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Lst>
  <p:notesMasterIdLst>
    <p:notesMasterId r:id="rId21"/>
  </p:notesMasterIdLst>
  <p:sldIdLst>
    <p:sldId id="256" r:id="rId2"/>
    <p:sldId id="273" r:id="rId3"/>
    <p:sldId id="258" r:id="rId4"/>
    <p:sldId id="257" r:id="rId5"/>
    <p:sldId id="259" r:id="rId6"/>
    <p:sldId id="262" r:id="rId7"/>
    <p:sldId id="261" r:id="rId8"/>
    <p:sldId id="269" r:id="rId9"/>
    <p:sldId id="270" r:id="rId10"/>
    <p:sldId id="271" r:id="rId11"/>
    <p:sldId id="263" r:id="rId12"/>
    <p:sldId id="265" r:id="rId13"/>
    <p:sldId id="267" r:id="rId14"/>
    <p:sldId id="277" r:id="rId15"/>
    <p:sldId id="278" r:id="rId16"/>
    <p:sldId id="275" r:id="rId17"/>
    <p:sldId id="268" r:id="rId18"/>
    <p:sldId id="274"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084" autoAdjust="0"/>
  </p:normalViewPr>
  <p:slideViewPr>
    <p:cSldViewPr snapToGrid="0">
      <p:cViewPr varScale="1">
        <p:scale>
          <a:sx n="97" d="100"/>
          <a:sy n="97" d="100"/>
        </p:scale>
        <p:origin x="-111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eg"/><Relationship Id="rId5" Type="http://schemas.openxmlformats.org/officeDocument/2006/relationships/image" Target="../media/image22.jpg"/><Relationship Id="rId4"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eg"/><Relationship Id="rId5" Type="http://schemas.openxmlformats.org/officeDocument/2006/relationships/image" Target="../media/image22.jpg"/><Relationship Id="rId4"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AE53C-814B-47AB-88A7-9C40A700F72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4F8ACBA3-C0EF-4BBF-8D42-AE90F25B07CF}">
      <dgm:prSet phldrT="[Text]"/>
      <dgm:spPr/>
      <dgm:t>
        <a:bodyPr/>
        <a:lstStyle/>
        <a:p>
          <a:r>
            <a:rPr lang="en-US" sz="1600" b="1" dirty="0" smtClean="0"/>
            <a:t>Personal Support Worker</a:t>
          </a:r>
          <a:endParaRPr lang="en-US" sz="1600" b="1" dirty="0"/>
        </a:p>
      </dgm:t>
    </dgm:pt>
    <dgm:pt modelId="{FA6102A7-50D1-44FC-9565-641A6DDA0A6C}" type="parTrans" cxnId="{7985C0FC-F0FD-42F7-85C2-DD8613B843A5}">
      <dgm:prSet/>
      <dgm:spPr/>
      <dgm:t>
        <a:bodyPr/>
        <a:lstStyle/>
        <a:p>
          <a:endParaRPr lang="en-US"/>
        </a:p>
      </dgm:t>
    </dgm:pt>
    <dgm:pt modelId="{A9B2F44E-84A4-4380-BBCE-8CBA57BC77C2}" type="sibTrans" cxnId="{7985C0FC-F0FD-42F7-85C2-DD8613B843A5}">
      <dgm:prSet/>
      <dgm:spPr/>
      <dgm:t>
        <a:bodyPr/>
        <a:lstStyle/>
        <a:p>
          <a:endParaRPr lang="en-US"/>
        </a:p>
      </dgm:t>
    </dgm:pt>
    <dgm:pt modelId="{E2188052-98EB-47F8-B750-41ACC2B00D7D}">
      <dgm:prSet phldrT="[Text]" custT="1"/>
      <dgm:spPr/>
      <dgm:t>
        <a:bodyPr/>
        <a:lstStyle/>
        <a:p>
          <a:r>
            <a:rPr lang="en-US" sz="1100" dirty="0" smtClean="0"/>
            <a:t>YOU ARE HERE</a:t>
          </a:r>
          <a:endParaRPr lang="en-US" sz="1100" dirty="0"/>
        </a:p>
      </dgm:t>
    </dgm:pt>
    <dgm:pt modelId="{F02916F1-AFED-4985-A368-14AC08F2F2DD}" type="parTrans" cxnId="{08F06E17-60F2-4403-AF48-5334DEAB30EA}">
      <dgm:prSet/>
      <dgm:spPr/>
      <dgm:t>
        <a:bodyPr/>
        <a:lstStyle/>
        <a:p>
          <a:endParaRPr lang="en-US"/>
        </a:p>
      </dgm:t>
    </dgm:pt>
    <dgm:pt modelId="{EBD30868-7B88-4C7F-9F16-E0615480FB6B}" type="sibTrans" cxnId="{08F06E17-60F2-4403-AF48-5334DEAB30EA}">
      <dgm:prSet/>
      <dgm:spPr/>
      <dgm:t>
        <a:bodyPr/>
        <a:lstStyle/>
        <a:p>
          <a:endParaRPr lang="en-US"/>
        </a:p>
      </dgm:t>
    </dgm:pt>
    <dgm:pt modelId="{DAC2DF48-8C0E-4DDB-8117-DF23ED0BBB0D}">
      <dgm:prSet phldrT="[Text]"/>
      <dgm:spPr/>
      <dgm:t>
        <a:bodyPr/>
        <a:lstStyle/>
        <a:p>
          <a:r>
            <a:rPr lang="en-US" sz="1600" b="1" dirty="0" smtClean="0"/>
            <a:t>Registered Practical Nurse</a:t>
          </a:r>
          <a:endParaRPr lang="en-US" sz="1600" b="1" dirty="0"/>
        </a:p>
      </dgm:t>
    </dgm:pt>
    <dgm:pt modelId="{1632EAC1-467C-435D-A625-CA29C27E72B0}" type="parTrans" cxnId="{E9335184-828E-4E61-B035-C8CFFD999816}">
      <dgm:prSet/>
      <dgm:spPr/>
      <dgm:t>
        <a:bodyPr/>
        <a:lstStyle/>
        <a:p>
          <a:endParaRPr lang="en-US"/>
        </a:p>
      </dgm:t>
    </dgm:pt>
    <dgm:pt modelId="{E87DF844-252D-4FF7-BBBE-D03FA53B1C16}" type="sibTrans" cxnId="{E9335184-828E-4E61-B035-C8CFFD999816}">
      <dgm:prSet/>
      <dgm:spPr/>
      <dgm:t>
        <a:bodyPr/>
        <a:lstStyle/>
        <a:p>
          <a:endParaRPr lang="en-US"/>
        </a:p>
      </dgm:t>
    </dgm:pt>
    <dgm:pt modelId="{269534F5-09DB-4223-8A91-6028C32F63E1}">
      <dgm:prSet phldrT="[Text]" custT="1"/>
      <dgm:spPr/>
      <dgm:t>
        <a:bodyPr/>
        <a:lstStyle/>
        <a:p>
          <a:r>
            <a:rPr lang="en-US" sz="1100" dirty="0" smtClean="0"/>
            <a:t>2 Year Diploma</a:t>
          </a:r>
          <a:endParaRPr lang="en-US" sz="1100" dirty="0"/>
        </a:p>
      </dgm:t>
    </dgm:pt>
    <dgm:pt modelId="{1AE9A7D3-95A4-4ACC-9AC2-318CAC29EE39}" type="parTrans" cxnId="{DCF54AE0-6EAE-4513-B91A-E0780581FF6B}">
      <dgm:prSet/>
      <dgm:spPr/>
      <dgm:t>
        <a:bodyPr/>
        <a:lstStyle/>
        <a:p>
          <a:endParaRPr lang="en-US"/>
        </a:p>
      </dgm:t>
    </dgm:pt>
    <dgm:pt modelId="{DAD703DC-F3D2-438B-84B0-8A87C4F87986}" type="sibTrans" cxnId="{DCF54AE0-6EAE-4513-B91A-E0780581FF6B}">
      <dgm:prSet/>
      <dgm:spPr/>
      <dgm:t>
        <a:bodyPr/>
        <a:lstStyle/>
        <a:p>
          <a:endParaRPr lang="en-US"/>
        </a:p>
      </dgm:t>
    </dgm:pt>
    <dgm:pt modelId="{7984E0B8-6A8F-456E-94F4-3177F7BCAA99}">
      <dgm:prSet phldrT="[Text]" custT="1"/>
      <dgm:spPr/>
      <dgm:t>
        <a:bodyPr/>
        <a:lstStyle/>
        <a:p>
          <a:r>
            <a:rPr lang="en-US" sz="1100" dirty="0" smtClean="0"/>
            <a:t>Must maintain 60% in all classes</a:t>
          </a:r>
          <a:endParaRPr lang="en-US" sz="1100" dirty="0"/>
        </a:p>
      </dgm:t>
    </dgm:pt>
    <dgm:pt modelId="{C55413FA-0B90-4A2A-8201-1363767BF0F0}" type="parTrans" cxnId="{7CAA575E-804B-44C1-9B8C-2D9480EBBE76}">
      <dgm:prSet/>
      <dgm:spPr/>
      <dgm:t>
        <a:bodyPr/>
        <a:lstStyle/>
        <a:p>
          <a:endParaRPr lang="en-US"/>
        </a:p>
      </dgm:t>
    </dgm:pt>
    <dgm:pt modelId="{A0B03655-B81F-4389-B5D3-3387FA79931C}" type="sibTrans" cxnId="{7CAA575E-804B-44C1-9B8C-2D9480EBBE76}">
      <dgm:prSet/>
      <dgm:spPr/>
      <dgm:t>
        <a:bodyPr/>
        <a:lstStyle/>
        <a:p>
          <a:endParaRPr lang="en-US"/>
        </a:p>
      </dgm:t>
    </dgm:pt>
    <dgm:pt modelId="{407C0E38-9C59-44B9-806D-FF22089285B8}">
      <dgm:prSet phldrT="[Text]" custT="1"/>
      <dgm:spPr/>
      <dgm:t>
        <a:bodyPr/>
        <a:lstStyle/>
        <a:p>
          <a:r>
            <a:rPr lang="en-US" sz="1600" b="1" dirty="0" smtClean="0"/>
            <a:t>Registered Nurse</a:t>
          </a:r>
          <a:endParaRPr lang="en-US" sz="1600" b="1" dirty="0"/>
        </a:p>
      </dgm:t>
    </dgm:pt>
    <dgm:pt modelId="{4B1BD27E-5FAE-4EA7-B89C-843B31F71A01}" type="parTrans" cxnId="{D7DF8704-EDE5-4DE6-BDC1-374B2117915F}">
      <dgm:prSet/>
      <dgm:spPr/>
      <dgm:t>
        <a:bodyPr/>
        <a:lstStyle/>
        <a:p>
          <a:endParaRPr lang="en-US"/>
        </a:p>
      </dgm:t>
    </dgm:pt>
    <dgm:pt modelId="{F53C661D-A9CA-4466-BC13-AF2CBF00B6FE}" type="sibTrans" cxnId="{D7DF8704-EDE5-4DE6-BDC1-374B2117915F}">
      <dgm:prSet/>
      <dgm:spPr/>
      <dgm:t>
        <a:bodyPr/>
        <a:lstStyle/>
        <a:p>
          <a:endParaRPr lang="en-US"/>
        </a:p>
      </dgm:t>
    </dgm:pt>
    <dgm:pt modelId="{DBF892A7-ACC2-4020-BF2E-57630423E3A9}">
      <dgm:prSet phldrT="[Text]" custT="1"/>
      <dgm:spPr/>
      <dgm:t>
        <a:bodyPr/>
        <a:lstStyle/>
        <a:p>
          <a:r>
            <a:rPr lang="en-US" sz="1100" dirty="0" smtClean="0"/>
            <a:t>4 year Degree</a:t>
          </a:r>
          <a:endParaRPr lang="en-US" sz="1100" dirty="0"/>
        </a:p>
      </dgm:t>
    </dgm:pt>
    <dgm:pt modelId="{3B1009DD-BEEF-451C-8FD7-3D075B8C25E6}" type="parTrans" cxnId="{2032EE09-6F8F-426E-ADF3-7AA99B6DD994}">
      <dgm:prSet/>
      <dgm:spPr/>
      <dgm:t>
        <a:bodyPr/>
        <a:lstStyle/>
        <a:p>
          <a:endParaRPr lang="en-US"/>
        </a:p>
      </dgm:t>
    </dgm:pt>
    <dgm:pt modelId="{0F6F72C4-A8D1-43E2-9B98-0DCC072D9B0F}" type="sibTrans" cxnId="{2032EE09-6F8F-426E-ADF3-7AA99B6DD994}">
      <dgm:prSet/>
      <dgm:spPr/>
      <dgm:t>
        <a:bodyPr/>
        <a:lstStyle/>
        <a:p>
          <a:endParaRPr lang="en-US"/>
        </a:p>
      </dgm:t>
    </dgm:pt>
    <dgm:pt modelId="{9FED05BE-DFCB-4148-8286-D848D8C813FB}">
      <dgm:prSet phldrT="[Text]" custT="1"/>
      <dgm:spPr/>
      <dgm:t>
        <a:bodyPr/>
        <a:lstStyle/>
        <a:p>
          <a:r>
            <a:rPr lang="en-US" sz="1600" b="1" dirty="0" smtClean="0"/>
            <a:t>Director of Nursing</a:t>
          </a:r>
          <a:endParaRPr lang="en-US" sz="1600" b="1" dirty="0"/>
        </a:p>
      </dgm:t>
    </dgm:pt>
    <dgm:pt modelId="{A941878B-00F5-4CF7-A4EC-12BF1D345286}" type="parTrans" cxnId="{F62ADB9B-BB1E-4655-A193-9A52F29AA458}">
      <dgm:prSet/>
      <dgm:spPr/>
      <dgm:t>
        <a:bodyPr/>
        <a:lstStyle/>
        <a:p>
          <a:endParaRPr lang="en-US"/>
        </a:p>
      </dgm:t>
    </dgm:pt>
    <dgm:pt modelId="{B40F6D73-FADF-4707-AF4B-23222CC43EC2}" type="sibTrans" cxnId="{F62ADB9B-BB1E-4655-A193-9A52F29AA458}">
      <dgm:prSet/>
      <dgm:spPr/>
      <dgm:t>
        <a:bodyPr/>
        <a:lstStyle/>
        <a:p>
          <a:endParaRPr lang="en-US"/>
        </a:p>
      </dgm:t>
    </dgm:pt>
    <dgm:pt modelId="{DFB915DF-D796-4369-BE45-49FED34A4951}">
      <dgm:prSet phldrT="[Text]" custT="1"/>
      <dgm:spPr/>
      <dgm:t>
        <a:bodyPr/>
        <a:lstStyle/>
        <a:p>
          <a:r>
            <a:rPr lang="en-US" sz="1100" dirty="0" smtClean="0"/>
            <a:t>Supervises the care of all patients</a:t>
          </a:r>
          <a:endParaRPr lang="en-US" sz="1100" dirty="0"/>
        </a:p>
      </dgm:t>
    </dgm:pt>
    <dgm:pt modelId="{81502EB4-F99C-4983-B90C-C87A5846D20E}" type="parTrans" cxnId="{7DFBD913-3776-48AB-93AF-92106C5D2EB6}">
      <dgm:prSet/>
      <dgm:spPr/>
      <dgm:t>
        <a:bodyPr/>
        <a:lstStyle/>
        <a:p>
          <a:endParaRPr lang="en-US"/>
        </a:p>
      </dgm:t>
    </dgm:pt>
    <dgm:pt modelId="{50E6CBEA-F438-43E8-81B5-E970BE2E7D67}" type="sibTrans" cxnId="{7DFBD913-3776-48AB-93AF-92106C5D2EB6}">
      <dgm:prSet/>
      <dgm:spPr/>
      <dgm:t>
        <a:bodyPr/>
        <a:lstStyle/>
        <a:p>
          <a:endParaRPr lang="en-US"/>
        </a:p>
      </dgm:t>
    </dgm:pt>
    <dgm:pt modelId="{F059E22C-D901-482D-9B0D-FD0A61572253}">
      <dgm:prSet phldrT="[Text]" custT="1"/>
      <dgm:spPr/>
      <dgm:t>
        <a:bodyPr/>
        <a:lstStyle/>
        <a:p>
          <a:r>
            <a:rPr lang="en-US" sz="1600" b="1" dirty="0" smtClean="0"/>
            <a:t>Nurse Practitioner</a:t>
          </a:r>
          <a:endParaRPr lang="en-US" sz="1600" b="1" dirty="0"/>
        </a:p>
      </dgm:t>
    </dgm:pt>
    <dgm:pt modelId="{5CB36C5D-FE00-4ADA-ABDC-653ED060965B}" type="parTrans" cxnId="{6D8B7A75-2690-42A4-8140-67A67C8847FB}">
      <dgm:prSet/>
      <dgm:spPr/>
      <dgm:t>
        <a:bodyPr/>
        <a:lstStyle/>
        <a:p>
          <a:endParaRPr lang="en-US"/>
        </a:p>
      </dgm:t>
    </dgm:pt>
    <dgm:pt modelId="{349E0CE3-CA23-4383-A45A-82340DCE2362}" type="sibTrans" cxnId="{6D8B7A75-2690-42A4-8140-67A67C8847FB}">
      <dgm:prSet/>
      <dgm:spPr/>
      <dgm:t>
        <a:bodyPr/>
        <a:lstStyle/>
        <a:p>
          <a:endParaRPr lang="en-US"/>
        </a:p>
      </dgm:t>
    </dgm:pt>
    <dgm:pt modelId="{13908EDF-3623-4B7B-BCA6-5882AAAF70B5}">
      <dgm:prSet phldrT="[Text]" custT="1"/>
      <dgm:spPr/>
      <dgm:t>
        <a:bodyPr/>
        <a:lstStyle/>
        <a:p>
          <a:r>
            <a:rPr lang="en-US" sz="1100" b="0" i="0" dirty="0" smtClean="0"/>
            <a:t>Provide health promotion and maintenance through the diagnosis and treatment of acute illness and chronic condition</a:t>
          </a:r>
          <a:r>
            <a:rPr lang="en-US" sz="1200" b="0" i="0" dirty="0" smtClean="0"/>
            <a:t>.</a:t>
          </a:r>
          <a:endParaRPr lang="en-US" sz="1200" dirty="0"/>
        </a:p>
      </dgm:t>
    </dgm:pt>
    <dgm:pt modelId="{3EC1E831-9073-4EDE-88E3-B8CA51077685}" type="parTrans" cxnId="{C6367E17-36CD-4D98-BE8C-84DB9D6574B4}">
      <dgm:prSet/>
      <dgm:spPr/>
      <dgm:t>
        <a:bodyPr/>
        <a:lstStyle/>
        <a:p>
          <a:endParaRPr lang="en-US"/>
        </a:p>
      </dgm:t>
    </dgm:pt>
    <dgm:pt modelId="{B11118CE-4548-4970-ACA0-6E16C009CF7A}" type="sibTrans" cxnId="{C6367E17-36CD-4D98-BE8C-84DB9D6574B4}">
      <dgm:prSet/>
      <dgm:spPr/>
      <dgm:t>
        <a:bodyPr/>
        <a:lstStyle/>
        <a:p>
          <a:endParaRPr lang="en-US"/>
        </a:p>
      </dgm:t>
    </dgm:pt>
    <dgm:pt modelId="{4C2EA3D6-DED9-4E55-9BB0-E53901E1A0CC}">
      <dgm:prSet phldrT="[Text]" custT="1"/>
      <dgm:spPr/>
      <dgm:t>
        <a:bodyPr/>
        <a:lstStyle/>
        <a:p>
          <a:r>
            <a:rPr lang="en-US" sz="1100" dirty="0" smtClean="0"/>
            <a:t>$19.985 - $21.252 / hour</a:t>
          </a:r>
          <a:endParaRPr lang="en-US" sz="1100" dirty="0"/>
        </a:p>
      </dgm:t>
    </dgm:pt>
    <dgm:pt modelId="{1074B5FA-6A7B-4D35-AD02-03F044CB4424}" type="parTrans" cxnId="{48EE51E2-C1B9-4813-A02C-774E874D6D27}">
      <dgm:prSet/>
      <dgm:spPr/>
      <dgm:t>
        <a:bodyPr/>
        <a:lstStyle/>
        <a:p>
          <a:endParaRPr lang="en-US"/>
        </a:p>
      </dgm:t>
    </dgm:pt>
    <dgm:pt modelId="{5D6873BE-9DCA-4D4C-A87D-857DCE3EAED6}" type="sibTrans" cxnId="{48EE51E2-C1B9-4813-A02C-774E874D6D27}">
      <dgm:prSet/>
      <dgm:spPr/>
      <dgm:t>
        <a:bodyPr/>
        <a:lstStyle/>
        <a:p>
          <a:endParaRPr lang="en-US"/>
        </a:p>
      </dgm:t>
    </dgm:pt>
    <dgm:pt modelId="{D93AEE5E-360C-43E1-A108-C656067543C9}" type="pres">
      <dgm:prSet presAssocID="{F43AE53C-814B-47AB-88A7-9C40A700F722}" presName="Name0" presStyleCnt="0">
        <dgm:presLayoutVars>
          <dgm:dir/>
          <dgm:resizeHandles val="exact"/>
        </dgm:presLayoutVars>
      </dgm:prSet>
      <dgm:spPr/>
      <dgm:t>
        <a:bodyPr/>
        <a:lstStyle/>
        <a:p>
          <a:endParaRPr lang="en-US"/>
        </a:p>
      </dgm:t>
    </dgm:pt>
    <dgm:pt modelId="{0B613B1A-210F-4AD8-BE0E-B8C1EC9FF2E3}" type="pres">
      <dgm:prSet presAssocID="{4F8ACBA3-C0EF-4BBF-8D42-AE90F25B07CF}" presName="composite" presStyleCnt="0"/>
      <dgm:spPr/>
    </dgm:pt>
    <dgm:pt modelId="{A75B11CE-91A1-4E40-86C2-39F4D92E7E56}" type="pres">
      <dgm:prSet presAssocID="{4F8ACBA3-C0EF-4BBF-8D42-AE90F25B07CF}" presName="imagSh" presStyleLbl="b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B2D89181-28B4-406D-B851-9B7440C9D878}" type="pres">
      <dgm:prSet presAssocID="{4F8ACBA3-C0EF-4BBF-8D42-AE90F25B07CF}" presName="txNode" presStyleLbl="node1" presStyleIdx="0" presStyleCnt="5" custScaleX="119371" custLinFactNeighborX="2164" custLinFactNeighborY="13253">
        <dgm:presLayoutVars>
          <dgm:bulletEnabled val="1"/>
        </dgm:presLayoutVars>
      </dgm:prSet>
      <dgm:spPr/>
      <dgm:t>
        <a:bodyPr/>
        <a:lstStyle/>
        <a:p>
          <a:endParaRPr lang="en-US"/>
        </a:p>
      </dgm:t>
    </dgm:pt>
    <dgm:pt modelId="{26FF62B6-1FDC-48AB-8984-11BF4D3DF904}" type="pres">
      <dgm:prSet presAssocID="{A9B2F44E-84A4-4380-BBCE-8CBA57BC77C2}" presName="sibTrans" presStyleLbl="sibTrans2D1" presStyleIdx="0" presStyleCnt="4"/>
      <dgm:spPr/>
      <dgm:t>
        <a:bodyPr/>
        <a:lstStyle/>
        <a:p>
          <a:endParaRPr lang="en-US"/>
        </a:p>
      </dgm:t>
    </dgm:pt>
    <dgm:pt modelId="{839697BF-B459-4FBC-90E8-BB2418CF338E}" type="pres">
      <dgm:prSet presAssocID="{A9B2F44E-84A4-4380-BBCE-8CBA57BC77C2}" presName="connTx" presStyleLbl="sibTrans2D1" presStyleIdx="0" presStyleCnt="4"/>
      <dgm:spPr/>
      <dgm:t>
        <a:bodyPr/>
        <a:lstStyle/>
        <a:p>
          <a:endParaRPr lang="en-US"/>
        </a:p>
      </dgm:t>
    </dgm:pt>
    <dgm:pt modelId="{49CA0A67-F055-4E65-9EF9-0D0C89A3E944}" type="pres">
      <dgm:prSet presAssocID="{DAC2DF48-8C0E-4DDB-8117-DF23ED0BBB0D}" presName="composite" presStyleCnt="0"/>
      <dgm:spPr/>
    </dgm:pt>
    <dgm:pt modelId="{32F06DF0-8C66-4E5F-A59A-B803E490A542}" type="pres">
      <dgm:prSet presAssocID="{DAC2DF48-8C0E-4DDB-8117-DF23ED0BBB0D}" presName="imagSh"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555635E9-4D46-4CDD-B7EF-ED64942F132C}" type="pres">
      <dgm:prSet presAssocID="{DAC2DF48-8C0E-4DDB-8117-DF23ED0BBB0D}" presName="txNode" presStyleLbl="node1" presStyleIdx="1" presStyleCnt="5" custLinFactNeighborY="13253">
        <dgm:presLayoutVars>
          <dgm:bulletEnabled val="1"/>
        </dgm:presLayoutVars>
      </dgm:prSet>
      <dgm:spPr/>
      <dgm:t>
        <a:bodyPr/>
        <a:lstStyle/>
        <a:p>
          <a:endParaRPr lang="en-US"/>
        </a:p>
      </dgm:t>
    </dgm:pt>
    <dgm:pt modelId="{AA2010FE-FC78-463B-9DC0-CBB34389FB27}" type="pres">
      <dgm:prSet presAssocID="{E87DF844-252D-4FF7-BBBE-D03FA53B1C16}" presName="sibTrans" presStyleLbl="sibTrans2D1" presStyleIdx="1" presStyleCnt="4"/>
      <dgm:spPr/>
      <dgm:t>
        <a:bodyPr/>
        <a:lstStyle/>
        <a:p>
          <a:endParaRPr lang="en-US"/>
        </a:p>
      </dgm:t>
    </dgm:pt>
    <dgm:pt modelId="{DC7421E0-348C-4423-AC14-96B77D7C8CC7}" type="pres">
      <dgm:prSet presAssocID="{E87DF844-252D-4FF7-BBBE-D03FA53B1C16}" presName="connTx" presStyleLbl="sibTrans2D1" presStyleIdx="1" presStyleCnt="4"/>
      <dgm:spPr/>
      <dgm:t>
        <a:bodyPr/>
        <a:lstStyle/>
        <a:p>
          <a:endParaRPr lang="en-US"/>
        </a:p>
      </dgm:t>
    </dgm:pt>
    <dgm:pt modelId="{594E861B-59C3-41F2-BB12-0C920E7DEF8C}" type="pres">
      <dgm:prSet presAssocID="{407C0E38-9C59-44B9-806D-FF22089285B8}" presName="composite" presStyleCnt="0"/>
      <dgm:spPr/>
    </dgm:pt>
    <dgm:pt modelId="{E0E8F1C9-5599-4298-995F-D4234B7070D9}" type="pres">
      <dgm:prSet presAssocID="{407C0E38-9C59-44B9-806D-FF22089285B8}" presName="imagSh"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03769ED-21AE-4247-820F-00171671EE16}" type="pres">
      <dgm:prSet presAssocID="{407C0E38-9C59-44B9-806D-FF22089285B8}" presName="txNode" presStyleLbl="node1" presStyleIdx="2" presStyleCnt="5" custLinFactNeighborX="663" custLinFactNeighborY="19879">
        <dgm:presLayoutVars>
          <dgm:bulletEnabled val="1"/>
        </dgm:presLayoutVars>
      </dgm:prSet>
      <dgm:spPr/>
      <dgm:t>
        <a:bodyPr/>
        <a:lstStyle/>
        <a:p>
          <a:endParaRPr lang="en-US"/>
        </a:p>
      </dgm:t>
    </dgm:pt>
    <dgm:pt modelId="{217DEF7A-F5CB-408A-B04D-84977EB27964}" type="pres">
      <dgm:prSet presAssocID="{F53C661D-A9CA-4466-BC13-AF2CBF00B6FE}" presName="sibTrans" presStyleLbl="sibTrans2D1" presStyleIdx="2" presStyleCnt="4"/>
      <dgm:spPr/>
      <dgm:t>
        <a:bodyPr/>
        <a:lstStyle/>
        <a:p>
          <a:endParaRPr lang="en-US"/>
        </a:p>
      </dgm:t>
    </dgm:pt>
    <dgm:pt modelId="{25D25296-F6CD-47E5-A330-CB935E2BABE9}" type="pres">
      <dgm:prSet presAssocID="{F53C661D-A9CA-4466-BC13-AF2CBF00B6FE}" presName="connTx" presStyleLbl="sibTrans2D1" presStyleIdx="2" presStyleCnt="4"/>
      <dgm:spPr/>
      <dgm:t>
        <a:bodyPr/>
        <a:lstStyle/>
        <a:p>
          <a:endParaRPr lang="en-US"/>
        </a:p>
      </dgm:t>
    </dgm:pt>
    <dgm:pt modelId="{70C15D0C-7C22-47D0-A0C6-B4DB794D50B3}" type="pres">
      <dgm:prSet presAssocID="{9FED05BE-DFCB-4148-8286-D848D8C813FB}" presName="composite" presStyleCnt="0"/>
      <dgm:spPr/>
    </dgm:pt>
    <dgm:pt modelId="{B98A9869-9F7C-41C4-9520-F3DB60390072}" type="pres">
      <dgm:prSet presAssocID="{9FED05BE-DFCB-4148-8286-D848D8C813FB}" presName="imagSh"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F3C3188E-E27E-4969-B92D-DDD395AD6DEF}" type="pres">
      <dgm:prSet presAssocID="{9FED05BE-DFCB-4148-8286-D848D8C813FB}" presName="txNode" presStyleLbl="node1" presStyleIdx="3" presStyleCnt="5" custLinFactNeighborX="-1325" custLinFactNeighborY="18554">
        <dgm:presLayoutVars>
          <dgm:bulletEnabled val="1"/>
        </dgm:presLayoutVars>
      </dgm:prSet>
      <dgm:spPr/>
      <dgm:t>
        <a:bodyPr/>
        <a:lstStyle/>
        <a:p>
          <a:endParaRPr lang="en-US"/>
        </a:p>
      </dgm:t>
    </dgm:pt>
    <dgm:pt modelId="{15CA1492-BAC9-4AA6-AC9A-2CD256E8590E}" type="pres">
      <dgm:prSet presAssocID="{B40F6D73-FADF-4707-AF4B-23222CC43EC2}" presName="sibTrans" presStyleLbl="sibTrans2D1" presStyleIdx="3" presStyleCnt="4"/>
      <dgm:spPr/>
      <dgm:t>
        <a:bodyPr/>
        <a:lstStyle/>
        <a:p>
          <a:endParaRPr lang="en-US"/>
        </a:p>
      </dgm:t>
    </dgm:pt>
    <dgm:pt modelId="{267A260D-5FE3-4184-895F-D01D7D5CBE80}" type="pres">
      <dgm:prSet presAssocID="{B40F6D73-FADF-4707-AF4B-23222CC43EC2}" presName="connTx" presStyleLbl="sibTrans2D1" presStyleIdx="3" presStyleCnt="4"/>
      <dgm:spPr/>
      <dgm:t>
        <a:bodyPr/>
        <a:lstStyle/>
        <a:p>
          <a:endParaRPr lang="en-US"/>
        </a:p>
      </dgm:t>
    </dgm:pt>
    <dgm:pt modelId="{E9AD1D9F-B0AB-4C49-BBF4-60544B6EEECF}" type="pres">
      <dgm:prSet presAssocID="{F059E22C-D901-482D-9B0D-FD0A61572253}" presName="composite" presStyleCnt="0"/>
      <dgm:spPr/>
    </dgm:pt>
    <dgm:pt modelId="{5EFB084D-7D65-4F1A-9B73-6F3496D3448C}" type="pres">
      <dgm:prSet presAssocID="{F059E22C-D901-482D-9B0D-FD0A61572253}" presName="imagSh" presStyleLbl="b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3E1408D-12CF-4F33-A7F0-2172C72982AA}" type="pres">
      <dgm:prSet presAssocID="{F059E22C-D901-482D-9B0D-FD0A61572253}" presName="txNode" presStyleLbl="node1" presStyleIdx="4" presStyleCnt="5" custScaleX="124107" custScaleY="91731" custLinFactNeighborX="229" custLinFactNeighborY="12590">
        <dgm:presLayoutVars>
          <dgm:bulletEnabled val="1"/>
        </dgm:presLayoutVars>
      </dgm:prSet>
      <dgm:spPr/>
      <dgm:t>
        <a:bodyPr/>
        <a:lstStyle/>
        <a:p>
          <a:endParaRPr lang="en-US"/>
        </a:p>
      </dgm:t>
    </dgm:pt>
  </dgm:ptLst>
  <dgm:cxnLst>
    <dgm:cxn modelId="{E58BFFBB-5373-4D71-B7AC-CE066D0C24CA}" type="presOf" srcId="{F059E22C-D901-482D-9B0D-FD0A61572253}" destId="{73E1408D-12CF-4F33-A7F0-2172C72982AA}" srcOrd="0" destOrd="0" presId="urn:microsoft.com/office/officeart/2005/8/layout/hProcess10"/>
    <dgm:cxn modelId="{0C2C55CD-4F49-4152-92C5-205B0F9262BE}" type="presOf" srcId="{A9B2F44E-84A4-4380-BBCE-8CBA57BC77C2}" destId="{26FF62B6-1FDC-48AB-8984-11BF4D3DF904}" srcOrd="0" destOrd="0" presId="urn:microsoft.com/office/officeart/2005/8/layout/hProcess10"/>
    <dgm:cxn modelId="{DCF54AE0-6EAE-4513-B91A-E0780581FF6B}" srcId="{DAC2DF48-8C0E-4DDB-8117-DF23ED0BBB0D}" destId="{269534F5-09DB-4223-8A91-6028C32F63E1}" srcOrd="0" destOrd="0" parTransId="{1AE9A7D3-95A4-4ACC-9AC2-318CAC29EE39}" sibTransId="{DAD703DC-F3D2-438B-84B0-8A87C4F87986}"/>
    <dgm:cxn modelId="{9BBF25D3-7E75-4B42-B88D-32937A674FD0}" type="presOf" srcId="{4C2EA3D6-DED9-4E55-9BB0-E53901E1A0CC}" destId="{B2D89181-28B4-406D-B851-9B7440C9D878}" srcOrd="0" destOrd="2" presId="urn:microsoft.com/office/officeart/2005/8/layout/hProcess10"/>
    <dgm:cxn modelId="{48EE51E2-C1B9-4813-A02C-774E874D6D27}" srcId="{4F8ACBA3-C0EF-4BBF-8D42-AE90F25B07CF}" destId="{4C2EA3D6-DED9-4E55-9BB0-E53901E1A0CC}" srcOrd="1" destOrd="0" parTransId="{1074B5FA-6A7B-4D35-AD02-03F044CB4424}" sibTransId="{5D6873BE-9DCA-4D4C-A87D-857DCE3EAED6}"/>
    <dgm:cxn modelId="{52A15C75-EC7C-4D9A-9832-1861D9B793BF}" type="presOf" srcId="{B40F6D73-FADF-4707-AF4B-23222CC43EC2}" destId="{267A260D-5FE3-4184-895F-D01D7D5CBE80}" srcOrd="1" destOrd="0" presId="urn:microsoft.com/office/officeart/2005/8/layout/hProcess10"/>
    <dgm:cxn modelId="{FA47ED65-5A0B-49B2-85E4-CFBD2B10BCFD}" type="presOf" srcId="{DFB915DF-D796-4369-BE45-49FED34A4951}" destId="{F3C3188E-E27E-4969-B92D-DDD395AD6DEF}" srcOrd="0" destOrd="1" presId="urn:microsoft.com/office/officeart/2005/8/layout/hProcess10"/>
    <dgm:cxn modelId="{2DB5F2A2-0B66-4EF2-81CF-E8E80F5AA9CB}" type="presOf" srcId="{DBF892A7-ACC2-4020-BF2E-57630423E3A9}" destId="{F03769ED-21AE-4247-820F-00171671EE16}" srcOrd="0" destOrd="1" presId="urn:microsoft.com/office/officeart/2005/8/layout/hProcess10"/>
    <dgm:cxn modelId="{39A90FB1-996D-4EE6-8C13-88E2421DF5A1}" type="presOf" srcId="{4F8ACBA3-C0EF-4BBF-8D42-AE90F25B07CF}" destId="{B2D89181-28B4-406D-B851-9B7440C9D878}" srcOrd="0" destOrd="0" presId="urn:microsoft.com/office/officeart/2005/8/layout/hProcess10"/>
    <dgm:cxn modelId="{7985C0FC-F0FD-42F7-85C2-DD8613B843A5}" srcId="{F43AE53C-814B-47AB-88A7-9C40A700F722}" destId="{4F8ACBA3-C0EF-4BBF-8D42-AE90F25B07CF}" srcOrd="0" destOrd="0" parTransId="{FA6102A7-50D1-44FC-9565-641A6DDA0A6C}" sibTransId="{A9B2F44E-84A4-4380-BBCE-8CBA57BC77C2}"/>
    <dgm:cxn modelId="{96617390-2218-46C0-88E9-83907F1DCF4B}" type="presOf" srcId="{E87DF844-252D-4FF7-BBBE-D03FA53B1C16}" destId="{AA2010FE-FC78-463B-9DC0-CBB34389FB27}" srcOrd="0" destOrd="0" presId="urn:microsoft.com/office/officeart/2005/8/layout/hProcess10"/>
    <dgm:cxn modelId="{AF86C86F-01B9-4B3A-8660-DCB8B818AF4A}" type="presOf" srcId="{13908EDF-3623-4B7B-BCA6-5882AAAF70B5}" destId="{73E1408D-12CF-4F33-A7F0-2172C72982AA}" srcOrd="0" destOrd="1" presId="urn:microsoft.com/office/officeart/2005/8/layout/hProcess10"/>
    <dgm:cxn modelId="{92E45734-48DE-49CA-916D-1E4AE233656B}" type="presOf" srcId="{E87DF844-252D-4FF7-BBBE-D03FA53B1C16}" destId="{DC7421E0-348C-4423-AC14-96B77D7C8CC7}" srcOrd="1" destOrd="0" presId="urn:microsoft.com/office/officeart/2005/8/layout/hProcess10"/>
    <dgm:cxn modelId="{6D3731A2-3FC6-419B-B62E-C3A08CCEBF3C}" type="presOf" srcId="{E2188052-98EB-47F8-B750-41ACC2B00D7D}" destId="{B2D89181-28B4-406D-B851-9B7440C9D878}" srcOrd="0" destOrd="1" presId="urn:microsoft.com/office/officeart/2005/8/layout/hProcess10"/>
    <dgm:cxn modelId="{0309E7BB-7BC6-43E1-8534-52213FC38B88}" type="presOf" srcId="{F43AE53C-814B-47AB-88A7-9C40A700F722}" destId="{D93AEE5E-360C-43E1-A108-C656067543C9}" srcOrd="0" destOrd="0" presId="urn:microsoft.com/office/officeart/2005/8/layout/hProcess10"/>
    <dgm:cxn modelId="{7DFBD913-3776-48AB-93AF-92106C5D2EB6}" srcId="{9FED05BE-DFCB-4148-8286-D848D8C813FB}" destId="{DFB915DF-D796-4369-BE45-49FED34A4951}" srcOrd="0" destOrd="0" parTransId="{81502EB4-F99C-4983-B90C-C87A5846D20E}" sibTransId="{50E6CBEA-F438-43E8-81B5-E970BE2E7D67}"/>
    <dgm:cxn modelId="{E9335184-828E-4E61-B035-C8CFFD999816}" srcId="{F43AE53C-814B-47AB-88A7-9C40A700F722}" destId="{DAC2DF48-8C0E-4DDB-8117-DF23ED0BBB0D}" srcOrd="1" destOrd="0" parTransId="{1632EAC1-467C-435D-A625-CA29C27E72B0}" sibTransId="{E87DF844-252D-4FF7-BBBE-D03FA53B1C16}"/>
    <dgm:cxn modelId="{6D8B7A75-2690-42A4-8140-67A67C8847FB}" srcId="{F43AE53C-814B-47AB-88A7-9C40A700F722}" destId="{F059E22C-D901-482D-9B0D-FD0A61572253}" srcOrd="4" destOrd="0" parTransId="{5CB36C5D-FE00-4ADA-ABDC-653ED060965B}" sibTransId="{349E0CE3-CA23-4383-A45A-82340DCE2362}"/>
    <dgm:cxn modelId="{7CAA575E-804B-44C1-9B8C-2D9480EBBE76}" srcId="{DAC2DF48-8C0E-4DDB-8117-DF23ED0BBB0D}" destId="{7984E0B8-6A8F-456E-94F4-3177F7BCAA99}" srcOrd="1" destOrd="0" parTransId="{C55413FA-0B90-4A2A-8201-1363767BF0F0}" sibTransId="{A0B03655-B81F-4389-B5D3-3387FA79931C}"/>
    <dgm:cxn modelId="{2C4EF089-0260-4CB9-A556-AEB523E85DE7}" type="presOf" srcId="{DAC2DF48-8C0E-4DDB-8117-DF23ED0BBB0D}" destId="{555635E9-4D46-4CDD-B7EF-ED64942F132C}" srcOrd="0" destOrd="0" presId="urn:microsoft.com/office/officeart/2005/8/layout/hProcess10"/>
    <dgm:cxn modelId="{2032EE09-6F8F-426E-ADF3-7AA99B6DD994}" srcId="{407C0E38-9C59-44B9-806D-FF22089285B8}" destId="{DBF892A7-ACC2-4020-BF2E-57630423E3A9}" srcOrd="0" destOrd="0" parTransId="{3B1009DD-BEEF-451C-8FD7-3D075B8C25E6}" sibTransId="{0F6F72C4-A8D1-43E2-9B98-0DCC072D9B0F}"/>
    <dgm:cxn modelId="{FA8C3209-B23B-473B-B221-D2986CC670CB}" type="presOf" srcId="{F53C661D-A9CA-4466-BC13-AF2CBF00B6FE}" destId="{25D25296-F6CD-47E5-A330-CB935E2BABE9}" srcOrd="1" destOrd="0" presId="urn:microsoft.com/office/officeart/2005/8/layout/hProcess10"/>
    <dgm:cxn modelId="{F62ADB9B-BB1E-4655-A193-9A52F29AA458}" srcId="{F43AE53C-814B-47AB-88A7-9C40A700F722}" destId="{9FED05BE-DFCB-4148-8286-D848D8C813FB}" srcOrd="3" destOrd="0" parTransId="{A941878B-00F5-4CF7-A4EC-12BF1D345286}" sibTransId="{B40F6D73-FADF-4707-AF4B-23222CC43EC2}"/>
    <dgm:cxn modelId="{5934002F-0DC8-4215-B97B-604AD5F6929F}" type="presOf" srcId="{269534F5-09DB-4223-8A91-6028C32F63E1}" destId="{555635E9-4D46-4CDD-B7EF-ED64942F132C}" srcOrd="0" destOrd="1" presId="urn:microsoft.com/office/officeart/2005/8/layout/hProcess10"/>
    <dgm:cxn modelId="{20F5665E-B966-4623-9CF8-C1EB133F8149}" type="presOf" srcId="{407C0E38-9C59-44B9-806D-FF22089285B8}" destId="{F03769ED-21AE-4247-820F-00171671EE16}" srcOrd="0" destOrd="0" presId="urn:microsoft.com/office/officeart/2005/8/layout/hProcess10"/>
    <dgm:cxn modelId="{44E32D0F-DC22-48E0-A855-478B87E1C6CD}" type="presOf" srcId="{B40F6D73-FADF-4707-AF4B-23222CC43EC2}" destId="{15CA1492-BAC9-4AA6-AC9A-2CD256E8590E}" srcOrd="0" destOrd="0" presId="urn:microsoft.com/office/officeart/2005/8/layout/hProcess10"/>
    <dgm:cxn modelId="{08F06E17-60F2-4403-AF48-5334DEAB30EA}" srcId="{4F8ACBA3-C0EF-4BBF-8D42-AE90F25B07CF}" destId="{E2188052-98EB-47F8-B750-41ACC2B00D7D}" srcOrd="0" destOrd="0" parTransId="{F02916F1-AFED-4985-A368-14AC08F2F2DD}" sibTransId="{EBD30868-7B88-4C7F-9F16-E0615480FB6B}"/>
    <dgm:cxn modelId="{C6367E17-36CD-4D98-BE8C-84DB9D6574B4}" srcId="{F059E22C-D901-482D-9B0D-FD0A61572253}" destId="{13908EDF-3623-4B7B-BCA6-5882AAAF70B5}" srcOrd="0" destOrd="0" parTransId="{3EC1E831-9073-4EDE-88E3-B8CA51077685}" sibTransId="{B11118CE-4548-4970-ACA0-6E16C009CF7A}"/>
    <dgm:cxn modelId="{842ED2CA-F074-4EFF-9851-6B98AA4354A4}" type="presOf" srcId="{F53C661D-A9CA-4466-BC13-AF2CBF00B6FE}" destId="{217DEF7A-F5CB-408A-B04D-84977EB27964}" srcOrd="0" destOrd="0" presId="urn:microsoft.com/office/officeart/2005/8/layout/hProcess10"/>
    <dgm:cxn modelId="{A161CA84-2A1F-429F-A420-A232076644E0}" type="presOf" srcId="{7984E0B8-6A8F-456E-94F4-3177F7BCAA99}" destId="{555635E9-4D46-4CDD-B7EF-ED64942F132C}" srcOrd="0" destOrd="2" presId="urn:microsoft.com/office/officeart/2005/8/layout/hProcess10"/>
    <dgm:cxn modelId="{CB7A8C4C-E58B-4D53-AFD9-2829100F9674}" type="presOf" srcId="{9FED05BE-DFCB-4148-8286-D848D8C813FB}" destId="{F3C3188E-E27E-4969-B92D-DDD395AD6DEF}" srcOrd="0" destOrd="0" presId="urn:microsoft.com/office/officeart/2005/8/layout/hProcess10"/>
    <dgm:cxn modelId="{D7DF8704-EDE5-4DE6-BDC1-374B2117915F}" srcId="{F43AE53C-814B-47AB-88A7-9C40A700F722}" destId="{407C0E38-9C59-44B9-806D-FF22089285B8}" srcOrd="2" destOrd="0" parTransId="{4B1BD27E-5FAE-4EA7-B89C-843B31F71A01}" sibTransId="{F53C661D-A9CA-4466-BC13-AF2CBF00B6FE}"/>
    <dgm:cxn modelId="{A1C1DBBD-5CD0-4367-ABFE-8852062F54CA}" type="presOf" srcId="{A9B2F44E-84A4-4380-BBCE-8CBA57BC77C2}" destId="{839697BF-B459-4FBC-90E8-BB2418CF338E}" srcOrd="1" destOrd="0" presId="urn:microsoft.com/office/officeart/2005/8/layout/hProcess10"/>
    <dgm:cxn modelId="{A87443D6-82BD-432E-99E5-12698CE885DD}" type="presParOf" srcId="{D93AEE5E-360C-43E1-A108-C656067543C9}" destId="{0B613B1A-210F-4AD8-BE0E-B8C1EC9FF2E3}" srcOrd="0" destOrd="0" presId="urn:microsoft.com/office/officeart/2005/8/layout/hProcess10"/>
    <dgm:cxn modelId="{17949643-BDD5-494E-A6C5-6F8A59CDD43C}" type="presParOf" srcId="{0B613B1A-210F-4AD8-BE0E-B8C1EC9FF2E3}" destId="{A75B11CE-91A1-4E40-86C2-39F4D92E7E56}" srcOrd="0" destOrd="0" presId="urn:microsoft.com/office/officeart/2005/8/layout/hProcess10"/>
    <dgm:cxn modelId="{CAC9FDF9-87D7-418D-B66A-48F5B49D7E0D}" type="presParOf" srcId="{0B613B1A-210F-4AD8-BE0E-B8C1EC9FF2E3}" destId="{B2D89181-28B4-406D-B851-9B7440C9D878}" srcOrd="1" destOrd="0" presId="urn:microsoft.com/office/officeart/2005/8/layout/hProcess10"/>
    <dgm:cxn modelId="{EFE14341-39D2-4DA3-8455-277F9E9D14A7}" type="presParOf" srcId="{D93AEE5E-360C-43E1-A108-C656067543C9}" destId="{26FF62B6-1FDC-48AB-8984-11BF4D3DF904}" srcOrd="1" destOrd="0" presId="urn:microsoft.com/office/officeart/2005/8/layout/hProcess10"/>
    <dgm:cxn modelId="{725BDA2A-AD44-4DCB-B737-8A4A6C00B393}" type="presParOf" srcId="{26FF62B6-1FDC-48AB-8984-11BF4D3DF904}" destId="{839697BF-B459-4FBC-90E8-BB2418CF338E}" srcOrd="0" destOrd="0" presId="urn:microsoft.com/office/officeart/2005/8/layout/hProcess10"/>
    <dgm:cxn modelId="{9D8105DC-D453-4415-A310-946BB76A5B04}" type="presParOf" srcId="{D93AEE5E-360C-43E1-A108-C656067543C9}" destId="{49CA0A67-F055-4E65-9EF9-0D0C89A3E944}" srcOrd="2" destOrd="0" presId="urn:microsoft.com/office/officeart/2005/8/layout/hProcess10"/>
    <dgm:cxn modelId="{EC09206D-0450-41A9-9A38-04165FCD8542}" type="presParOf" srcId="{49CA0A67-F055-4E65-9EF9-0D0C89A3E944}" destId="{32F06DF0-8C66-4E5F-A59A-B803E490A542}" srcOrd="0" destOrd="0" presId="urn:microsoft.com/office/officeart/2005/8/layout/hProcess10"/>
    <dgm:cxn modelId="{BE453361-4F3C-47DA-882B-6717DD550B0C}" type="presParOf" srcId="{49CA0A67-F055-4E65-9EF9-0D0C89A3E944}" destId="{555635E9-4D46-4CDD-B7EF-ED64942F132C}" srcOrd="1" destOrd="0" presId="urn:microsoft.com/office/officeart/2005/8/layout/hProcess10"/>
    <dgm:cxn modelId="{98D7968E-7ED8-4FDD-AA91-9D216B8D7AAC}" type="presParOf" srcId="{D93AEE5E-360C-43E1-A108-C656067543C9}" destId="{AA2010FE-FC78-463B-9DC0-CBB34389FB27}" srcOrd="3" destOrd="0" presId="urn:microsoft.com/office/officeart/2005/8/layout/hProcess10"/>
    <dgm:cxn modelId="{9695A7C2-D010-4F87-851D-A9C3003C1CC7}" type="presParOf" srcId="{AA2010FE-FC78-463B-9DC0-CBB34389FB27}" destId="{DC7421E0-348C-4423-AC14-96B77D7C8CC7}" srcOrd="0" destOrd="0" presId="urn:microsoft.com/office/officeart/2005/8/layout/hProcess10"/>
    <dgm:cxn modelId="{F1C4CBA9-7383-4D8B-9E61-B515C7E7C4B8}" type="presParOf" srcId="{D93AEE5E-360C-43E1-A108-C656067543C9}" destId="{594E861B-59C3-41F2-BB12-0C920E7DEF8C}" srcOrd="4" destOrd="0" presId="urn:microsoft.com/office/officeart/2005/8/layout/hProcess10"/>
    <dgm:cxn modelId="{DF34F7D3-9B6B-49F7-A475-0FD91FD70351}" type="presParOf" srcId="{594E861B-59C3-41F2-BB12-0C920E7DEF8C}" destId="{E0E8F1C9-5599-4298-995F-D4234B7070D9}" srcOrd="0" destOrd="0" presId="urn:microsoft.com/office/officeart/2005/8/layout/hProcess10"/>
    <dgm:cxn modelId="{09930191-BEB6-4308-BA56-77C831B612F0}" type="presParOf" srcId="{594E861B-59C3-41F2-BB12-0C920E7DEF8C}" destId="{F03769ED-21AE-4247-820F-00171671EE16}" srcOrd="1" destOrd="0" presId="urn:microsoft.com/office/officeart/2005/8/layout/hProcess10"/>
    <dgm:cxn modelId="{4E680083-EA59-41F7-9A56-53DBCE2A7483}" type="presParOf" srcId="{D93AEE5E-360C-43E1-A108-C656067543C9}" destId="{217DEF7A-F5CB-408A-B04D-84977EB27964}" srcOrd="5" destOrd="0" presId="urn:microsoft.com/office/officeart/2005/8/layout/hProcess10"/>
    <dgm:cxn modelId="{DBC9936E-E432-4F8F-BC6E-32B2A31188D1}" type="presParOf" srcId="{217DEF7A-F5CB-408A-B04D-84977EB27964}" destId="{25D25296-F6CD-47E5-A330-CB935E2BABE9}" srcOrd="0" destOrd="0" presId="urn:microsoft.com/office/officeart/2005/8/layout/hProcess10"/>
    <dgm:cxn modelId="{BB634884-2DB9-498C-B282-2DA60F794427}" type="presParOf" srcId="{D93AEE5E-360C-43E1-A108-C656067543C9}" destId="{70C15D0C-7C22-47D0-A0C6-B4DB794D50B3}" srcOrd="6" destOrd="0" presId="urn:microsoft.com/office/officeart/2005/8/layout/hProcess10"/>
    <dgm:cxn modelId="{20CBFA6D-1720-438F-9A39-D4BB07767F29}" type="presParOf" srcId="{70C15D0C-7C22-47D0-A0C6-B4DB794D50B3}" destId="{B98A9869-9F7C-41C4-9520-F3DB60390072}" srcOrd="0" destOrd="0" presId="urn:microsoft.com/office/officeart/2005/8/layout/hProcess10"/>
    <dgm:cxn modelId="{B27BBBCA-208C-4230-89BD-D8B3A593C79A}" type="presParOf" srcId="{70C15D0C-7C22-47D0-A0C6-B4DB794D50B3}" destId="{F3C3188E-E27E-4969-B92D-DDD395AD6DEF}" srcOrd="1" destOrd="0" presId="urn:microsoft.com/office/officeart/2005/8/layout/hProcess10"/>
    <dgm:cxn modelId="{3E4CF52B-F56B-4E7B-BBC2-7AE22BB97714}" type="presParOf" srcId="{D93AEE5E-360C-43E1-A108-C656067543C9}" destId="{15CA1492-BAC9-4AA6-AC9A-2CD256E8590E}" srcOrd="7" destOrd="0" presId="urn:microsoft.com/office/officeart/2005/8/layout/hProcess10"/>
    <dgm:cxn modelId="{42606B3D-AF18-4FAA-A29C-EBF8F68DC402}" type="presParOf" srcId="{15CA1492-BAC9-4AA6-AC9A-2CD256E8590E}" destId="{267A260D-5FE3-4184-895F-D01D7D5CBE80}" srcOrd="0" destOrd="0" presId="urn:microsoft.com/office/officeart/2005/8/layout/hProcess10"/>
    <dgm:cxn modelId="{3A12D82C-C31E-4BAE-8B1A-9D81168D61F2}" type="presParOf" srcId="{D93AEE5E-360C-43E1-A108-C656067543C9}" destId="{E9AD1D9F-B0AB-4C49-BBF4-60544B6EEECF}" srcOrd="8" destOrd="0" presId="urn:microsoft.com/office/officeart/2005/8/layout/hProcess10"/>
    <dgm:cxn modelId="{5FA073E8-A279-4360-87B4-165F644E3017}" type="presParOf" srcId="{E9AD1D9F-B0AB-4C49-BBF4-60544B6EEECF}" destId="{5EFB084D-7D65-4F1A-9B73-6F3496D3448C}" srcOrd="0" destOrd="0" presId="urn:microsoft.com/office/officeart/2005/8/layout/hProcess10"/>
    <dgm:cxn modelId="{4191034B-D930-40B8-81D9-A0F52279B0FD}" type="presParOf" srcId="{E9AD1D9F-B0AB-4C49-BBF4-60544B6EEECF}" destId="{73E1408D-12CF-4F33-A7F0-2172C72982A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B11CE-91A1-4E40-86C2-39F4D92E7E56}">
      <dsp:nvSpPr>
        <dsp:cNvPr id="0" name=""/>
        <dsp:cNvSpPr/>
      </dsp:nvSpPr>
      <dsp:spPr>
        <a:xfrm>
          <a:off x="1815" y="936784"/>
          <a:ext cx="1460524" cy="146052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89181-28B4-406D-B851-9B7440C9D878}">
      <dsp:nvSpPr>
        <dsp:cNvPr id="0" name=""/>
        <dsp:cNvSpPr/>
      </dsp:nvSpPr>
      <dsp:spPr>
        <a:xfrm>
          <a:off x="129721" y="2006662"/>
          <a:ext cx="1743442" cy="14605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711200">
            <a:lnSpc>
              <a:spcPct val="90000"/>
            </a:lnSpc>
            <a:spcBef>
              <a:spcPct val="0"/>
            </a:spcBef>
            <a:spcAft>
              <a:spcPct val="35000"/>
            </a:spcAft>
          </a:pPr>
          <a:r>
            <a:rPr lang="en-US" sz="1600" b="1" kern="1200" dirty="0" smtClean="0"/>
            <a:t>Personal Support Worker</a:t>
          </a:r>
          <a:endParaRPr lang="en-US" sz="1600" b="1" kern="1200" dirty="0"/>
        </a:p>
        <a:p>
          <a:pPr marL="57150" lvl="1" indent="-57150" algn="l" defTabSz="488950">
            <a:lnSpc>
              <a:spcPct val="90000"/>
            </a:lnSpc>
            <a:spcBef>
              <a:spcPct val="0"/>
            </a:spcBef>
            <a:spcAft>
              <a:spcPct val="15000"/>
            </a:spcAft>
            <a:buChar char="••"/>
          </a:pPr>
          <a:r>
            <a:rPr lang="en-US" sz="1100" kern="1200" dirty="0" smtClean="0"/>
            <a:t>YOU ARE HERE</a:t>
          </a:r>
          <a:endParaRPr lang="en-US" sz="1100" kern="1200" dirty="0"/>
        </a:p>
        <a:p>
          <a:pPr marL="57150" lvl="1" indent="-57150" algn="l" defTabSz="488950">
            <a:lnSpc>
              <a:spcPct val="90000"/>
            </a:lnSpc>
            <a:spcBef>
              <a:spcPct val="0"/>
            </a:spcBef>
            <a:spcAft>
              <a:spcPct val="15000"/>
            </a:spcAft>
            <a:buChar char="••"/>
          </a:pPr>
          <a:r>
            <a:rPr lang="en-US" sz="1100" kern="1200" dirty="0" smtClean="0"/>
            <a:t>$19.985 - $21.252 / hour</a:t>
          </a:r>
          <a:endParaRPr lang="en-US" sz="1100" kern="1200" dirty="0"/>
        </a:p>
      </dsp:txBody>
      <dsp:txXfrm>
        <a:off x="172498" y="2049439"/>
        <a:ext cx="1657888" cy="1374970"/>
      </dsp:txXfrm>
    </dsp:sp>
    <dsp:sp modelId="{26FF62B6-1FDC-48AB-8984-11BF4D3DF904}">
      <dsp:nvSpPr>
        <dsp:cNvPr id="0" name=""/>
        <dsp:cNvSpPr/>
      </dsp:nvSpPr>
      <dsp:spPr>
        <a:xfrm>
          <a:off x="1793179" y="1491574"/>
          <a:ext cx="330839" cy="350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93179" y="1561763"/>
        <a:ext cx="231587" cy="210565"/>
      </dsp:txXfrm>
    </dsp:sp>
    <dsp:sp modelId="{32F06DF0-8C66-4E5F-A59A-B803E490A542}">
      <dsp:nvSpPr>
        <dsp:cNvPr id="0" name=""/>
        <dsp:cNvSpPr/>
      </dsp:nvSpPr>
      <dsp:spPr>
        <a:xfrm>
          <a:off x="2407596" y="936784"/>
          <a:ext cx="1460524" cy="146052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635E9-4D46-4CDD-B7EF-ED64942F132C}">
      <dsp:nvSpPr>
        <dsp:cNvPr id="0" name=""/>
        <dsp:cNvSpPr/>
      </dsp:nvSpPr>
      <dsp:spPr>
        <a:xfrm>
          <a:off x="2645355" y="2006662"/>
          <a:ext cx="1460524" cy="14605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711200">
            <a:lnSpc>
              <a:spcPct val="90000"/>
            </a:lnSpc>
            <a:spcBef>
              <a:spcPct val="0"/>
            </a:spcBef>
            <a:spcAft>
              <a:spcPct val="35000"/>
            </a:spcAft>
          </a:pPr>
          <a:r>
            <a:rPr lang="en-US" sz="1600" b="1" kern="1200" dirty="0" smtClean="0"/>
            <a:t>Registered Practical Nurse</a:t>
          </a:r>
          <a:endParaRPr lang="en-US" sz="1600" b="1" kern="1200" dirty="0"/>
        </a:p>
        <a:p>
          <a:pPr marL="57150" lvl="1" indent="-57150" algn="l" defTabSz="488950">
            <a:lnSpc>
              <a:spcPct val="90000"/>
            </a:lnSpc>
            <a:spcBef>
              <a:spcPct val="0"/>
            </a:spcBef>
            <a:spcAft>
              <a:spcPct val="15000"/>
            </a:spcAft>
            <a:buChar char="••"/>
          </a:pPr>
          <a:r>
            <a:rPr lang="en-US" sz="1100" kern="1200" dirty="0" smtClean="0"/>
            <a:t>2 Year Diploma</a:t>
          </a:r>
          <a:endParaRPr lang="en-US" sz="1100" kern="1200" dirty="0"/>
        </a:p>
        <a:p>
          <a:pPr marL="57150" lvl="1" indent="-57150" algn="l" defTabSz="488950">
            <a:lnSpc>
              <a:spcPct val="90000"/>
            </a:lnSpc>
            <a:spcBef>
              <a:spcPct val="0"/>
            </a:spcBef>
            <a:spcAft>
              <a:spcPct val="15000"/>
            </a:spcAft>
            <a:buChar char="••"/>
          </a:pPr>
          <a:r>
            <a:rPr lang="en-US" sz="1100" kern="1200" dirty="0" smtClean="0"/>
            <a:t>Must maintain 60% in all classes</a:t>
          </a:r>
          <a:endParaRPr lang="en-US" sz="1100" kern="1200" dirty="0"/>
        </a:p>
      </dsp:txBody>
      <dsp:txXfrm>
        <a:off x="2688132" y="2049439"/>
        <a:ext cx="1374970" cy="1374970"/>
      </dsp:txXfrm>
    </dsp:sp>
    <dsp:sp modelId="{AA2010FE-FC78-463B-9DC0-CBB34389FB27}">
      <dsp:nvSpPr>
        <dsp:cNvPr id="0" name=""/>
        <dsp:cNvSpPr/>
      </dsp:nvSpPr>
      <dsp:spPr>
        <a:xfrm>
          <a:off x="4149449" y="1491574"/>
          <a:ext cx="281329" cy="350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49449" y="1561763"/>
        <a:ext cx="196930" cy="210565"/>
      </dsp:txXfrm>
    </dsp:sp>
    <dsp:sp modelId="{E0E8F1C9-5599-4298-995F-D4234B7070D9}">
      <dsp:nvSpPr>
        <dsp:cNvPr id="0" name=""/>
        <dsp:cNvSpPr/>
      </dsp:nvSpPr>
      <dsp:spPr>
        <a:xfrm>
          <a:off x="4671917" y="936784"/>
          <a:ext cx="1460524" cy="146052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769ED-21AE-4247-820F-00171671EE16}">
      <dsp:nvSpPr>
        <dsp:cNvPr id="0" name=""/>
        <dsp:cNvSpPr/>
      </dsp:nvSpPr>
      <dsp:spPr>
        <a:xfrm>
          <a:off x="4919360" y="2103436"/>
          <a:ext cx="1460524" cy="14605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Registered Nurse</a:t>
          </a:r>
          <a:endParaRPr lang="en-US" sz="1600" b="1" kern="1200" dirty="0"/>
        </a:p>
        <a:p>
          <a:pPr marL="57150" lvl="1" indent="-57150" algn="l" defTabSz="488950">
            <a:lnSpc>
              <a:spcPct val="90000"/>
            </a:lnSpc>
            <a:spcBef>
              <a:spcPct val="0"/>
            </a:spcBef>
            <a:spcAft>
              <a:spcPct val="15000"/>
            </a:spcAft>
            <a:buChar char="••"/>
          </a:pPr>
          <a:r>
            <a:rPr lang="en-US" sz="1100" kern="1200" dirty="0" smtClean="0"/>
            <a:t>4 year Degree</a:t>
          </a:r>
          <a:endParaRPr lang="en-US" sz="1100" kern="1200" dirty="0"/>
        </a:p>
      </dsp:txBody>
      <dsp:txXfrm>
        <a:off x="4962137" y="2146213"/>
        <a:ext cx="1374970" cy="1374970"/>
      </dsp:txXfrm>
    </dsp:sp>
    <dsp:sp modelId="{217DEF7A-F5CB-408A-B04D-84977EB27964}">
      <dsp:nvSpPr>
        <dsp:cNvPr id="0" name=""/>
        <dsp:cNvSpPr/>
      </dsp:nvSpPr>
      <dsp:spPr>
        <a:xfrm>
          <a:off x="6413771" y="1491574"/>
          <a:ext cx="281329" cy="350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413771" y="1561763"/>
        <a:ext cx="196930" cy="210565"/>
      </dsp:txXfrm>
    </dsp:sp>
    <dsp:sp modelId="{B98A9869-9F7C-41C4-9520-F3DB60390072}">
      <dsp:nvSpPr>
        <dsp:cNvPr id="0" name=""/>
        <dsp:cNvSpPr/>
      </dsp:nvSpPr>
      <dsp:spPr>
        <a:xfrm>
          <a:off x="6936239" y="936784"/>
          <a:ext cx="1460524" cy="146052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3188E-E27E-4969-B92D-DDD395AD6DEF}">
      <dsp:nvSpPr>
        <dsp:cNvPr id="0" name=""/>
        <dsp:cNvSpPr/>
      </dsp:nvSpPr>
      <dsp:spPr>
        <a:xfrm>
          <a:off x="7154647" y="2084084"/>
          <a:ext cx="1460524" cy="14605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Director of Nursing</a:t>
          </a:r>
          <a:endParaRPr lang="en-US" sz="1600" b="1" kern="1200" dirty="0"/>
        </a:p>
        <a:p>
          <a:pPr marL="57150" lvl="1" indent="-57150" algn="l" defTabSz="488950">
            <a:lnSpc>
              <a:spcPct val="90000"/>
            </a:lnSpc>
            <a:spcBef>
              <a:spcPct val="0"/>
            </a:spcBef>
            <a:spcAft>
              <a:spcPct val="15000"/>
            </a:spcAft>
            <a:buChar char="••"/>
          </a:pPr>
          <a:r>
            <a:rPr lang="en-US" sz="1100" kern="1200" dirty="0" smtClean="0"/>
            <a:t>Supervises the care of all patients</a:t>
          </a:r>
          <a:endParaRPr lang="en-US" sz="1100" kern="1200" dirty="0"/>
        </a:p>
      </dsp:txBody>
      <dsp:txXfrm>
        <a:off x="7197424" y="2126861"/>
        <a:ext cx="1374970" cy="1374970"/>
      </dsp:txXfrm>
    </dsp:sp>
    <dsp:sp modelId="{15CA1492-BAC9-4AA6-AC9A-2CD256E8590E}">
      <dsp:nvSpPr>
        <dsp:cNvPr id="0" name=""/>
        <dsp:cNvSpPr/>
      </dsp:nvSpPr>
      <dsp:spPr>
        <a:xfrm rot="45837">
          <a:off x="8678080" y="1506939"/>
          <a:ext cx="281354" cy="350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8678084" y="1576565"/>
        <a:ext cx="196948" cy="210565"/>
      </dsp:txXfrm>
    </dsp:sp>
    <dsp:sp modelId="{5EFB084D-7D65-4F1A-9B73-6F3496D3448C}">
      <dsp:nvSpPr>
        <dsp:cNvPr id="0" name=""/>
        <dsp:cNvSpPr/>
      </dsp:nvSpPr>
      <dsp:spPr>
        <a:xfrm>
          <a:off x="9200561" y="966977"/>
          <a:ext cx="1460524" cy="146052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E1408D-12CF-4F33-A7F0-2172C72982AA}">
      <dsp:nvSpPr>
        <dsp:cNvPr id="0" name=""/>
        <dsp:cNvSpPr/>
      </dsp:nvSpPr>
      <dsp:spPr>
        <a:xfrm>
          <a:off x="9264092" y="2087557"/>
          <a:ext cx="1812612" cy="13397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Nurse Practitioner</a:t>
          </a:r>
          <a:endParaRPr lang="en-US" sz="1600" b="1" kern="1200" dirty="0"/>
        </a:p>
        <a:p>
          <a:pPr marL="57150" lvl="1" indent="-57150" algn="l" defTabSz="488950">
            <a:lnSpc>
              <a:spcPct val="90000"/>
            </a:lnSpc>
            <a:spcBef>
              <a:spcPct val="0"/>
            </a:spcBef>
            <a:spcAft>
              <a:spcPct val="15000"/>
            </a:spcAft>
            <a:buChar char="••"/>
          </a:pPr>
          <a:r>
            <a:rPr lang="en-US" sz="1100" b="0" i="0" kern="1200" dirty="0" smtClean="0"/>
            <a:t>Provide health promotion and maintenance through the diagnosis and treatment of acute illness and chronic condition</a:t>
          </a:r>
          <a:r>
            <a:rPr lang="en-US" sz="1200" b="0" i="0" kern="1200" dirty="0" smtClean="0"/>
            <a:t>.</a:t>
          </a:r>
          <a:endParaRPr lang="en-US" sz="1200" kern="1200" dirty="0"/>
        </a:p>
      </dsp:txBody>
      <dsp:txXfrm>
        <a:off x="9303332" y="2126797"/>
        <a:ext cx="1734132" cy="12612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A988-B799-4475-805E-3DC99FF9F51F}" type="datetimeFigureOut">
              <a:rPr lang="en-US" smtClean="0"/>
              <a:t>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F779C-8207-4342-BA6B-81BA7E40D773}" type="slidenum">
              <a:rPr lang="en-US" smtClean="0"/>
              <a:t>‹#›</a:t>
            </a:fld>
            <a:endParaRPr lang="en-US"/>
          </a:p>
        </p:txBody>
      </p:sp>
    </p:spTree>
    <p:extLst>
      <p:ext uri="{BB962C8B-B14F-4D97-AF65-F5344CB8AC3E}">
        <p14:creationId xmlns:p14="http://schemas.microsoft.com/office/powerpoint/2010/main" val="249804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F779C-8207-4342-BA6B-81BA7E40D773}" type="slidenum">
              <a:rPr lang="en-US" smtClean="0"/>
              <a:t>1</a:t>
            </a:fld>
            <a:endParaRPr lang="en-US"/>
          </a:p>
        </p:txBody>
      </p:sp>
    </p:spTree>
    <p:extLst>
      <p:ext uri="{BB962C8B-B14F-4D97-AF65-F5344CB8AC3E}">
        <p14:creationId xmlns:p14="http://schemas.microsoft.com/office/powerpoint/2010/main" val="62242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BF779C-8207-4342-BA6B-81BA7E40D773}" type="slidenum">
              <a:rPr lang="en-US" smtClean="0"/>
              <a:t>4</a:t>
            </a:fld>
            <a:endParaRPr lang="en-US"/>
          </a:p>
        </p:txBody>
      </p:sp>
    </p:spTree>
    <p:extLst>
      <p:ext uri="{BB962C8B-B14F-4D97-AF65-F5344CB8AC3E}">
        <p14:creationId xmlns:p14="http://schemas.microsoft.com/office/powerpoint/2010/main" val="296316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(hoodies and sweatshirts are not allowed).</a:t>
            </a:r>
          </a:p>
          <a:p>
            <a:pPr lvl="1">
              <a:buFont typeface="Courier New" panose="02070309020205020404" pitchFamily="49" charset="0"/>
              <a:buChar char="o"/>
            </a:pPr>
            <a:r>
              <a:rPr lang="en-US" dirty="0" smtClean="0"/>
              <a:t>A white sweater or short lab coat may be worn </a:t>
            </a:r>
            <a:r>
              <a:rPr lang="en-US" u="sng" dirty="0" smtClean="0"/>
              <a:t>except</a:t>
            </a:r>
            <a:r>
              <a:rPr lang="en-US" dirty="0" smtClean="0"/>
              <a:t> when you are giving client care </a:t>
            </a:r>
          </a:p>
          <a:p>
            <a:pPr lvl="1">
              <a:buFont typeface="Courier New" panose="02070309020205020404" pitchFamily="49" charset="0"/>
              <a:buChar char="o"/>
            </a:pPr>
            <a:r>
              <a:rPr lang="en-US" dirty="0" smtClean="0"/>
              <a:t>Nametag(s) worn on the left side of the uniform at all times (provided by the college)</a:t>
            </a:r>
          </a:p>
          <a:p>
            <a:pPr lvl="1">
              <a:buFont typeface="Courier New" panose="02070309020205020404" pitchFamily="49" charset="0"/>
              <a:buChar char="o"/>
            </a:pPr>
            <a:r>
              <a:rPr lang="en-US" dirty="0" smtClean="0"/>
              <a:t>An approved program patch worn on the left sleeve of the uniform at all times. This program patch can be purchased from the Confederation College bookstore (2 patches are recommended for purchase</a:t>
            </a:r>
          </a:p>
          <a:p>
            <a:pPr lvl="0">
              <a:buFont typeface="Courier New" panose="02070309020205020404" pitchFamily="49" charset="0"/>
              <a:buChar char="o"/>
            </a:pPr>
            <a:r>
              <a:rPr lang="en-US" dirty="0" smtClean="0"/>
              <a:t>White, closed-toe &amp; heal footwear that are safe, comfortable, clean and intact are required for clinical practice. Visible labelling must be minimal.  A leather shoe or athletic type shoe is required for proper support. </a:t>
            </a:r>
            <a:endParaRPr lang="en-US" dirty="0"/>
          </a:p>
        </p:txBody>
      </p:sp>
      <p:sp>
        <p:nvSpPr>
          <p:cNvPr id="4" name="Slide Number Placeholder 3"/>
          <p:cNvSpPr>
            <a:spLocks noGrp="1"/>
          </p:cNvSpPr>
          <p:nvPr>
            <p:ph type="sldNum" sz="quarter" idx="10"/>
          </p:nvPr>
        </p:nvSpPr>
        <p:spPr/>
        <p:txBody>
          <a:bodyPr/>
          <a:lstStyle/>
          <a:p>
            <a:fld id="{B3BF779C-8207-4342-BA6B-81BA7E40D773}" type="slidenum">
              <a:rPr lang="en-US" smtClean="0"/>
              <a:t>13</a:t>
            </a:fld>
            <a:endParaRPr lang="en-US"/>
          </a:p>
        </p:txBody>
      </p:sp>
    </p:spTree>
    <p:extLst>
      <p:ext uri="{BB962C8B-B14F-4D97-AF65-F5344CB8AC3E}">
        <p14:creationId xmlns:p14="http://schemas.microsoft.com/office/powerpoint/2010/main" val="37170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C08784-B797-4DCB-A7B9-2B7D8F14212A}" type="datetime1">
              <a:rPr lang="en-US" smtClean="0"/>
              <a:t>1/8/2018</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
        <p:nvSpPr>
          <p:cNvPr id="6" name="Slide Number Placeholder 5"/>
          <p:cNvSpPr>
            <a:spLocks noGrp="1"/>
          </p:cNvSpPr>
          <p:nvPr>
            <p:ph type="sldNum" sz="quarter" idx="12"/>
          </p:nvPr>
        </p:nvSpPr>
        <p:spPr/>
        <p:txBody>
          <a:bodyPr/>
          <a:lstStyle/>
          <a:p>
            <a:fld id="{64FAFC9F-6334-474D-A4E8-7187A16BE1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15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5FFD9-90A5-44D3-9F31-0C72C22934D2}" type="datetime1">
              <a:rPr lang="en-US" smtClean="0"/>
              <a:t>1/8/2018</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
        <p:nvSpPr>
          <p:cNvPr id="6" name="Slide Number Placeholder 5"/>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301223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B3262-CA23-49BF-A5CD-EE235F6F750D}" type="datetime1">
              <a:rPr lang="en-US" smtClean="0"/>
              <a:t>1/8/2018</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
        <p:nvSpPr>
          <p:cNvPr id="6" name="Slide Number Placeholder 5"/>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25900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3C2305-D6DC-44F8-BC8C-5E66BE4E71B0}" type="datetime1">
              <a:rPr lang="en-US" smtClean="0"/>
              <a:t>1/8/2018</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
        <p:nvSpPr>
          <p:cNvPr id="6" name="Slide Number Placeholder 5"/>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171126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598122-BE70-41B2-B2E8-E433BF7E882A}" type="datetime1">
              <a:rPr lang="en-US" smtClean="0"/>
              <a:t>1/8/2018</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
        <p:nvSpPr>
          <p:cNvPr id="6" name="Slide Number Placeholder 5"/>
          <p:cNvSpPr>
            <a:spLocks noGrp="1"/>
          </p:cNvSpPr>
          <p:nvPr>
            <p:ph type="sldNum" sz="quarter" idx="12"/>
          </p:nvPr>
        </p:nvSpPr>
        <p:spPr/>
        <p:txBody>
          <a:bodyPr/>
          <a:lstStyle/>
          <a:p>
            <a:fld id="{64FAFC9F-6334-474D-A4E8-7187A16BE1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33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A5CD18-8639-4723-9DB5-63A0B9CD3E56}" type="datetime1">
              <a:rPr lang="en-US" smtClean="0"/>
              <a:t>1/8/2018</a:t>
            </a:fld>
            <a:endParaRPr lang="en-US"/>
          </a:p>
        </p:txBody>
      </p:sp>
      <p:sp>
        <p:nvSpPr>
          <p:cNvPr id="6" name="Footer Placeholder 5"/>
          <p:cNvSpPr>
            <a:spLocks noGrp="1"/>
          </p:cNvSpPr>
          <p:nvPr>
            <p:ph type="ftr" sz="quarter" idx="11"/>
          </p:nvPr>
        </p:nvSpPr>
        <p:spPr/>
        <p:txBody>
          <a:bodyPr/>
          <a:lstStyle/>
          <a:p>
            <a:r>
              <a:rPr lang="en-US" smtClean="0"/>
              <a:t>Anishinabek Employment and Training Services - March 1, 2016</a:t>
            </a:r>
            <a:endParaRPr lang="en-US"/>
          </a:p>
        </p:txBody>
      </p:sp>
      <p:sp>
        <p:nvSpPr>
          <p:cNvPr id="7" name="Slide Number Placeholder 6"/>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255888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583530-0E02-4D3D-B7A6-84F4F8DBDFF1}" type="datetime1">
              <a:rPr lang="en-US" smtClean="0"/>
              <a:t>1/8/2018</a:t>
            </a:fld>
            <a:endParaRPr lang="en-US"/>
          </a:p>
        </p:txBody>
      </p:sp>
      <p:sp>
        <p:nvSpPr>
          <p:cNvPr id="8" name="Footer Placeholder 7"/>
          <p:cNvSpPr>
            <a:spLocks noGrp="1"/>
          </p:cNvSpPr>
          <p:nvPr>
            <p:ph type="ftr" sz="quarter" idx="11"/>
          </p:nvPr>
        </p:nvSpPr>
        <p:spPr/>
        <p:txBody>
          <a:bodyPr/>
          <a:lstStyle/>
          <a:p>
            <a:r>
              <a:rPr lang="en-US" smtClean="0"/>
              <a:t>Anishinabek Employment and Training Services - March 1, 2016</a:t>
            </a:r>
            <a:endParaRPr lang="en-US"/>
          </a:p>
        </p:txBody>
      </p:sp>
      <p:sp>
        <p:nvSpPr>
          <p:cNvPr id="9" name="Slide Number Placeholder 8"/>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37595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F23062-EBCD-4CC3-9C7D-13C5CAF2EB84}" type="datetime1">
              <a:rPr lang="en-US" smtClean="0"/>
              <a:t>1/8/2018</a:t>
            </a:fld>
            <a:endParaRPr lang="en-US"/>
          </a:p>
        </p:txBody>
      </p:sp>
      <p:sp>
        <p:nvSpPr>
          <p:cNvPr id="4" name="Footer Placeholder 3"/>
          <p:cNvSpPr>
            <a:spLocks noGrp="1"/>
          </p:cNvSpPr>
          <p:nvPr>
            <p:ph type="ftr" sz="quarter" idx="11"/>
          </p:nvPr>
        </p:nvSpPr>
        <p:spPr/>
        <p:txBody>
          <a:bodyPr/>
          <a:lstStyle/>
          <a:p>
            <a:r>
              <a:rPr lang="en-US" smtClean="0"/>
              <a:t>Anishinabek Employment and Training Services - March 1, 2016</a:t>
            </a:r>
            <a:endParaRPr lang="en-US"/>
          </a:p>
        </p:txBody>
      </p:sp>
      <p:sp>
        <p:nvSpPr>
          <p:cNvPr id="5" name="Slide Number Placeholder 4"/>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67488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375394-1C8A-4084-9944-D6C366FE9FFD}" type="datetime1">
              <a:rPr lang="en-US" smtClean="0"/>
              <a:t>1/8/2018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Anishinabek Employment and Training Services - March 1, 2016</a:t>
            </a:r>
            <a:endParaRPr lang="en-US"/>
          </a:p>
        </p:txBody>
      </p:sp>
      <p:sp>
        <p:nvSpPr>
          <p:cNvPr id="9" name="Slide Number Placeholder 8"/>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409505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41F798-2021-4FD3-904E-A74B5E0ABB7A}" type="datetime1">
              <a:rPr lang="en-US" smtClean="0"/>
              <a:t>1/8/2018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Anishinabek Employment and Training Services - March 1, 2016</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FAFC9F-6334-474D-A4E8-7187A16BE16A}" type="slidenum">
              <a:rPr lang="en-US" smtClean="0"/>
              <a:t>‹#›</a:t>
            </a:fld>
            <a:endParaRPr lang="en-US"/>
          </a:p>
        </p:txBody>
      </p:sp>
    </p:spTree>
    <p:extLst>
      <p:ext uri="{BB962C8B-B14F-4D97-AF65-F5344CB8AC3E}">
        <p14:creationId xmlns:p14="http://schemas.microsoft.com/office/powerpoint/2010/main" val="242925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95885-3E22-4770-8E5B-5D0E4C2DBA68}" type="datetime1">
              <a:rPr lang="en-US" smtClean="0"/>
              <a:t>1/8/2018</a:t>
            </a:fld>
            <a:endParaRPr lang="en-US"/>
          </a:p>
        </p:txBody>
      </p:sp>
      <p:sp>
        <p:nvSpPr>
          <p:cNvPr id="6" name="Footer Placeholder 5"/>
          <p:cNvSpPr>
            <a:spLocks noGrp="1"/>
          </p:cNvSpPr>
          <p:nvPr>
            <p:ph type="ftr" sz="quarter" idx="11"/>
          </p:nvPr>
        </p:nvSpPr>
        <p:spPr/>
        <p:txBody>
          <a:bodyPr/>
          <a:lstStyle/>
          <a:p>
            <a:r>
              <a:rPr lang="en-US" smtClean="0"/>
              <a:t>Anishinabek Employment and Training Services - March 1, 2016</a:t>
            </a:r>
            <a:endParaRPr lang="en-US"/>
          </a:p>
        </p:txBody>
      </p:sp>
      <p:sp>
        <p:nvSpPr>
          <p:cNvPr id="7" name="Slide Number Placeholder 6"/>
          <p:cNvSpPr>
            <a:spLocks noGrp="1"/>
          </p:cNvSpPr>
          <p:nvPr>
            <p:ph type="sldNum" sz="quarter" idx="12"/>
          </p:nvPr>
        </p:nvSpPr>
        <p:spPr/>
        <p:txBody>
          <a:bodyPr/>
          <a:lstStyle/>
          <a:p>
            <a:fld id="{64FAFC9F-6334-474D-A4E8-7187A16BE16A}" type="slidenum">
              <a:rPr lang="en-US" smtClean="0"/>
              <a:t>‹#›</a:t>
            </a:fld>
            <a:endParaRPr lang="en-US"/>
          </a:p>
        </p:txBody>
      </p:sp>
    </p:spTree>
    <p:extLst>
      <p:ext uri="{BB962C8B-B14F-4D97-AF65-F5344CB8AC3E}">
        <p14:creationId xmlns:p14="http://schemas.microsoft.com/office/powerpoint/2010/main" val="28384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159559C-9DCF-4FFE-B6C6-9D1CAF3D99C1}" type="datetime1">
              <a:rPr lang="en-US" smtClean="0"/>
              <a:t>1/8/2018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Anishinabek Employment and Training Services - March 1, 2016</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4FAFC9F-6334-474D-A4E8-7187A16BE16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2629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017" y="1326293"/>
            <a:ext cx="10570554" cy="1210398"/>
          </a:xfrm>
        </p:spPr>
        <p:txBody>
          <a:bodyPr>
            <a:normAutofit/>
          </a:bodyPr>
          <a:lstStyle/>
          <a:p>
            <a:r>
              <a:rPr lang="en-US" dirty="0" smtClean="0"/>
              <a:t>Personal Support Worker </a:t>
            </a:r>
            <a:endParaRPr lang="en-US" dirty="0"/>
          </a:p>
        </p:txBody>
      </p:sp>
      <p:sp>
        <p:nvSpPr>
          <p:cNvPr id="3" name="Subtitle 2"/>
          <p:cNvSpPr>
            <a:spLocks noGrp="1"/>
          </p:cNvSpPr>
          <p:nvPr>
            <p:ph type="subTitle" idx="1"/>
          </p:nvPr>
        </p:nvSpPr>
        <p:spPr>
          <a:xfrm>
            <a:off x="3687097" y="2743201"/>
            <a:ext cx="5869858" cy="1514167"/>
          </a:xfrm>
        </p:spPr>
        <p:txBody>
          <a:bodyPr>
            <a:normAutofit fontScale="92500" lnSpcReduction="20000"/>
          </a:bodyPr>
          <a:lstStyle/>
          <a:p>
            <a:pPr algn="ctr"/>
            <a:r>
              <a:rPr lang="en-US" dirty="0" smtClean="0"/>
              <a:t>Anishinabek Employment and Training Services </a:t>
            </a:r>
          </a:p>
          <a:p>
            <a:pPr algn="ctr"/>
            <a:r>
              <a:rPr lang="en-US" dirty="0" smtClean="0"/>
              <a:t>In partnership with </a:t>
            </a:r>
          </a:p>
          <a:p>
            <a:pPr algn="ctr"/>
            <a:r>
              <a:rPr lang="en-US" dirty="0" smtClean="0"/>
              <a:t>Confederation </a:t>
            </a:r>
            <a:r>
              <a:rPr lang="en-US" dirty="0" smtClean="0"/>
              <a:t>College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137" y="4433273"/>
            <a:ext cx="1512168" cy="16528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206" y="4433273"/>
            <a:ext cx="3383000" cy="1615306"/>
          </a:xfrm>
          <a:prstGeom prst="rect">
            <a:avLst/>
          </a:prstGeom>
        </p:spPr>
      </p:pic>
    </p:spTree>
    <p:extLst>
      <p:ext uri="{BB962C8B-B14F-4D97-AF65-F5344CB8AC3E}">
        <p14:creationId xmlns:p14="http://schemas.microsoft.com/office/powerpoint/2010/main" val="503586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800920"/>
              </p:ext>
            </p:extLst>
          </p:nvPr>
        </p:nvGraphicFramePr>
        <p:xfrm>
          <a:off x="495300" y="1895477"/>
          <a:ext cx="11239500" cy="4389120"/>
        </p:xfrm>
        <a:graphic>
          <a:graphicData uri="http://schemas.openxmlformats.org/drawingml/2006/table">
            <a:tbl>
              <a:tblPr firstRow="1" bandRow="1">
                <a:tableStyleId>{5C22544A-7EE6-4342-B048-85BDC9FD1C3A}</a:tableStyleId>
              </a:tblPr>
              <a:tblGrid>
                <a:gridCol w="2886075"/>
                <a:gridCol w="8353425"/>
              </a:tblGrid>
              <a:tr h="327146">
                <a:tc>
                  <a:txBody>
                    <a:bodyPr/>
                    <a:lstStyle/>
                    <a:p>
                      <a:r>
                        <a:rPr lang="en-US" sz="1650" dirty="0" smtClean="0"/>
                        <a:t>Course</a:t>
                      </a:r>
                      <a:endParaRPr lang="en-US" sz="1650" dirty="0"/>
                    </a:p>
                  </a:txBody>
                  <a:tcPr/>
                </a:tc>
                <a:tc>
                  <a:txBody>
                    <a:bodyPr/>
                    <a:lstStyle/>
                    <a:p>
                      <a:r>
                        <a:rPr lang="en-US" sz="1650" dirty="0" smtClean="0"/>
                        <a:t>Description</a:t>
                      </a:r>
                      <a:endParaRPr lang="en-US" sz="1650" dirty="0"/>
                    </a:p>
                  </a:txBody>
                  <a:tcPr/>
                </a:tc>
              </a:tr>
              <a:tr h="1836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dirty="0" smtClean="0"/>
                        <a:t>PSW Practice Lab II: Lab</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Practice in a simulated placement setting concepts and knowledge learned in the classroom.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The following lab skills will be included: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documentation, hygiene, grooming, urinary and bowel elimination needs, vital signs (TPR &amp; BP), height and weight, non-sterile dressing, and heat and cold application.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Advanced skills include oxygen needs, tube feeding, and assisting with medications.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This course will also provide the opportunity for the learner to experience the Alzheimer Society's - Virtual Dementia Tour and Gentle Persuasive Approach (PW207). </a:t>
                      </a:r>
                      <a:endParaRPr lang="en-US" sz="1650" dirty="0"/>
                    </a:p>
                  </a:txBody>
                  <a:tcPr/>
                </a:tc>
              </a:tr>
              <a:tr h="1046866">
                <a:tc>
                  <a:txBody>
                    <a:bodyPr/>
                    <a:lstStyle/>
                    <a:p>
                      <a:r>
                        <a:rPr lang="en-US" sz="1650" dirty="0" smtClean="0"/>
                        <a:t>PSW Practice II:</a:t>
                      </a:r>
                      <a:r>
                        <a:rPr lang="en-US" sz="1650" baseline="0" dirty="0" smtClean="0"/>
                        <a:t> </a:t>
                      </a:r>
                    </a:p>
                    <a:p>
                      <a:r>
                        <a:rPr lang="en-US" sz="1650" baseline="0" dirty="0" smtClean="0"/>
                        <a:t>Long-Term Care Clinical</a:t>
                      </a:r>
                      <a:endParaRPr lang="en-US" sz="16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Opportunity to apply in a supervised placement, knowledge and concepts learned in the classroom and lab.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This course will consist of clinical experience within a long-term care setting. </a:t>
                      </a:r>
                    </a:p>
                    <a:p>
                      <a:endParaRPr lang="en-US" sz="1650" dirty="0"/>
                    </a:p>
                  </a:txBody>
                  <a:tcPr/>
                </a:tc>
              </a:tr>
              <a:tr h="1046866">
                <a:tc>
                  <a:txBody>
                    <a:bodyPr/>
                    <a:lstStyle/>
                    <a:p>
                      <a:r>
                        <a:rPr lang="en-US" sz="1650" dirty="0" smtClean="0"/>
                        <a:t>PSW Clinical: Consolidation</a:t>
                      </a:r>
                      <a:endParaRPr lang="en-US" sz="16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This clinical experience provides the learner with an opportunity to integrate the knowledge and skills acquired throughout the program in a long-term facility under a preceptorship program. </a:t>
                      </a:r>
                    </a:p>
                    <a:p>
                      <a:endParaRPr lang="en-US" sz="1650" dirty="0"/>
                    </a:p>
                  </a:txBody>
                  <a:tcPr/>
                </a:tc>
              </a:tr>
            </a:tbl>
          </a:graphicData>
        </a:graphic>
      </p:graphicFrame>
      <p:sp>
        <p:nvSpPr>
          <p:cNvPr id="5" name="Title 1"/>
          <p:cNvSpPr>
            <a:spLocks noGrp="1"/>
          </p:cNvSpPr>
          <p:nvPr>
            <p:ph type="title"/>
          </p:nvPr>
        </p:nvSpPr>
        <p:spPr>
          <a:xfrm>
            <a:off x="1097280" y="286603"/>
            <a:ext cx="10058400" cy="1450757"/>
          </a:xfrm>
        </p:spPr>
        <p:txBody>
          <a:bodyPr/>
          <a:lstStyle/>
          <a:p>
            <a:r>
              <a:rPr lang="en-US" b="1" dirty="0" smtClean="0"/>
              <a:t>Courses – Continued </a:t>
            </a:r>
            <a:endParaRPr lang="en-US" b="1" dirty="0"/>
          </a:p>
        </p:txBody>
      </p:sp>
      <p:sp>
        <p:nvSpPr>
          <p:cNvPr id="2" name="Slide Number Placeholder 1"/>
          <p:cNvSpPr>
            <a:spLocks noGrp="1"/>
          </p:cNvSpPr>
          <p:nvPr>
            <p:ph type="sldNum" sz="quarter" idx="12"/>
          </p:nvPr>
        </p:nvSpPr>
        <p:spPr/>
        <p:txBody>
          <a:bodyPr/>
          <a:lstStyle/>
          <a:p>
            <a:fld id="{64FAFC9F-6334-474D-A4E8-7187A16BE16A}" type="slidenum">
              <a:rPr lang="en-US" smtClean="0"/>
              <a:t>10</a:t>
            </a:fld>
            <a:endParaRPr lang="en-US"/>
          </a:p>
        </p:txBody>
      </p:sp>
      <p:sp>
        <p:nvSpPr>
          <p:cNvPr id="3" name="Footer Placeholder 2"/>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355430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Clinical Placements – 3 Levels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096013"/>
              </p:ext>
            </p:extLst>
          </p:nvPr>
        </p:nvGraphicFramePr>
        <p:xfrm>
          <a:off x="781049" y="1846259"/>
          <a:ext cx="11315700" cy="2992440"/>
        </p:xfrm>
        <a:graphic>
          <a:graphicData uri="http://schemas.openxmlformats.org/drawingml/2006/table">
            <a:tbl>
              <a:tblPr firstRow="1" bandRow="1">
                <a:tableStyleId>{5C22544A-7EE6-4342-B048-85BDC9FD1C3A}</a:tableStyleId>
              </a:tblPr>
              <a:tblGrid>
                <a:gridCol w="3771900"/>
                <a:gridCol w="3771900"/>
                <a:gridCol w="3771900"/>
              </a:tblGrid>
              <a:tr h="719556">
                <a:tc>
                  <a:txBody>
                    <a:bodyPr/>
                    <a:lstStyle/>
                    <a:p>
                      <a:pPr algn="ctr"/>
                      <a:r>
                        <a:rPr lang="en-US" dirty="0" smtClean="0"/>
                        <a:t>PW 107 – Practice 1 </a:t>
                      </a:r>
                    </a:p>
                    <a:p>
                      <a:pPr algn="ctr"/>
                      <a:r>
                        <a:rPr lang="en-US" dirty="0" smtClean="0"/>
                        <a:t>Community</a:t>
                      </a:r>
                      <a:r>
                        <a:rPr lang="en-US" baseline="0" dirty="0" smtClean="0"/>
                        <a:t> Clinical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PW 207 – Practice 2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Long-Term Care Clinical</a:t>
                      </a:r>
                    </a:p>
                  </a:txBody>
                  <a:tcPr/>
                </a:tc>
                <a:tc>
                  <a:txBody>
                    <a:bodyPr/>
                    <a:lstStyle/>
                    <a:p>
                      <a:pPr algn="ctr"/>
                      <a:r>
                        <a:rPr lang="en-US" dirty="0" smtClean="0"/>
                        <a:t>PW 208 – PSW Clinical Consolidation</a:t>
                      </a:r>
                      <a:endParaRPr lang="en-US" dirty="0"/>
                    </a:p>
                  </a:txBody>
                  <a:tcPr/>
                </a:tc>
              </a:tr>
              <a:tr h="416886">
                <a:tc>
                  <a:txBody>
                    <a:bodyPr/>
                    <a:lstStyle/>
                    <a:p>
                      <a:pPr algn="just"/>
                      <a:r>
                        <a:rPr lang="en-US" dirty="0" smtClean="0"/>
                        <a:t>8:30 a.m. – 5:00 p.m.</a:t>
                      </a:r>
                      <a:endParaRPr lang="en-US" dirty="0"/>
                    </a:p>
                  </a:txBody>
                  <a:tcPr/>
                </a:tc>
                <a:tc>
                  <a:txBody>
                    <a:bodyPr/>
                    <a:lstStyle/>
                    <a:p>
                      <a:pPr algn="just"/>
                      <a:r>
                        <a:rPr lang="en-US" dirty="0" smtClean="0"/>
                        <a:t>8 hours/day</a:t>
                      </a:r>
                      <a:endParaRPr lang="en-US" dirty="0"/>
                    </a:p>
                  </a:txBody>
                  <a:tcPr/>
                </a:tc>
                <a:tc>
                  <a:txBody>
                    <a:bodyPr/>
                    <a:lstStyle/>
                    <a:p>
                      <a:pPr algn="just"/>
                      <a:r>
                        <a:rPr lang="en-US" dirty="0" smtClean="0"/>
                        <a:t>Varies by</a:t>
                      </a:r>
                      <a:r>
                        <a:rPr lang="en-US" baseline="0" dirty="0" smtClean="0"/>
                        <a:t> shift</a:t>
                      </a:r>
                      <a:endParaRPr lang="en-US" dirty="0"/>
                    </a:p>
                  </a:txBody>
                  <a:tcPr/>
                </a:tc>
              </a:tr>
              <a:tr h="416886">
                <a:tc>
                  <a:txBody>
                    <a:bodyPr/>
                    <a:lstStyle/>
                    <a:p>
                      <a:pPr algn="just"/>
                      <a:r>
                        <a:rPr lang="en-US" dirty="0" smtClean="0"/>
                        <a:t>Monday &amp;</a:t>
                      </a:r>
                      <a:r>
                        <a:rPr lang="en-US" baseline="0" dirty="0" smtClean="0"/>
                        <a:t> Friday – June </a:t>
                      </a:r>
                      <a:endParaRPr lang="en-US" dirty="0"/>
                    </a:p>
                  </a:txBody>
                  <a:tcPr/>
                </a:tc>
                <a:tc>
                  <a:txBody>
                    <a:bodyPr/>
                    <a:lstStyle/>
                    <a:p>
                      <a:pPr algn="just"/>
                      <a:r>
                        <a:rPr lang="en-US" dirty="0" smtClean="0"/>
                        <a:t>10 Days – August</a:t>
                      </a:r>
                      <a:endParaRPr lang="en-US" dirty="0"/>
                    </a:p>
                  </a:txBody>
                  <a:tcPr/>
                </a:tc>
                <a:tc>
                  <a:txBody>
                    <a:bodyPr/>
                    <a:lstStyle/>
                    <a:p>
                      <a:pPr algn="just"/>
                      <a:r>
                        <a:rPr lang="en-US" dirty="0" smtClean="0"/>
                        <a:t>August 25 – September 22, 2016</a:t>
                      </a:r>
                      <a:endParaRPr lang="en-US" dirty="0"/>
                    </a:p>
                  </a:txBody>
                  <a:tcPr/>
                </a:tc>
              </a:tr>
              <a:tr h="719556">
                <a:tc>
                  <a:txBody>
                    <a:bodyPr/>
                    <a:lstStyle/>
                    <a:p>
                      <a:pPr algn="just"/>
                      <a:r>
                        <a:rPr lang="en-US" dirty="0" smtClean="0"/>
                        <a:t>With VON, St. Elizabeth Health Care</a:t>
                      </a:r>
                      <a:endParaRPr lang="en-US" dirty="0"/>
                    </a:p>
                  </a:txBody>
                  <a:tcPr/>
                </a:tc>
                <a:tc>
                  <a:txBody>
                    <a:bodyPr/>
                    <a:lstStyle/>
                    <a:p>
                      <a:pPr algn="just"/>
                      <a:r>
                        <a:rPr lang="en-US" dirty="0" smtClean="0"/>
                        <a:t>SJCG</a:t>
                      </a:r>
                      <a:endParaRPr lang="en-US" dirty="0"/>
                    </a:p>
                  </a:txBody>
                  <a:tcPr/>
                </a:tc>
                <a:tc>
                  <a:txBody>
                    <a:bodyPr/>
                    <a:lstStyle/>
                    <a:p>
                      <a:pPr algn="just"/>
                      <a:r>
                        <a:rPr lang="en-US" dirty="0" smtClean="0"/>
                        <a:t>Work one-on-one</a:t>
                      </a:r>
                      <a:r>
                        <a:rPr lang="en-US" baseline="0" dirty="0" smtClean="0"/>
                        <a:t> with a staff member from SJCG/Other</a:t>
                      </a:r>
                      <a:endParaRPr lang="en-US" dirty="0"/>
                    </a:p>
                  </a:txBody>
                  <a:tcPr/>
                </a:tc>
              </a:tr>
              <a:tr h="719556">
                <a:tc>
                  <a:txBody>
                    <a:bodyPr/>
                    <a:lstStyle/>
                    <a:p>
                      <a:pPr algn="just"/>
                      <a:r>
                        <a:rPr lang="en-US" dirty="0" smtClean="0"/>
                        <a:t>Instruc</a:t>
                      </a:r>
                      <a:r>
                        <a:rPr lang="en-US" baseline="0" dirty="0" smtClean="0"/>
                        <a:t>tors there for assistance</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Instruc</a:t>
                      </a:r>
                      <a:r>
                        <a:rPr lang="en-US" baseline="0" dirty="0" smtClean="0"/>
                        <a:t>tors there for assistance</a:t>
                      </a:r>
                      <a:endParaRPr lang="en-US" dirty="0" smtClean="0"/>
                    </a:p>
                    <a:p>
                      <a:pPr algn="just"/>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Instruc</a:t>
                      </a:r>
                      <a:r>
                        <a:rPr lang="en-US" baseline="0" dirty="0" smtClean="0"/>
                        <a:t>tors there about </a:t>
                      </a:r>
                      <a:r>
                        <a:rPr lang="en-US" b="1" u="sng" baseline="0" dirty="0" smtClean="0"/>
                        <a:t>2 hours </a:t>
                      </a:r>
                      <a:r>
                        <a:rPr lang="en-US" baseline="0" dirty="0" smtClean="0"/>
                        <a:t>for questions</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64FAFC9F-6334-474D-A4E8-7187A16BE16A}"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46965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Along with…</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solidFill>
                  <a:schemeClr val="tx1"/>
                </a:solidFill>
              </a:rPr>
              <a:t> Accommodations if needed at Confederation College Residence</a:t>
            </a:r>
          </a:p>
          <a:p>
            <a:pPr lvl="1">
              <a:buFont typeface="Courier New" panose="02070309020205020404" pitchFamily="49" charset="0"/>
              <a:buChar char="o"/>
            </a:pPr>
            <a:r>
              <a:rPr lang="en-US" sz="1800" dirty="0" smtClean="0">
                <a:solidFill>
                  <a:schemeClr val="tx1"/>
                </a:solidFill>
              </a:rPr>
              <a:t> Single bed, desk, closet</a:t>
            </a:r>
          </a:p>
          <a:p>
            <a:pPr lvl="1">
              <a:buFont typeface="Courier New" panose="02070309020205020404" pitchFamily="49" charset="0"/>
              <a:buChar char="o"/>
            </a:pPr>
            <a:r>
              <a:rPr lang="en-US" dirty="0" smtClean="0">
                <a:solidFill>
                  <a:schemeClr val="tx1"/>
                </a:solidFill>
              </a:rPr>
              <a:t> Microwave, bar sized fridge</a:t>
            </a:r>
          </a:p>
          <a:p>
            <a:pPr lvl="1">
              <a:buFont typeface="Courier New" panose="02070309020205020404" pitchFamily="49" charset="0"/>
              <a:buChar char="o"/>
            </a:pPr>
            <a:r>
              <a:rPr lang="en-US" sz="1800" dirty="0" smtClean="0">
                <a:solidFill>
                  <a:schemeClr val="tx1"/>
                </a:solidFill>
              </a:rPr>
              <a:t> Private bathroom</a:t>
            </a:r>
          </a:p>
          <a:p>
            <a:pPr lvl="1">
              <a:buFont typeface="Courier New" panose="02070309020205020404" pitchFamily="49" charset="0"/>
              <a:buChar char="o"/>
            </a:pPr>
            <a:r>
              <a:rPr lang="en-US" dirty="0" smtClean="0">
                <a:solidFill>
                  <a:schemeClr val="tx1"/>
                </a:solidFill>
              </a:rPr>
              <a:t>Common Room</a:t>
            </a:r>
          </a:p>
          <a:p>
            <a:pPr lvl="1">
              <a:buFont typeface="Courier New" panose="02070309020205020404" pitchFamily="49" charset="0"/>
              <a:buChar char="o"/>
            </a:pPr>
            <a:r>
              <a:rPr lang="en-US" sz="1800" dirty="0" smtClean="0">
                <a:solidFill>
                  <a:schemeClr val="tx1"/>
                </a:solidFill>
              </a:rPr>
              <a:t>Laundry Facilities (open 24/7)</a:t>
            </a:r>
          </a:p>
          <a:p>
            <a:pPr>
              <a:buFont typeface="Wingdings" panose="05000000000000000000" pitchFamily="2" charset="2"/>
              <a:buChar char="§"/>
            </a:pPr>
            <a:r>
              <a:rPr lang="en-US" sz="2000" dirty="0" smtClean="0">
                <a:solidFill>
                  <a:schemeClr val="tx1"/>
                </a:solidFill>
              </a:rPr>
              <a:t> Meal Plan</a:t>
            </a:r>
          </a:p>
          <a:p>
            <a:pPr lvl="1"/>
            <a:endParaRPr lang="en-US" sz="1600" dirty="0">
              <a:solidFill>
                <a:srgbClr val="C00000"/>
              </a:solidFill>
            </a:endParaRPr>
          </a:p>
          <a:p>
            <a:pPr marL="457200" lvl="1" indent="0">
              <a:buNone/>
            </a:pPr>
            <a:endParaRPr lang="en-US" sz="1600" dirty="0">
              <a:solidFill>
                <a:srgbClr val="C00000"/>
              </a:solidFill>
            </a:endParaRPr>
          </a:p>
        </p:txBody>
      </p:sp>
      <p:pic>
        <p:nvPicPr>
          <p:cNvPr id="4" name="Picture 3"/>
          <p:cNvPicPr>
            <a:picLocks noChangeAspect="1"/>
          </p:cNvPicPr>
          <p:nvPr/>
        </p:nvPicPr>
        <p:blipFill>
          <a:blip r:embed="rId2"/>
          <a:stretch>
            <a:fillRect/>
          </a:stretch>
        </p:blipFill>
        <p:spPr>
          <a:xfrm>
            <a:off x="2873917" y="4444416"/>
            <a:ext cx="3727696" cy="187794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13996" y="2948585"/>
            <a:ext cx="2585999" cy="193949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378" y="1851394"/>
            <a:ext cx="2887237" cy="216542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4436" y="4220163"/>
            <a:ext cx="2643122" cy="198234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p:txBody>
          <a:bodyPr/>
          <a:lstStyle/>
          <a:p>
            <a:fld id="{64FAFC9F-6334-474D-A4E8-7187A16BE16A}" type="slidenum">
              <a:rPr lang="en-US" smtClean="0"/>
              <a:t>12</a:t>
            </a:fld>
            <a:endParaRPr lang="en-US"/>
          </a:p>
        </p:txBody>
      </p:sp>
      <p:sp>
        <p:nvSpPr>
          <p:cNvPr id="9" name="Footer Placeholder 8"/>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28301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Along with…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solidFill>
                  <a:schemeClr val="tx1"/>
                </a:solidFill>
              </a:rPr>
              <a:t>Uniform</a:t>
            </a:r>
          </a:p>
          <a:p>
            <a:pPr lvl="1">
              <a:buFont typeface="Courier New" panose="02070309020205020404" pitchFamily="49" charset="0"/>
              <a:buChar char="o"/>
            </a:pPr>
            <a:r>
              <a:rPr lang="en-US" sz="1600" dirty="0"/>
              <a:t>S</a:t>
            </a:r>
            <a:r>
              <a:rPr lang="en-US" sz="1600" dirty="0" smtClean="0"/>
              <a:t>olid </a:t>
            </a:r>
            <a:r>
              <a:rPr lang="en-US" sz="1600" dirty="0"/>
              <a:t>burgundy </a:t>
            </a:r>
            <a:r>
              <a:rPr lang="en-US" sz="1600" dirty="0" smtClean="0"/>
              <a:t>(</a:t>
            </a:r>
            <a:r>
              <a:rPr lang="en-US" sz="1600" dirty="0"/>
              <a:t>no prints allowed</a:t>
            </a:r>
            <a:r>
              <a:rPr lang="en-US" sz="1600" dirty="0" smtClean="0"/>
              <a:t>)</a:t>
            </a:r>
            <a:r>
              <a:rPr lang="en-US" sz="1600" dirty="0"/>
              <a:t> </a:t>
            </a:r>
          </a:p>
          <a:p>
            <a:pPr>
              <a:buFont typeface="Wingdings" panose="05000000000000000000" pitchFamily="2" charset="2"/>
              <a:buChar char="§"/>
            </a:pPr>
            <a:r>
              <a:rPr lang="en-US" dirty="0">
                <a:solidFill>
                  <a:schemeClr val="tx1"/>
                </a:solidFill>
              </a:rPr>
              <a:t> </a:t>
            </a:r>
            <a:r>
              <a:rPr lang="en-US" dirty="0" smtClean="0">
                <a:solidFill>
                  <a:schemeClr val="tx1"/>
                </a:solidFill>
              </a:rPr>
              <a:t>Footwear </a:t>
            </a:r>
          </a:p>
          <a:p>
            <a:pPr lvl="1">
              <a:buFont typeface="Courier New" panose="02070309020205020404" pitchFamily="49" charset="0"/>
              <a:buChar char="o"/>
            </a:pPr>
            <a:r>
              <a:rPr lang="en-US" sz="1600" dirty="0" smtClean="0"/>
              <a:t>White, closed-toe &amp; heal</a:t>
            </a:r>
          </a:p>
          <a:p>
            <a:pPr lvl="1">
              <a:buFont typeface="Courier New" panose="02070309020205020404" pitchFamily="49" charset="0"/>
              <a:buChar char="o"/>
            </a:pPr>
            <a:r>
              <a:rPr lang="en-US" sz="1600" dirty="0" smtClean="0"/>
              <a:t>Visible labelling must be minimal</a:t>
            </a:r>
            <a:endParaRPr lang="en-US" sz="1600" dirty="0"/>
          </a:p>
          <a:p>
            <a:pPr>
              <a:buFont typeface="Wingdings" panose="05000000000000000000" pitchFamily="2" charset="2"/>
              <a:buChar char="§"/>
            </a:pPr>
            <a:r>
              <a:rPr lang="en-US" dirty="0" smtClean="0">
                <a:solidFill>
                  <a:schemeClr val="tx1"/>
                </a:solidFill>
              </a:rPr>
              <a:t> </a:t>
            </a:r>
            <a:r>
              <a:rPr lang="en-US" dirty="0">
                <a:solidFill>
                  <a:schemeClr val="tx1"/>
                </a:solidFill>
              </a:rPr>
              <a:t>E</a:t>
            </a:r>
            <a:r>
              <a:rPr lang="en-US" dirty="0" smtClean="0">
                <a:solidFill>
                  <a:schemeClr val="tx1"/>
                </a:solidFill>
              </a:rPr>
              <a:t>vening </a:t>
            </a:r>
            <a:r>
              <a:rPr lang="en-US" dirty="0">
                <a:solidFill>
                  <a:schemeClr val="tx1"/>
                </a:solidFill>
              </a:rPr>
              <a:t>events</a:t>
            </a:r>
          </a:p>
          <a:p>
            <a:pPr lvl="1">
              <a:buFont typeface="Courier New" panose="02070309020205020404" pitchFamily="49" charset="0"/>
              <a:buChar char="o"/>
            </a:pPr>
            <a:r>
              <a:rPr lang="en-US" sz="1600" dirty="0">
                <a:solidFill>
                  <a:schemeClr val="tx1"/>
                </a:solidFill>
              </a:rPr>
              <a:t>Bowling</a:t>
            </a:r>
          </a:p>
          <a:p>
            <a:pPr lvl="1">
              <a:buFont typeface="Courier New" panose="02070309020205020404" pitchFamily="49" charset="0"/>
              <a:buChar char="o"/>
            </a:pPr>
            <a:r>
              <a:rPr lang="en-US" sz="1600" dirty="0">
                <a:solidFill>
                  <a:schemeClr val="tx1"/>
                </a:solidFill>
              </a:rPr>
              <a:t>Silver City </a:t>
            </a:r>
          </a:p>
        </p:txBody>
      </p:sp>
      <p:sp>
        <p:nvSpPr>
          <p:cNvPr id="4" name="Slide Number Placeholder 3"/>
          <p:cNvSpPr>
            <a:spLocks noGrp="1"/>
          </p:cNvSpPr>
          <p:nvPr>
            <p:ph type="sldNum" sz="quarter" idx="12"/>
          </p:nvPr>
        </p:nvSpPr>
        <p:spPr/>
        <p:txBody>
          <a:bodyPr/>
          <a:lstStyle/>
          <a:p>
            <a:fld id="{64FAFC9F-6334-474D-A4E8-7187A16BE16A}"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2046825"/>
            <a:ext cx="3014202" cy="4018936"/>
          </a:xfrm>
          <a:prstGeom prst="rect">
            <a:avLst/>
          </a:prstGeom>
        </p:spPr>
      </p:pic>
    </p:spTree>
    <p:extLst>
      <p:ext uri="{BB962C8B-B14F-4D97-AF65-F5344CB8AC3E}">
        <p14:creationId xmlns:p14="http://schemas.microsoft.com/office/powerpoint/2010/main" val="734901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Anishinabek Employment and Training Services - March 1, 2016</a:t>
            </a:r>
            <a:endParaRPr lang="en-US"/>
          </a:p>
        </p:txBody>
      </p:sp>
      <p:sp>
        <p:nvSpPr>
          <p:cNvPr id="3" name="Slide Number Placeholder 2"/>
          <p:cNvSpPr>
            <a:spLocks noGrp="1"/>
          </p:cNvSpPr>
          <p:nvPr>
            <p:ph type="sldNum" sz="quarter" idx="12"/>
          </p:nvPr>
        </p:nvSpPr>
        <p:spPr/>
        <p:txBody>
          <a:bodyPr/>
          <a:lstStyle/>
          <a:p>
            <a:fld id="{64FAFC9F-6334-474D-A4E8-7187A16BE16A}" type="slidenum">
              <a:rPr lang="en-US" smtClean="0"/>
              <a:t>14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471" y="654459"/>
            <a:ext cx="8947355" cy="5032887"/>
          </a:xfrm>
          <a:prstGeom prst="rect">
            <a:avLst/>
          </a:prstGeom>
        </p:spPr>
      </p:pic>
    </p:spTree>
    <p:extLst>
      <p:ext uri="{BB962C8B-B14F-4D97-AF65-F5344CB8AC3E}">
        <p14:creationId xmlns:p14="http://schemas.microsoft.com/office/powerpoint/2010/main" val="302252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Anishinabek Employment and Training Services - March 1, 2016</a:t>
            </a:r>
            <a:endParaRPr lang="en-US"/>
          </a:p>
        </p:txBody>
      </p:sp>
      <p:sp>
        <p:nvSpPr>
          <p:cNvPr id="3" name="Slide Number Placeholder 2"/>
          <p:cNvSpPr>
            <a:spLocks noGrp="1"/>
          </p:cNvSpPr>
          <p:nvPr>
            <p:ph type="sldNum" sz="quarter" idx="12"/>
          </p:nvPr>
        </p:nvSpPr>
        <p:spPr/>
        <p:txBody>
          <a:bodyPr/>
          <a:lstStyle/>
          <a:p>
            <a:fld id="{64FAFC9F-6334-474D-A4E8-7187A16BE16A}" type="slidenum">
              <a:rPr lang="en-US" smtClean="0"/>
              <a:t>15</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090" y="462116"/>
            <a:ext cx="2890684" cy="51389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045" y="462116"/>
            <a:ext cx="2890683" cy="51389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152" y="576413"/>
            <a:ext cx="3682795" cy="4910393"/>
          </a:xfrm>
          <a:prstGeom prst="rect">
            <a:avLst/>
          </a:prstGeom>
        </p:spPr>
      </p:pic>
    </p:spTree>
    <p:extLst>
      <p:ext uri="{BB962C8B-B14F-4D97-AF65-F5344CB8AC3E}">
        <p14:creationId xmlns:p14="http://schemas.microsoft.com/office/powerpoint/2010/main" val="372504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Program Requirements</a:t>
            </a:r>
            <a:endParaRPr lang="en-US" b="1" dirty="0"/>
          </a:p>
        </p:txBody>
      </p:sp>
      <p:sp>
        <p:nvSpPr>
          <p:cNvPr id="3" name="Content Placeholder 2"/>
          <p:cNvSpPr>
            <a:spLocks noGrp="1"/>
          </p:cNvSpPr>
          <p:nvPr>
            <p:ph idx="1"/>
          </p:nvPr>
        </p:nvSpPr>
        <p:spPr>
          <a:xfrm>
            <a:off x="1097280" y="2222090"/>
            <a:ext cx="10058400" cy="3647004"/>
          </a:xfrm>
        </p:spPr>
        <p:txBody>
          <a:bodyPr/>
          <a:lstStyle/>
          <a:p>
            <a:pPr algn="ctr">
              <a:buFont typeface="Wingdings" panose="05000000000000000000" pitchFamily="2" charset="2"/>
              <a:buChar char="§"/>
            </a:pPr>
            <a:r>
              <a:rPr lang="en-US" dirty="0" smtClean="0"/>
              <a:t> Ontario Secondary School Diploma (or equivalent)</a:t>
            </a:r>
          </a:p>
          <a:p>
            <a:pPr algn="ctr">
              <a:buFont typeface="Wingdings" panose="05000000000000000000" pitchFamily="2" charset="2"/>
              <a:buChar char="§"/>
            </a:pPr>
            <a:r>
              <a:rPr lang="en-US" dirty="0" smtClean="0"/>
              <a:t> Or successful completion of the Mature Student Test</a:t>
            </a:r>
          </a:p>
          <a:p>
            <a:pPr lvl="1" algn="ctr"/>
            <a:r>
              <a:rPr lang="en-US" dirty="0" smtClean="0"/>
              <a:t>Can be written at the Registrar's Office at Confederation College</a:t>
            </a:r>
          </a:p>
          <a:p>
            <a:pPr algn="ctr">
              <a:buFont typeface="Wingdings" panose="05000000000000000000" pitchFamily="2" charset="2"/>
              <a:buChar char="§"/>
            </a:pPr>
            <a:r>
              <a:rPr lang="en-US" sz="1800" dirty="0" smtClean="0"/>
              <a:t>Or successful completion of the General Education Development Test (GED)</a:t>
            </a:r>
            <a:endParaRPr lang="en-US" sz="1800" dirty="0"/>
          </a:p>
        </p:txBody>
      </p:sp>
      <p:sp>
        <p:nvSpPr>
          <p:cNvPr id="4" name="Footer Placeholder 3"/>
          <p:cNvSpPr>
            <a:spLocks noGrp="1"/>
          </p:cNvSpPr>
          <p:nvPr>
            <p:ph type="ftr" sz="quarter" idx="11"/>
          </p:nvPr>
        </p:nvSpPr>
        <p:spPr/>
        <p:txBody>
          <a:bodyPr/>
          <a:lstStyle/>
          <a:p>
            <a:r>
              <a:rPr lang="en-US" smtClean="0"/>
              <a:t>Anishinabek Employment and Training Services - March 1, 2016</a:t>
            </a:r>
            <a:endParaRPr lang="en-US"/>
          </a:p>
        </p:txBody>
      </p:sp>
      <p:sp>
        <p:nvSpPr>
          <p:cNvPr id="5" name="Slide Number Placeholder 4"/>
          <p:cNvSpPr>
            <a:spLocks noGrp="1"/>
          </p:cNvSpPr>
          <p:nvPr>
            <p:ph type="sldNum" sz="quarter" idx="12"/>
          </p:nvPr>
        </p:nvSpPr>
        <p:spPr/>
        <p:txBody>
          <a:bodyPr/>
          <a:lstStyle/>
          <a:p>
            <a:fld id="{64FAFC9F-6334-474D-A4E8-7187A16BE16A}" type="slidenum">
              <a:rPr lang="en-US" smtClean="0"/>
              <a:t>16</a:t>
            </a:fld>
            <a:endParaRPr lang="en-US"/>
          </a:p>
        </p:txBody>
      </p:sp>
    </p:spTree>
    <p:extLst>
      <p:ext uri="{BB962C8B-B14F-4D97-AF65-F5344CB8AC3E}">
        <p14:creationId xmlns:p14="http://schemas.microsoft.com/office/powerpoint/2010/main" val="293801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286603"/>
            <a:ext cx="11149263" cy="1450757"/>
          </a:xfrm>
        </p:spPr>
        <p:txBody>
          <a:bodyPr/>
          <a:lstStyle/>
          <a:p>
            <a:r>
              <a:rPr lang="en-US" b="1" dirty="0" smtClean="0"/>
              <a:t>Critical Documents &amp; Immunization Records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839322"/>
              </p:ext>
            </p:extLst>
          </p:nvPr>
        </p:nvGraphicFramePr>
        <p:xfrm>
          <a:off x="484271" y="1994532"/>
          <a:ext cx="11050504" cy="3716272"/>
        </p:xfrm>
        <a:graphic>
          <a:graphicData uri="http://schemas.openxmlformats.org/drawingml/2006/table">
            <a:tbl>
              <a:tblPr firstRow="1" bandRow="1">
                <a:tableStyleId>{21E4AEA4-8DFA-4A89-87EB-49C32662AFE0}</a:tableStyleId>
              </a:tblPr>
              <a:tblGrid>
                <a:gridCol w="5525252"/>
                <a:gridCol w="5525252"/>
              </a:tblGrid>
              <a:tr h="464534">
                <a:tc>
                  <a:txBody>
                    <a:bodyPr/>
                    <a:lstStyle/>
                    <a:p>
                      <a:pPr algn="ctr"/>
                      <a:r>
                        <a:rPr lang="en-US" dirty="0" smtClean="0"/>
                        <a:t>REQUIRED</a:t>
                      </a:r>
                      <a:endParaRPr lang="en-US" dirty="0"/>
                    </a:p>
                  </a:txBody>
                  <a:tcPr/>
                </a:tc>
                <a:tc>
                  <a:txBody>
                    <a:bodyPr/>
                    <a:lstStyle/>
                    <a:p>
                      <a:pPr algn="ctr"/>
                      <a:r>
                        <a:rPr lang="en-US" dirty="0" smtClean="0"/>
                        <a:t>Recommended </a:t>
                      </a:r>
                      <a:endParaRPr lang="en-US" dirty="0"/>
                    </a:p>
                  </a:txBody>
                  <a:tcPr/>
                </a:tc>
              </a:tr>
              <a:tr h="464534">
                <a:tc>
                  <a:txBody>
                    <a:bodyPr/>
                    <a:lstStyle/>
                    <a:p>
                      <a:r>
                        <a:rPr lang="en-US" dirty="0" smtClean="0"/>
                        <a:t>Tetanus</a:t>
                      </a:r>
                      <a:r>
                        <a:rPr lang="en-US" baseline="0" dirty="0" smtClean="0"/>
                        <a:t> / Diphtheria / Polio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Influenza (flu) Vaccine</a:t>
                      </a:r>
                      <a:endParaRPr lang="en-US" sz="1800" kern="1200" dirty="0" smtClean="0">
                        <a:solidFill>
                          <a:schemeClr val="dk1"/>
                        </a:solidFill>
                        <a:effectLst/>
                        <a:latin typeface="+mn-lt"/>
                        <a:ea typeface="+mn-ea"/>
                        <a:cs typeface="+mn-cs"/>
                      </a:endParaRPr>
                    </a:p>
                  </a:txBody>
                  <a:tcPr/>
                </a:tc>
              </a:tr>
              <a:tr h="464534">
                <a:tc>
                  <a:txBody>
                    <a:bodyPr/>
                    <a:lstStyle/>
                    <a:p>
                      <a:r>
                        <a:rPr lang="en-US" sz="1800" kern="1200" dirty="0" smtClean="0">
                          <a:effectLst/>
                        </a:rPr>
                        <a:t>MMR (Measles/Mumps/Rubella)</a:t>
                      </a:r>
                      <a:endParaRPr lang="en-US" dirty="0"/>
                    </a:p>
                  </a:txBody>
                  <a:tcPr/>
                </a:tc>
                <a:tc>
                  <a:txBody>
                    <a:bodyPr/>
                    <a:lstStyle/>
                    <a:p>
                      <a:r>
                        <a:rPr lang="en-US" dirty="0" smtClean="0"/>
                        <a:t>CPR</a:t>
                      </a:r>
                      <a:r>
                        <a:rPr lang="en-US" baseline="0" dirty="0" smtClean="0"/>
                        <a:t> (HCP)</a:t>
                      </a:r>
                      <a:endParaRPr lang="en-US" dirty="0"/>
                    </a:p>
                  </a:txBody>
                  <a:tcPr/>
                </a:tc>
              </a:tr>
              <a:tr h="464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Hepatitis B Vaccine</a:t>
                      </a:r>
                      <a:endParaRPr lang="en-US" sz="1800" kern="1200" dirty="0" smtClean="0">
                        <a:solidFill>
                          <a:schemeClr val="dk1"/>
                        </a:solidFill>
                        <a:effectLst/>
                        <a:latin typeface="+mn-lt"/>
                        <a:ea typeface="+mn-ea"/>
                        <a:cs typeface="+mn-cs"/>
                      </a:endParaRPr>
                    </a:p>
                  </a:txBody>
                  <a:tcPr/>
                </a:tc>
                <a:tc>
                  <a:txBody>
                    <a:bodyPr/>
                    <a:lstStyle/>
                    <a:p>
                      <a:r>
                        <a:rPr lang="en-US" dirty="0" smtClean="0"/>
                        <a:t>First Aid</a:t>
                      </a:r>
                      <a:endParaRPr lang="en-US" dirty="0"/>
                    </a:p>
                  </a:txBody>
                  <a:tcPr/>
                </a:tc>
              </a:tr>
              <a:tr h="464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effectLst/>
                        </a:rPr>
                        <a:t>Mantoux</a:t>
                      </a:r>
                      <a:r>
                        <a:rPr lang="en-US" sz="1800" kern="1200" dirty="0" smtClean="0">
                          <a:effectLst/>
                        </a:rPr>
                        <a:t> Testing (TB)</a:t>
                      </a:r>
                      <a:r>
                        <a:rPr lang="en-US" sz="1800" kern="1200" baseline="0" dirty="0" smtClean="0">
                          <a:effectLst/>
                        </a:rPr>
                        <a:t> – 2 Step TB Skin Test</a:t>
                      </a:r>
                      <a:endParaRPr lang="en-US" sz="1800" kern="1200" dirty="0" smtClean="0">
                        <a:solidFill>
                          <a:schemeClr val="dk1"/>
                        </a:solidFill>
                        <a:effectLst/>
                        <a:latin typeface="+mn-lt"/>
                        <a:ea typeface="+mn-ea"/>
                        <a:cs typeface="+mn-cs"/>
                      </a:endParaRPr>
                    </a:p>
                  </a:txBody>
                  <a:tcPr/>
                </a:tc>
                <a:tc>
                  <a:txBody>
                    <a:bodyPr/>
                    <a:lstStyle/>
                    <a:p>
                      <a:endParaRPr lang="en-US"/>
                    </a:p>
                  </a:txBody>
                  <a:tcPr/>
                </a:tc>
              </a:tr>
              <a:tr h="464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Chicken Pox (Varicella)</a:t>
                      </a:r>
                      <a:r>
                        <a:rPr lang="en-US" sz="1800" kern="1200" baseline="0" dirty="0" smtClean="0">
                          <a:effectLst/>
                        </a:rPr>
                        <a:t> Vaccine </a:t>
                      </a:r>
                      <a:endParaRPr lang="en-US" sz="1800" kern="1200" dirty="0" smtClean="0">
                        <a:solidFill>
                          <a:schemeClr val="dk1"/>
                        </a:solidFill>
                        <a:effectLst/>
                        <a:latin typeface="+mn-lt"/>
                        <a:ea typeface="+mn-ea"/>
                        <a:cs typeface="+mn-cs"/>
                      </a:endParaRPr>
                    </a:p>
                  </a:txBody>
                  <a:tcPr/>
                </a:tc>
                <a:tc>
                  <a:txBody>
                    <a:bodyPr/>
                    <a:lstStyle/>
                    <a:p>
                      <a:endParaRPr lang="en-US"/>
                    </a:p>
                  </a:txBody>
                  <a:tcPr/>
                </a:tc>
              </a:tr>
              <a:tr h="464534">
                <a:tc>
                  <a:txBody>
                    <a:bodyPr/>
                    <a:lstStyle/>
                    <a:p>
                      <a:r>
                        <a:rPr lang="en-US" dirty="0" smtClean="0"/>
                        <a:t>Criminal Records Check</a:t>
                      </a:r>
                      <a:r>
                        <a:rPr lang="en-US" baseline="0" dirty="0" smtClean="0"/>
                        <a:t> – Vulnerable Sector </a:t>
                      </a:r>
                      <a:endParaRPr lang="en-US" dirty="0"/>
                    </a:p>
                  </a:txBody>
                  <a:tcPr/>
                </a:tc>
                <a:tc>
                  <a:txBody>
                    <a:bodyPr/>
                    <a:lstStyle/>
                    <a:p>
                      <a:endParaRPr lang="en-US" dirty="0"/>
                    </a:p>
                  </a:txBody>
                  <a:tcPr/>
                </a:tc>
              </a:tr>
              <a:tr h="464534">
                <a:tc>
                  <a:txBody>
                    <a:bodyPr/>
                    <a:lstStyle/>
                    <a:p>
                      <a:r>
                        <a:rPr lang="en-US" dirty="0" smtClean="0"/>
                        <a:t>Immunization</a:t>
                      </a:r>
                      <a:r>
                        <a:rPr lang="en-US" baseline="0" dirty="0" smtClean="0"/>
                        <a:t> and Communicable Disease Form</a:t>
                      </a:r>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64FAFC9F-6334-474D-A4E8-7187A16BE16A}"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221455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Career Paths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753603"/>
              </p:ext>
            </p:extLst>
          </p:nvPr>
        </p:nvGraphicFramePr>
        <p:xfrm>
          <a:off x="471948" y="1836431"/>
          <a:ext cx="11076705" cy="4210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Anishinabek Employment and Training Services - March 1, 2016</a:t>
            </a:r>
            <a:endParaRPr lang="en-US"/>
          </a:p>
        </p:txBody>
      </p:sp>
      <p:sp>
        <p:nvSpPr>
          <p:cNvPr id="5" name="Slide Number Placeholder 4"/>
          <p:cNvSpPr>
            <a:spLocks noGrp="1"/>
          </p:cNvSpPr>
          <p:nvPr>
            <p:ph type="sldNum" sz="quarter" idx="12"/>
          </p:nvPr>
        </p:nvSpPr>
        <p:spPr/>
        <p:txBody>
          <a:bodyPr/>
          <a:lstStyle/>
          <a:p>
            <a:fld id="{64FAFC9F-6334-474D-A4E8-7187A16BE16A}" type="slidenum">
              <a:rPr lang="en-US" smtClean="0"/>
              <a:t>18</a:t>
            </a:fld>
            <a:endParaRPr lang="en-US"/>
          </a:p>
        </p:txBody>
      </p:sp>
    </p:spTree>
    <p:extLst>
      <p:ext uri="{BB962C8B-B14F-4D97-AF65-F5344CB8AC3E}">
        <p14:creationId xmlns:p14="http://schemas.microsoft.com/office/powerpoint/2010/main" val="3426974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12" y="1556506"/>
            <a:ext cx="6602072" cy="3508653"/>
          </a:xfrm>
          <a:prstGeom prst="rect">
            <a:avLst/>
          </a:prstGeom>
          <a:noFill/>
        </p:spPr>
        <p:txBody>
          <a:bodyPr wrap="square" rtlCol="0">
            <a:spAutoFit/>
          </a:bodyPr>
          <a:lstStyle/>
          <a:p>
            <a:pPr algn="ctr"/>
            <a:r>
              <a:rPr lang="en-CA" sz="2000" b="1" dirty="0"/>
              <a:t>Applications available on the AETS </a:t>
            </a:r>
            <a:r>
              <a:rPr lang="en-CA" sz="2000" b="1" dirty="0" smtClean="0"/>
              <a:t>Website</a:t>
            </a:r>
          </a:p>
          <a:p>
            <a:pPr algn="ctr"/>
            <a:endParaRPr lang="en-CA" sz="2000" b="1" dirty="0"/>
          </a:p>
          <a:p>
            <a:pPr algn="ctr"/>
            <a:r>
              <a:rPr lang="en-CA" sz="2000" b="1" dirty="0" smtClean="0"/>
              <a:t>APPLICATION DEADLINE: Friday, January 19</a:t>
            </a:r>
            <a:r>
              <a:rPr lang="en-CA" sz="2000" b="1" baseline="30000" dirty="0" smtClean="0"/>
              <a:t>th</a:t>
            </a:r>
            <a:r>
              <a:rPr lang="en-CA" sz="2000" b="1" dirty="0" smtClean="0"/>
              <a:t> 2018</a:t>
            </a:r>
          </a:p>
          <a:p>
            <a:endParaRPr lang="en-CA" b="1" dirty="0"/>
          </a:p>
          <a:p>
            <a:pPr algn="ctr"/>
            <a:r>
              <a:rPr lang="en-CA" b="1" dirty="0"/>
              <a:t>Program Contact:</a:t>
            </a:r>
          </a:p>
          <a:p>
            <a:pPr algn="ctr"/>
            <a:endParaRPr lang="en-CA" b="1" dirty="0"/>
          </a:p>
          <a:p>
            <a:pPr algn="ctr"/>
            <a:r>
              <a:rPr lang="en-CA" b="1" dirty="0" smtClean="0"/>
              <a:t>Project </a:t>
            </a:r>
            <a:r>
              <a:rPr lang="en-CA" b="1" dirty="0"/>
              <a:t>Co-ordinator</a:t>
            </a:r>
          </a:p>
          <a:p>
            <a:pPr algn="ctr"/>
            <a:r>
              <a:rPr lang="en-CA" b="1" dirty="0"/>
              <a:t>(807) 346-0307</a:t>
            </a:r>
          </a:p>
          <a:p>
            <a:endParaRPr lang="en-CA" b="1" dirty="0">
              <a:solidFill>
                <a:srgbClr val="C00000"/>
              </a:solidFill>
            </a:endParaRPr>
          </a:p>
          <a:p>
            <a:endParaRPr lang="en-CA" b="1" dirty="0">
              <a:solidFill>
                <a:srgbClr val="C00000"/>
              </a:solidFill>
            </a:endParaRPr>
          </a:p>
          <a:p>
            <a:r>
              <a:rPr lang="en-CA" b="1" dirty="0">
                <a:solidFill>
                  <a:srgbClr val="C00000"/>
                </a:solidFill>
              </a:rPr>
              <a:t>									</a:t>
            </a:r>
          </a:p>
        </p:txBody>
      </p:sp>
      <p:sp>
        <p:nvSpPr>
          <p:cNvPr id="2" name="Slide Number Placeholder 1"/>
          <p:cNvSpPr>
            <a:spLocks noGrp="1"/>
          </p:cNvSpPr>
          <p:nvPr>
            <p:ph type="sldNum" sz="quarter" idx="12"/>
          </p:nvPr>
        </p:nvSpPr>
        <p:spPr/>
        <p:txBody>
          <a:bodyPr/>
          <a:lstStyle/>
          <a:p>
            <a:fld id="{64FAFC9F-6334-474D-A4E8-7187A16BE16A}" type="slidenum">
              <a:rPr lang="en-US" smtClean="0"/>
              <a:t>19</a:t>
            </a:fld>
            <a:endParaRPr lang="en-US"/>
          </a:p>
        </p:txBody>
      </p:sp>
      <p:sp>
        <p:nvSpPr>
          <p:cNvPr id="4" name="Footer Placeholder 3"/>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40256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06223"/>
          </a:xfrm>
        </p:spPr>
        <p:txBody>
          <a:bodyPr>
            <a:normAutofit/>
          </a:bodyPr>
          <a:lstStyle/>
          <a:p>
            <a:pPr algn="ctr"/>
            <a:r>
              <a:rPr lang="en-US" sz="5400" b="1" dirty="0" smtClean="0"/>
              <a:t>Regional Map</a:t>
            </a:r>
            <a:endParaRPr lang="en-US" sz="5400" b="1" dirty="0"/>
          </a:p>
        </p:txBody>
      </p:sp>
      <p:sp>
        <p:nvSpPr>
          <p:cNvPr id="5" name="Slide Number Placeholder 4"/>
          <p:cNvSpPr>
            <a:spLocks noGrp="1"/>
          </p:cNvSpPr>
          <p:nvPr>
            <p:ph type="sldNum" sz="quarter" idx="12"/>
          </p:nvPr>
        </p:nvSpPr>
        <p:spPr/>
        <p:txBody>
          <a:bodyPr/>
          <a:lstStyle/>
          <a:p>
            <a:fld id="{64FAFC9F-6334-474D-A4E8-7187A16BE16A}" type="slidenum">
              <a:rPr lang="en-US" smtClean="0"/>
              <a:t>2</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806" t="25972" r="8472" b="31250"/>
          <a:stretch/>
        </p:blipFill>
        <p:spPr>
          <a:xfrm>
            <a:off x="2919961" y="2210701"/>
            <a:ext cx="6489510" cy="360999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Footer Placeholder 7"/>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337964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2" y="286603"/>
            <a:ext cx="10419130" cy="1450757"/>
          </a:xfrm>
        </p:spPr>
        <p:txBody>
          <a:bodyPr/>
          <a:lstStyle/>
          <a:p>
            <a:r>
              <a:rPr lang="en-US" b="1" dirty="0" smtClean="0"/>
              <a:t>What is a Personal Support Worker (PSW)?</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smtClean="0"/>
              <a:t> PSWs work </a:t>
            </a:r>
            <a:r>
              <a:rPr lang="en-GB" dirty="0"/>
              <a:t>under the close supervision of </a:t>
            </a:r>
            <a:r>
              <a:rPr lang="en-GB" dirty="0" smtClean="0"/>
              <a:t>a Registered </a:t>
            </a:r>
            <a:r>
              <a:rPr lang="en-GB" dirty="0"/>
              <a:t>Nurse and Registered Practical Nurse, providing personal care to residents and respecting their physical, emotional, social, cultural and spiritual needs and preferences.  </a:t>
            </a:r>
            <a:endParaRPr lang="en-GB" dirty="0" smtClean="0"/>
          </a:p>
          <a:p>
            <a:pPr>
              <a:buFont typeface="Wingdings" panose="05000000000000000000" pitchFamily="2" charset="2"/>
              <a:buChar char="§"/>
            </a:pPr>
            <a:r>
              <a:rPr lang="en-GB" dirty="0" smtClean="0"/>
              <a:t> PSWs are </a:t>
            </a:r>
            <a:r>
              <a:rPr lang="en-GB" dirty="0"/>
              <a:t>active members of the </a:t>
            </a:r>
            <a:r>
              <a:rPr lang="en-GB" dirty="0" smtClean="0"/>
              <a:t>care team</a:t>
            </a:r>
            <a:r>
              <a:rPr lang="en-GB" dirty="0"/>
              <a:t>, assisting in the planning, implementation and ongoing evaluation of individualized resident focused plans of care,  </a:t>
            </a:r>
            <a:r>
              <a:rPr lang="en-GB" dirty="0" smtClean="0"/>
              <a:t>                                                 in </a:t>
            </a:r>
            <a:r>
              <a:rPr lang="en-GB" dirty="0"/>
              <a:t>compliance with the Long Term Care Act</a:t>
            </a:r>
            <a:r>
              <a:rPr lang="en-GB" dirty="0" smtClean="0"/>
              <a:t>.</a:t>
            </a:r>
          </a:p>
          <a:p>
            <a:pPr>
              <a:buFont typeface="Wingdings" panose="05000000000000000000" pitchFamily="2" charset="2"/>
              <a:buChar char="§"/>
            </a:pPr>
            <a:r>
              <a:rPr lang="en-GB" dirty="0" smtClean="0"/>
              <a:t>Quite often PSW’s work in an institutional type of setting where punctuality and attendance are of the utmost importance</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FAFC9F-6334-474D-A4E8-7187A16BE16A}" type="slidenum">
              <a:rPr lang="en-US" smtClean="0"/>
              <a:t>3</a:t>
            </a:fld>
            <a:endParaRPr lang="en-US"/>
          </a:p>
        </p:txBody>
      </p:sp>
      <p:sp>
        <p:nvSpPr>
          <p:cNvPr id="6" name="Footer Placeholder 5"/>
          <p:cNvSpPr>
            <a:spLocks noGrp="1"/>
          </p:cNvSpPr>
          <p:nvPr>
            <p:ph type="ftr" sz="quarter" idx="11"/>
          </p:nvPr>
        </p:nvSpPr>
        <p:spPr/>
        <p:txBody>
          <a:bodyPr/>
          <a:lstStyle/>
          <a:p>
            <a:r>
              <a:rPr lang="en-US" smtClean="0"/>
              <a:t>Anishinabek Employment and Training Services - March 1, 2016</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0706" y="4285021"/>
            <a:ext cx="3501655" cy="1969681"/>
          </a:xfrm>
          <a:prstGeom prst="rect">
            <a:avLst/>
          </a:prstGeom>
        </p:spPr>
      </p:pic>
    </p:spTree>
    <p:extLst>
      <p:ext uri="{BB962C8B-B14F-4D97-AF65-F5344CB8AC3E}">
        <p14:creationId xmlns:p14="http://schemas.microsoft.com/office/powerpoint/2010/main" val="61552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Things You Need To Know</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CA" dirty="0" smtClean="0">
                <a:solidFill>
                  <a:schemeClr val="tx1"/>
                </a:solidFill>
              </a:rPr>
              <a:t> This is a compressed program, meaning that it is normally offered over a longer period of time.  This means that you will be in school daily Monday to Friday with much of your homework and assignments needing to be done in the evening.  This requires a strong commitment from you</a:t>
            </a:r>
          </a:p>
          <a:p>
            <a:pPr>
              <a:buFont typeface="Wingdings" panose="05000000000000000000" pitchFamily="2" charset="2"/>
              <a:buChar char="§"/>
            </a:pPr>
            <a:r>
              <a:rPr lang="en-CA" dirty="0" smtClean="0">
                <a:solidFill>
                  <a:schemeClr val="tx1"/>
                </a:solidFill>
              </a:rPr>
              <a:t>You will most likely come out of the program with a part time job….PSW’s are typically hired on a part time basis until the 45 day probationary period has ended at which time you are then free to bid on other positions which become available</a:t>
            </a:r>
          </a:p>
          <a:p>
            <a:pPr>
              <a:buFont typeface="Wingdings" panose="05000000000000000000" pitchFamily="2" charset="2"/>
              <a:buChar char="§"/>
            </a:pPr>
            <a:r>
              <a:rPr lang="en-CA" dirty="0" smtClean="0">
                <a:solidFill>
                  <a:schemeClr val="tx1"/>
                </a:solidFill>
              </a:rPr>
              <a:t>You will be working in an institutional, unionized setting and you will need to be prepared for this type of environment…very strict attendance requirements</a:t>
            </a:r>
          </a:p>
          <a:p>
            <a:pPr>
              <a:buFont typeface="Wingdings" panose="05000000000000000000" pitchFamily="2" charset="2"/>
              <a:buChar char="§"/>
            </a:pPr>
            <a:endParaRPr lang="en-CA" dirty="0">
              <a:solidFill>
                <a:schemeClr val="tx1"/>
              </a:solidFill>
            </a:endParaRPr>
          </a:p>
          <a:p>
            <a:pPr marL="0" indent="0">
              <a:buNone/>
            </a:pPr>
            <a:endParaRPr lang="en-US" dirty="0"/>
          </a:p>
        </p:txBody>
      </p:sp>
      <p:sp>
        <p:nvSpPr>
          <p:cNvPr id="8" name="Slide Number Placeholder 7"/>
          <p:cNvSpPr>
            <a:spLocks noGrp="1"/>
          </p:cNvSpPr>
          <p:nvPr>
            <p:ph type="sldNum" sz="quarter" idx="12"/>
          </p:nvPr>
        </p:nvSpPr>
        <p:spPr/>
        <p:txBody>
          <a:bodyPr/>
          <a:lstStyle/>
          <a:p>
            <a:fld id="{64FAFC9F-6334-474D-A4E8-7187A16BE16A}" type="slidenum">
              <a:rPr lang="en-US" smtClean="0"/>
              <a:t>4</a:t>
            </a:fld>
            <a:endParaRPr lang="en-US"/>
          </a:p>
        </p:txBody>
      </p:sp>
      <p:sp>
        <p:nvSpPr>
          <p:cNvPr id="9" name="Footer Placeholder 8"/>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2948359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Started </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CA" dirty="0" smtClean="0">
                <a:solidFill>
                  <a:schemeClr val="tx1"/>
                </a:solidFill>
              </a:rPr>
              <a:t> The first step is getting the word out about this opportunity to the  </a:t>
            </a:r>
            <a:r>
              <a:rPr lang="en-CA" dirty="0">
                <a:solidFill>
                  <a:schemeClr val="tx1"/>
                </a:solidFill>
              </a:rPr>
              <a:t> </a:t>
            </a:r>
            <a:r>
              <a:rPr lang="en-CA" dirty="0" smtClean="0">
                <a:solidFill>
                  <a:schemeClr val="tx1"/>
                </a:solidFill>
              </a:rPr>
              <a:t>                                            nine communities that we service. </a:t>
            </a:r>
          </a:p>
          <a:p>
            <a:pPr>
              <a:buFont typeface="Wingdings" panose="05000000000000000000" pitchFamily="2" charset="2"/>
              <a:buChar char="§"/>
            </a:pPr>
            <a:r>
              <a:rPr lang="en-CA" dirty="0" smtClean="0">
                <a:solidFill>
                  <a:schemeClr val="tx1"/>
                </a:solidFill>
              </a:rPr>
              <a:t> Developed an advertising campaign </a:t>
            </a:r>
          </a:p>
          <a:p>
            <a:pPr>
              <a:buFont typeface="Wingdings" panose="05000000000000000000" pitchFamily="2" charset="2"/>
              <a:buChar char="§"/>
            </a:pPr>
            <a:r>
              <a:rPr lang="en-CA" dirty="0" smtClean="0">
                <a:solidFill>
                  <a:schemeClr val="tx1"/>
                </a:solidFill>
              </a:rPr>
              <a:t> Printed posters and brochures, advertised on our website                                                                   and took full advantage of social media.</a:t>
            </a:r>
          </a:p>
          <a:p>
            <a:endParaRPr lang="en-US" dirty="0"/>
          </a:p>
        </p:txBody>
      </p:sp>
      <p:sp>
        <p:nvSpPr>
          <p:cNvPr id="4" name="Slide Number Placeholder 3"/>
          <p:cNvSpPr>
            <a:spLocks noGrp="1"/>
          </p:cNvSpPr>
          <p:nvPr>
            <p:ph type="sldNum" sz="quarter" idx="12"/>
          </p:nvPr>
        </p:nvSpPr>
        <p:spPr/>
        <p:txBody>
          <a:bodyPr/>
          <a:lstStyle/>
          <a:p>
            <a:fld id="{64FAFC9F-6334-474D-A4E8-7187A16BE16A}" type="slidenum">
              <a:rPr lang="en-US" smtClean="0"/>
              <a:t>5</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5218" y="1061885"/>
            <a:ext cx="3311974" cy="5078360"/>
          </a:xfrm>
          <a:prstGeom prst="rect">
            <a:avLst/>
          </a:prstGeom>
        </p:spPr>
      </p:pic>
    </p:spTree>
    <p:extLst>
      <p:ext uri="{BB962C8B-B14F-4D97-AF65-F5344CB8AC3E}">
        <p14:creationId xmlns:p14="http://schemas.microsoft.com/office/powerpoint/2010/main" val="2483285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51" y="276771"/>
            <a:ext cx="10058400" cy="1450757"/>
          </a:xfrm>
        </p:spPr>
        <p:txBody>
          <a:bodyPr/>
          <a:lstStyle/>
          <a:p>
            <a:r>
              <a:rPr lang="en-US" b="1" dirty="0" smtClean="0"/>
              <a:t>Job Readiness Training</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CA" sz="2000" dirty="0" smtClean="0">
                <a:solidFill>
                  <a:schemeClr val="tx1"/>
                </a:solidFill>
              </a:rPr>
              <a:t> Resume </a:t>
            </a:r>
          </a:p>
          <a:p>
            <a:pPr>
              <a:buFont typeface="Wingdings" panose="05000000000000000000" pitchFamily="2" charset="2"/>
              <a:buChar char="§"/>
            </a:pPr>
            <a:r>
              <a:rPr lang="en-CA" dirty="0">
                <a:solidFill>
                  <a:schemeClr val="tx1"/>
                </a:solidFill>
              </a:rPr>
              <a:t> </a:t>
            </a:r>
            <a:r>
              <a:rPr lang="en-CA" sz="2000" dirty="0" smtClean="0">
                <a:solidFill>
                  <a:schemeClr val="tx1"/>
                </a:solidFill>
              </a:rPr>
              <a:t>Cover Letters</a:t>
            </a:r>
          </a:p>
          <a:p>
            <a:pPr>
              <a:buFont typeface="Wingdings" panose="05000000000000000000" pitchFamily="2" charset="2"/>
              <a:buChar char="§"/>
            </a:pPr>
            <a:r>
              <a:rPr lang="en-CA" sz="2000" dirty="0" smtClean="0">
                <a:solidFill>
                  <a:schemeClr val="tx1"/>
                </a:solidFill>
              </a:rPr>
              <a:t> Interview Preparation</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481" y="2285789"/>
            <a:ext cx="2428875" cy="31432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64FAFC9F-6334-474D-A4E8-7187A16BE16A}" type="slidenum">
              <a:rPr lang="en-US" smtClean="0"/>
              <a:t>6</a:t>
            </a:fld>
            <a:endParaRPr lang="en-US"/>
          </a:p>
        </p:txBody>
      </p:sp>
      <p:sp>
        <p:nvSpPr>
          <p:cNvPr id="7" name="Footer Placeholder 6"/>
          <p:cNvSpPr>
            <a:spLocks noGrp="1"/>
          </p:cNvSpPr>
          <p:nvPr>
            <p:ph type="ftr" sz="quarter" idx="11"/>
          </p:nvPr>
        </p:nvSpPr>
        <p:spPr/>
        <p:txBody>
          <a:bodyPr/>
          <a:lstStyle/>
          <a:p>
            <a:r>
              <a:rPr lang="en-US" smtClean="0"/>
              <a:t>Anishinabek Employment and Training Services - March 1, 2016</a:t>
            </a: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432" y="1911554"/>
            <a:ext cx="3241574" cy="4322098"/>
          </a:xfrm>
          <a:prstGeom prst="rect">
            <a:avLst/>
          </a:prstGeom>
        </p:spPr>
      </p:pic>
    </p:spTree>
    <p:extLst>
      <p:ext uri="{BB962C8B-B14F-4D97-AF65-F5344CB8AC3E}">
        <p14:creationId xmlns:p14="http://schemas.microsoft.com/office/powerpoint/2010/main" val="2561711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Training Begins – February 20</a:t>
            </a:r>
            <a:r>
              <a:rPr lang="en-US" b="1" baseline="30000" dirty="0" smtClean="0"/>
              <a:t>th</a:t>
            </a:r>
            <a:r>
              <a:rPr lang="en-US" b="1" dirty="0" smtClean="0"/>
              <a:t> 2018</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Confederation College </a:t>
            </a:r>
          </a:p>
          <a:p>
            <a:pPr>
              <a:buFont typeface="Wingdings" panose="05000000000000000000" pitchFamily="2" charset="2"/>
              <a:buChar char="§"/>
            </a:pPr>
            <a:r>
              <a:rPr lang="en-US" dirty="0" smtClean="0"/>
              <a:t>21 Weeks long</a:t>
            </a:r>
          </a:p>
          <a:p>
            <a:pPr lvl="1">
              <a:buFont typeface="Courier New" panose="02070309020205020404" pitchFamily="49" charset="0"/>
              <a:buChar char="o"/>
            </a:pPr>
            <a:r>
              <a:rPr lang="en-US" dirty="0" smtClean="0"/>
              <a:t>17 Weeks – Theory &amp; Clinical </a:t>
            </a:r>
          </a:p>
          <a:p>
            <a:pPr lvl="1">
              <a:buFont typeface="Courier New" panose="02070309020205020404" pitchFamily="49" charset="0"/>
              <a:buChar char="o"/>
            </a:pPr>
            <a:r>
              <a:rPr lang="en-US" dirty="0"/>
              <a:t> </a:t>
            </a:r>
            <a:r>
              <a:rPr lang="en-US" dirty="0" smtClean="0"/>
              <a:t>4 Weeks – Consolidation Clinical</a:t>
            </a:r>
          </a:p>
          <a:p>
            <a:pPr>
              <a:buFont typeface="Wingdings" panose="05000000000000000000" pitchFamily="2" charset="2"/>
              <a:buChar char="§"/>
            </a:pPr>
            <a:r>
              <a:rPr lang="en-US" dirty="0" smtClean="0"/>
              <a:t>3 Stages of Clinical Placement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3140677"/>
            <a:ext cx="5143500" cy="2381250"/>
          </a:xfrm>
          <a:prstGeom prst="rect">
            <a:avLst/>
          </a:prstGeom>
          <a:ln w="88900" cap="sq" cmpd="thickThin">
            <a:solidFill>
              <a:schemeClr val="accent1"/>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fld id="{64FAFC9F-6334-474D-A4E8-7187A16BE16A}" type="slidenum">
              <a:rPr lang="en-US" smtClean="0"/>
              <a:t>7</a:t>
            </a:fld>
            <a:endParaRPr lang="en-US"/>
          </a:p>
        </p:txBody>
      </p:sp>
      <p:sp>
        <p:nvSpPr>
          <p:cNvPr id="6" name="Footer Placeholder 5"/>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267027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Courses for the PSW Program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8929336"/>
              </p:ext>
            </p:extLst>
          </p:nvPr>
        </p:nvGraphicFramePr>
        <p:xfrm>
          <a:off x="247650" y="1884362"/>
          <a:ext cx="11639550" cy="4383087"/>
        </p:xfrm>
        <a:graphic>
          <a:graphicData uri="http://schemas.openxmlformats.org/drawingml/2006/table">
            <a:tbl>
              <a:tblPr firstRow="1" bandRow="1">
                <a:tableStyleId>{5C22544A-7EE6-4342-B048-85BDC9FD1C3A}</a:tableStyleId>
              </a:tblPr>
              <a:tblGrid>
                <a:gridCol w="2386562"/>
                <a:gridCol w="9252988"/>
              </a:tblGrid>
              <a:tr h="417525">
                <a:tc>
                  <a:txBody>
                    <a:bodyPr/>
                    <a:lstStyle/>
                    <a:p>
                      <a:r>
                        <a:rPr lang="en-US" sz="1650" dirty="0" smtClean="0"/>
                        <a:t>Course</a:t>
                      </a:r>
                      <a:endParaRPr lang="en-US" sz="1650" dirty="0"/>
                    </a:p>
                  </a:txBody>
                  <a:tcPr/>
                </a:tc>
                <a:tc>
                  <a:txBody>
                    <a:bodyPr/>
                    <a:lstStyle/>
                    <a:p>
                      <a:r>
                        <a:rPr lang="en-US" sz="1650" dirty="0" smtClean="0"/>
                        <a:t>Description</a:t>
                      </a:r>
                      <a:endParaRPr lang="en-US" sz="1650" dirty="0"/>
                    </a:p>
                  </a:txBody>
                  <a:tcPr/>
                </a:tc>
              </a:tr>
              <a:tr h="935152">
                <a:tc>
                  <a:txBody>
                    <a:bodyPr/>
                    <a:lstStyle/>
                    <a:p>
                      <a:r>
                        <a:rPr lang="en-US" sz="1650" dirty="0" smtClean="0"/>
                        <a:t>Persuasive Writing</a:t>
                      </a:r>
                      <a:endParaRPr lang="en-US" sz="16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Help learners to express themselves clearly, correctly and persuasively in written form</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Engage in analytical reading and critical thinking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Compile and present research in essay form (Following APA)</a:t>
                      </a:r>
                      <a:endParaRPr lang="en-US" sz="1650" dirty="0"/>
                    </a:p>
                  </a:txBody>
                  <a:tcPr/>
                </a:tc>
              </a:tr>
              <a:tr h="450348">
                <a:tc>
                  <a:txBody>
                    <a:bodyPr/>
                    <a:lstStyle/>
                    <a:p>
                      <a:r>
                        <a:rPr lang="en-US" sz="1650" dirty="0" smtClean="0"/>
                        <a:t>Supportive Care Theory</a:t>
                      </a:r>
                      <a:endParaRPr lang="en-US" sz="1650" dirty="0"/>
                    </a:p>
                  </a:txBody>
                  <a:tcPr/>
                </a:tc>
                <a:tc>
                  <a:txBody>
                    <a:bodyPr/>
                    <a:lstStyle/>
                    <a:p>
                      <a:pPr marL="285750" indent="-285750">
                        <a:buFont typeface="Arial" panose="020B0604020202020204" pitchFamily="34" charset="0"/>
                        <a:buChar char="•"/>
                      </a:pPr>
                      <a:r>
                        <a:rPr lang="en-US" sz="1650" kern="1200" dirty="0" smtClean="0">
                          <a:solidFill>
                            <a:schemeClr val="dk1"/>
                          </a:solidFill>
                          <a:effectLst/>
                          <a:latin typeface="+mn-lt"/>
                          <a:ea typeface="+mn-ea"/>
                          <a:cs typeface="+mn-cs"/>
                        </a:rPr>
                        <a:t>provide the learner with information that will enable them to provide support to the consumer/client</a:t>
                      </a:r>
                      <a:endParaRPr lang="en-US" sz="1650" dirty="0"/>
                    </a:p>
                  </a:txBody>
                  <a:tcPr/>
                </a:tc>
              </a:tr>
              <a:tr h="1287370">
                <a:tc>
                  <a:txBody>
                    <a:bodyPr/>
                    <a:lstStyle/>
                    <a:p>
                      <a:r>
                        <a:rPr lang="en-US" sz="1650" dirty="0" smtClean="0"/>
                        <a:t>Professional Growth</a:t>
                      </a:r>
                      <a:endParaRPr lang="en-US" sz="16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Examine concepts</a:t>
                      </a:r>
                      <a:r>
                        <a:rPr lang="en-US" sz="1650" kern="1200" baseline="0" dirty="0" smtClean="0">
                          <a:solidFill>
                            <a:schemeClr val="dk1"/>
                          </a:solidFill>
                          <a:effectLst/>
                          <a:latin typeface="+mn-lt"/>
                          <a:ea typeface="+mn-ea"/>
                          <a:cs typeface="+mn-cs"/>
                        </a:rPr>
                        <a:t> of </a:t>
                      </a:r>
                      <a:r>
                        <a:rPr lang="en-US" sz="1650" kern="1200" dirty="0" smtClean="0">
                          <a:solidFill>
                            <a:schemeClr val="dk1"/>
                          </a:solidFill>
                          <a:effectLst/>
                          <a:latin typeface="+mn-lt"/>
                          <a:ea typeface="+mn-ea"/>
                          <a:cs typeface="+mn-cs"/>
                        </a:rPr>
                        <a:t>legislation, consumer rights and ethics of care in relation to the role and scope of practice for PSWs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Introduce the learner to different types of health care agencies, explore concepts of teaching and learning, as well as time and stress management. </a:t>
                      </a:r>
                      <a:endParaRPr lang="en-US" sz="1650" dirty="0"/>
                    </a:p>
                  </a:txBody>
                  <a:tcPr/>
                </a:tc>
              </a:tr>
              <a:tr h="423324">
                <a:tc>
                  <a:txBody>
                    <a:bodyPr/>
                    <a:lstStyle/>
                    <a:p>
                      <a:r>
                        <a:rPr lang="en-US" sz="1650" dirty="0" smtClean="0"/>
                        <a:t>PSW Practice I Lab</a:t>
                      </a:r>
                      <a:endParaRPr lang="en-US" sz="1650" dirty="0"/>
                    </a:p>
                  </a:txBody>
                  <a:tcPr/>
                </a:tc>
                <a:tc>
                  <a:txBody>
                    <a:bodyPr/>
                    <a:lstStyle/>
                    <a:p>
                      <a:pPr marL="285750" indent="-285750">
                        <a:buFont typeface="Arial" panose="020B0604020202020204" pitchFamily="34" charset="0"/>
                        <a:buChar char="•"/>
                      </a:pPr>
                      <a:r>
                        <a:rPr lang="en-US" sz="1650" kern="1200" dirty="0" smtClean="0">
                          <a:solidFill>
                            <a:schemeClr val="dk1"/>
                          </a:solidFill>
                          <a:effectLst/>
                          <a:latin typeface="+mn-lt"/>
                          <a:ea typeface="+mn-ea"/>
                          <a:cs typeface="+mn-cs"/>
                        </a:rPr>
                        <a:t>Opportunity to practice, in a simulated lab setting</a:t>
                      </a:r>
                      <a:endParaRPr lang="en-US" sz="1650" dirty="0"/>
                    </a:p>
                  </a:txBody>
                  <a:tcPr/>
                </a:tc>
              </a:tr>
              <a:tr h="869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dirty="0" smtClean="0"/>
                        <a:t>PSW Practice I: </a:t>
                      </a:r>
                    </a:p>
                    <a:p>
                      <a:pPr marL="0" marR="0" indent="0" algn="l" defTabSz="914400" rtl="0" eaLnBrk="1" fontAlgn="auto" latinLnBrk="0" hangingPunct="1">
                        <a:lnSpc>
                          <a:spcPct val="100000"/>
                        </a:lnSpc>
                        <a:spcBef>
                          <a:spcPts val="0"/>
                        </a:spcBef>
                        <a:spcAft>
                          <a:spcPts val="0"/>
                        </a:spcAft>
                        <a:buClrTx/>
                        <a:buSzTx/>
                        <a:buFontTx/>
                        <a:buNone/>
                        <a:tabLst/>
                        <a:defRPr/>
                      </a:pPr>
                      <a:r>
                        <a:rPr lang="en-US" sz="1650" dirty="0" smtClean="0"/>
                        <a:t>Community</a:t>
                      </a:r>
                      <a:r>
                        <a:rPr lang="en-US" sz="1650" baseline="0" dirty="0" smtClean="0"/>
                        <a:t> Clinic</a:t>
                      </a:r>
                      <a:endParaRPr lang="en-US" sz="165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Opportunity to apply, in a supervised placement, knowledge and concepts learned in the classroom and lab</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50" kern="1200" dirty="0" smtClean="0">
                          <a:solidFill>
                            <a:schemeClr val="dk1"/>
                          </a:solidFill>
                          <a:effectLst/>
                          <a:latin typeface="+mn-lt"/>
                          <a:ea typeface="+mn-ea"/>
                          <a:cs typeface="+mn-cs"/>
                        </a:rPr>
                        <a:t>consist of independent learning and clinical experience within a community setting. </a:t>
                      </a:r>
                    </a:p>
                  </a:txBody>
                  <a:tcPr/>
                </a:tc>
              </a:tr>
            </a:tbl>
          </a:graphicData>
        </a:graphic>
      </p:graphicFrame>
      <p:sp>
        <p:nvSpPr>
          <p:cNvPr id="3" name="Slide Number Placeholder 2"/>
          <p:cNvSpPr>
            <a:spLocks noGrp="1"/>
          </p:cNvSpPr>
          <p:nvPr>
            <p:ph type="sldNum" sz="quarter" idx="12"/>
          </p:nvPr>
        </p:nvSpPr>
        <p:spPr/>
        <p:txBody>
          <a:bodyPr/>
          <a:lstStyle/>
          <a:p>
            <a:fld id="{64FAFC9F-6334-474D-A4E8-7187A16BE16A}" type="slidenum">
              <a:rPr lang="en-US" smtClean="0"/>
              <a:t>8</a:t>
            </a:fld>
            <a:endParaRPr lang="en-US"/>
          </a:p>
        </p:txBody>
      </p:sp>
      <p:sp>
        <p:nvSpPr>
          <p:cNvPr id="5" name="Footer Placeholder 4"/>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3521211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3069426"/>
              </p:ext>
            </p:extLst>
          </p:nvPr>
        </p:nvGraphicFramePr>
        <p:xfrm>
          <a:off x="409574" y="1809753"/>
          <a:ext cx="11268075" cy="4457698"/>
        </p:xfrm>
        <a:graphic>
          <a:graphicData uri="http://schemas.openxmlformats.org/drawingml/2006/table">
            <a:tbl>
              <a:tblPr firstRow="1" bandRow="1">
                <a:tableStyleId>{5C22544A-7EE6-4342-B048-85BDC9FD1C3A}</a:tableStyleId>
              </a:tblPr>
              <a:tblGrid>
                <a:gridCol w="2847976"/>
                <a:gridCol w="8420099"/>
              </a:tblGrid>
              <a:tr h="386951">
                <a:tc>
                  <a:txBody>
                    <a:bodyPr/>
                    <a:lstStyle/>
                    <a:p>
                      <a:r>
                        <a:rPr lang="en-US" dirty="0" smtClean="0"/>
                        <a:t>Course</a:t>
                      </a:r>
                      <a:endParaRPr lang="en-US" dirty="0"/>
                    </a:p>
                  </a:txBody>
                  <a:tcPr/>
                </a:tc>
                <a:tc>
                  <a:txBody>
                    <a:bodyPr/>
                    <a:lstStyle/>
                    <a:p>
                      <a:r>
                        <a:rPr lang="en-US" dirty="0" smtClean="0"/>
                        <a:t>Description</a:t>
                      </a:r>
                      <a:endParaRPr lang="en-US" dirty="0"/>
                    </a:p>
                  </a:txBody>
                  <a:tcPr/>
                </a:tc>
              </a:tr>
              <a:tr h="1741280">
                <a:tc>
                  <a:txBody>
                    <a:bodyPr/>
                    <a:lstStyle/>
                    <a:p>
                      <a:r>
                        <a:rPr lang="en-US" sz="1700" dirty="0" smtClean="0"/>
                        <a:t>Helping Relationships</a:t>
                      </a:r>
                      <a:endParaRPr lang="en-US" sz="17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Concepts of establishing and maintaining helping relationships with clients and their families through a professional, therapeutic approach,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Explore the knowledge and skills required to effectively communicate in a variety of situations,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Understand and maintain professional boundaries and become a respectful, caring member of the team. </a:t>
                      </a:r>
                    </a:p>
                  </a:txBody>
                  <a:tcPr/>
                </a:tc>
              </a:tr>
              <a:tr h="919009">
                <a:tc>
                  <a:txBody>
                    <a:bodyPr/>
                    <a:lstStyle/>
                    <a:p>
                      <a:r>
                        <a:rPr lang="en-US" sz="1700" dirty="0" smtClean="0"/>
                        <a:t>Assisting</a:t>
                      </a:r>
                      <a:r>
                        <a:rPr lang="en-US" sz="1700" baseline="0" dirty="0" smtClean="0"/>
                        <a:t> Clients </a:t>
                      </a:r>
                    </a:p>
                    <a:p>
                      <a:r>
                        <a:rPr lang="en-US" sz="1700" baseline="0" dirty="0" smtClean="0"/>
                        <a:t>Across the Lifespan I</a:t>
                      </a:r>
                      <a:endParaRPr lang="en-US" sz="1700" dirty="0"/>
                    </a:p>
                  </a:txBody>
                  <a:tcPr/>
                </a:tc>
                <a:tc>
                  <a:txBody>
                    <a:bodyPr/>
                    <a:lstStyle/>
                    <a:p>
                      <a:pPr marL="285750" indent="-285750">
                        <a:buFont typeface="Arial" panose="020B0604020202020204" pitchFamily="34" charset="0"/>
                        <a:buChar char="•"/>
                      </a:pPr>
                      <a:r>
                        <a:rPr lang="en-US" sz="1700" kern="1200" dirty="0" smtClean="0">
                          <a:solidFill>
                            <a:schemeClr val="dk1"/>
                          </a:solidFill>
                          <a:effectLst/>
                          <a:latin typeface="+mn-lt"/>
                          <a:ea typeface="+mn-ea"/>
                          <a:cs typeface="+mn-cs"/>
                        </a:rPr>
                        <a:t>Exploring the general understanding of the structure and function of the human body</a:t>
                      </a:r>
                    </a:p>
                    <a:p>
                      <a:pPr marL="285750" indent="-285750">
                        <a:buFont typeface="Arial" panose="020B0604020202020204" pitchFamily="34" charset="0"/>
                        <a:buChar char="•"/>
                      </a:pPr>
                      <a:r>
                        <a:rPr lang="en-US" sz="1700" kern="1200" dirty="0" smtClean="0">
                          <a:solidFill>
                            <a:schemeClr val="dk1"/>
                          </a:solidFill>
                          <a:effectLst/>
                          <a:latin typeface="+mn-lt"/>
                          <a:ea typeface="+mn-ea"/>
                          <a:cs typeface="+mn-cs"/>
                        </a:rPr>
                        <a:t>Identify common diseases and conditions that will help them to provide the care that each client needs. </a:t>
                      </a:r>
                      <a:endParaRPr lang="en-US" sz="1700" dirty="0"/>
                    </a:p>
                  </a:txBody>
                  <a:tcPr/>
                </a:tc>
              </a:tr>
              <a:tr h="1410458">
                <a:tc>
                  <a:txBody>
                    <a:bodyPr/>
                    <a:lstStyle/>
                    <a:p>
                      <a:r>
                        <a:rPr lang="en-US" sz="1700" dirty="0" smtClean="0"/>
                        <a:t>Supportive Care Theory II</a:t>
                      </a:r>
                      <a:endParaRPr lang="en-US" sz="17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Examine the role of PSW when providing assistance to the client with health challenges, and explore the concepts involved in providing optimal support and care.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Topic areas will include care for the individual, assisting with the family, common medical disorders, mental health conditions and issues, dementia and confusion, death and dying. </a:t>
                      </a:r>
                    </a:p>
                  </a:txBody>
                  <a:tcPr/>
                </a:tc>
              </a:tr>
            </a:tbl>
          </a:graphicData>
        </a:graphic>
      </p:graphicFrame>
      <p:sp>
        <p:nvSpPr>
          <p:cNvPr id="5" name="Title 1"/>
          <p:cNvSpPr>
            <a:spLocks noGrp="1"/>
          </p:cNvSpPr>
          <p:nvPr>
            <p:ph type="title"/>
          </p:nvPr>
        </p:nvSpPr>
        <p:spPr>
          <a:xfrm>
            <a:off x="1087448" y="286603"/>
            <a:ext cx="10058400" cy="1450757"/>
          </a:xfrm>
        </p:spPr>
        <p:txBody>
          <a:bodyPr/>
          <a:lstStyle/>
          <a:p>
            <a:r>
              <a:rPr lang="en-US" b="1" dirty="0" smtClean="0"/>
              <a:t>Courses – Continued </a:t>
            </a:r>
            <a:endParaRPr lang="en-US" b="1" dirty="0"/>
          </a:p>
        </p:txBody>
      </p:sp>
      <p:sp>
        <p:nvSpPr>
          <p:cNvPr id="2" name="Slide Number Placeholder 1"/>
          <p:cNvSpPr>
            <a:spLocks noGrp="1"/>
          </p:cNvSpPr>
          <p:nvPr>
            <p:ph type="sldNum" sz="quarter" idx="12"/>
          </p:nvPr>
        </p:nvSpPr>
        <p:spPr/>
        <p:txBody>
          <a:bodyPr/>
          <a:lstStyle/>
          <a:p>
            <a:fld id="{64FAFC9F-6334-474D-A4E8-7187A16BE16A}" type="slidenum">
              <a:rPr lang="en-US" smtClean="0"/>
              <a:t>9</a:t>
            </a:fld>
            <a:endParaRPr lang="en-US"/>
          </a:p>
        </p:txBody>
      </p:sp>
      <p:sp>
        <p:nvSpPr>
          <p:cNvPr id="3" name="Footer Placeholder 2"/>
          <p:cNvSpPr>
            <a:spLocks noGrp="1"/>
          </p:cNvSpPr>
          <p:nvPr>
            <p:ph type="ftr" sz="quarter" idx="11"/>
          </p:nvPr>
        </p:nvSpPr>
        <p:spPr/>
        <p:txBody>
          <a:bodyPr/>
          <a:lstStyle/>
          <a:p>
            <a:r>
              <a:rPr lang="en-US" smtClean="0"/>
              <a:t>Anishinabek Employment and Training Services - March 1, 2016</a:t>
            </a:r>
            <a:endParaRPr lang="en-US"/>
          </a:p>
        </p:txBody>
      </p:sp>
    </p:spTree>
    <p:extLst>
      <p:ext uri="{BB962C8B-B14F-4D97-AF65-F5344CB8AC3E}">
        <p14:creationId xmlns:p14="http://schemas.microsoft.com/office/powerpoint/2010/main" val="2923083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4854</TotalTime>
  <Words>1360</Words>
  <Application>Microsoft Office PowerPoint</Application>
  <PresentationFormat>Custom</PresentationFormat>
  <Paragraphs>195</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Personal Support Worker </vt:lpstr>
      <vt:lpstr>Regional Map</vt:lpstr>
      <vt:lpstr>What is a Personal Support Worker (PSW)?</vt:lpstr>
      <vt:lpstr>Things You Need To Know</vt:lpstr>
      <vt:lpstr>Getting Started </vt:lpstr>
      <vt:lpstr>Job Readiness Training</vt:lpstr>
      <vt:lpstr>Training Begins – February 20th 2018</vt:lpstr>
      <vt:lpstr>Courses for the PSW Program</vt:lpstr>
      <vt:lpstr>Courses – Continued </vt:lpstr>
      <vt:lpstr>Courses – Continued </vt:lpstr>
      <vt:lpstr>Clinical Placements – 3 Levels</vt:lpstr>
      <vt:lpstr>Along with…</vt:lpstr>
      <vt:lpstr>Along with…</vt:lpstr>
      <vt:lpstr>PowerPoint Presentation</vt:lpstr>
      <vt:lpstr>PowerPoint Presentation</vt:lpstr>
      <vt:lpstr>Program Requirements</vt:lpstr>
      <vt:lpstr>Critical Documents &amp; Immunization Records</vt:lpstr>
      <vt:lpstr>Potential Career Paths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Support Worker</dc:title>
  <dc:creator>Hailey Watson</dc:creator>
  <cp:lastModifiedBy>Angie Lynch</cp:lastModifiedBy>
  <cp:revision>125</cp:revision>
  <dcterms:created xsi:type="dcterms:W3CDTF">2016-03-03T15:52:06Z</dcterms:created>
  <dcterms:modified xsi:type="dcterms:W3CDTF">2018-01-08T15:36:26Z</dcterms:modified>
</cp:coreProperties>
</file>