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29"/>
  </p:notesMasterIdLst>
  <p:handoutMasterIdLst>
    <p:handoutMasterId r:id="rId30"/>
  </p:handoutMasterIdLst>
  <p:sldIdLst>
    <p:sldId id="275" r:id="rId2"/>
    <p:sldId id="293" r:id="rId3"/>
    <p:sldId id="296" r:id="rId4"/>
    <p:sldId id="270" r:id="rId5"/>
    <p:sldId id="303" r:id="rId6"/>
    <p:sldId id="297" r:id="rId7"/>
    <p:sldId id="300" r:id="rId8"/>
    <p:sldId id="304" r:id="rId9"/>
    <p:sldId id="305" r:id="rId10"/>
    <p:sldId id="306" r:id="rId11"/>
    <p:sldId id="309" r:id="rId12"/>
    <p:sldId id="310" r:id="rId13"/>
    <p:sldId id="308" r:id="rId14"/>
    <p:sldId id="307" r:id="rId15"/>
    <p:sldId id="312" r:id="rId16"/>
    <p:sldId id="289" r:id="rId17"/>
    <p:sldId id="301" r:id="rId18"/>
    <p:sldId id="302" r:id="rId19"/>
    <p:sldId id="277" r:id="rId20"/>
    <p:sldId id="257" r:id="rId21"/>
    <p:sldId id="278" r:id="rId22"/>
    <p:sldId id="279" r:id="rId23"/>
    <p:sldId id="286" r:id="rId24"/>
    <p:sldId id="287" r:id="rId25"/>
    <p:sldId id="267" r:id="rId26"/>
    <p:sldId id="276" r:id="rId27"/>
    <p:sldId id="291" r:id="rId28"/>
  </p:sldIdLst>
  <p:sldSz cx="12192000" cy="6858000"/>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20" autoAdjust="0"/>
    <p:restoredTop sz="91466" autoAdjust="0"/>
  </p:normalViewPr>
  <p:slideViewPr>
    <p:cSldViewPr snapToGrid="0">
      <p:cViewPr varScale="1">
        <p:scale>
          <a:sx n="48" d="100"/>
          <a:sy n="48" d="100"/>
        </p:scale>
        <p:origin x="360" y="24"/>
      </p:cViewPr>
      <p:guideLst/>
    </p:cSldViewPr>
  </p:slideViewPr>
  <p:outlineViewPr>
    <p:cViewPr>
      <p:scale>
        <a:sx n="33" d="100"/>
        <a:sy n="33" d="100"/>
      </p:scale>
      <p:origin x="0" y="-5908"/>
    </p:cViewPr>
  </p:outlineViewPr>
  <p:notesTextViewPr>
    <p:cViewPr>
      <p:scale>
        <a:sx n="1" d="1"/>
        <a:sy n="1" d="1"/>
      </p:scale>
      <p:origin x="0" y="0"/>
    </p:cViewPr>
  </p:notesTextViewPr>
  <p:sorterViewPr>
    <p:cViewPr>
      <p:scale>
        <a:sx n="100" d="100"/>
        <a:sy n="100" d="100"/>
      </p:scale>
      <p:origin x="0" y="-10508"/>
    </p:cViewPr>
  </p:sorterViewPr>
  <p:notesViewPr>
    <p:cSldViewPr snapToGrid="0">
      <p:cViewPr varScale="1">
        <p:scale>
          <a:sx n="48" d="100"/>
          <a:sy n="48" d="100"/>
        </p:scale>
        <p:origin x="113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7B50F595-ADCC-456E-A6A1-DFC3DE21DC38}" type="datetimeFigureOut">
              <a:rPr lang="en-CA" smtClean="0"/>
              <a:t>2018-05-11</a:t>
            </a:fld>
            <a:endParaRPr lang="en-CA"/>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B111961E-DA92-42AA-902B-9D837651063F}" type="slidenum">
              <a:rPr lang="en-CA" smtClean="0"/>
              <a:t>‹#›</a:t>
            </a:fld>
            <a:endParaRPr lang="en-CA"/>
          </a:p>
        </p:txBody>
      </p:sp>
    </p:spTree>
    <p:extLst>
      <p:ext uri="{BB962C8B-B14F-4D97-AF65-F5344CB8AC3E}">
        <p14:creationId xmlns:p14="http://schemas.microsoft.com/office/powerpoint/2010/main" val="328762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73193" y="0"/>
            <a:ext cx="4033804" cy="352113"/>
          </a:xfrm>
          <a:prstGeom prst="rect">
            <a:avLst/>
          </a:prstGeom>
        </p:spPr>
        <p:txBody>
          <a:bodyPr vert="horz" lIns="91440" tIns="45720" rIns="91440" bIns="45720" rtlCol="0"/>
          <a:lstStyle>
            <a:lvl1pPr algn="r">
              <a:defRPr sz="1200"/>
            </a:lvl1pPr>
          </a:lstStyle>
          <a:p>
            <a:fld id="{DFE11986-BC90-4E94-8555-01C9A191FB1C}" type="datetimeFigureOut">
              <a:rPr lang="en-CA" smtClean="0"/>
              <a:t>2018-05-11</a:t>
            </a:fld>
            <a:endParaRPr lang="en-CA"/>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069" y="3379807"/>
            <a:ext cx="7448963" cy="276540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70987"/>
            <a:ext cx="4033804" cy="35211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73193" y="6670987"/>
            <a:ext cx="4033804" cy="352113"/>
          </a:xfrm>
          <a:prstGeom prst="rect">
            <a:avLst/>
          </a:prstGeom>
        </p:spPr>
        <p:txBody>
          <a:bodyPr vert="horz" lIns="91440" tIns="45720" rIns="91440" bIns="45720" rtlCol="0" anchor="b"/>
          <a:lstStyle>
            <a:lvl1pPr algn="r">
              <a:defRPr sz="1200"/>
            </a:lvl1pPr>
          </a:lstStyle>
          <a:p>
            <a:fld id="{C1ED45EF-7BC0-477E-9312-D717B26DEAA7}" type="slidenum">
              <a:rPr lang="en-CA" smtClean="0"/>
              <a:t>‹#›</a:t>
            </a:fld>
            <a:endParaRPr lang="en-CA"/>
          </a:p>
        </p:txBody>
      </p:sp>
    </p:spTree>
    <p:extLst>
      <p:ext uri="{BB962C8B-B14F-4D97-AF65-F5344CB8AC3E}">
        <p14:creationId xmlns:p14="http://schemas.microsoft.com/office/powerpoint/2010/main" val="140893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733" y="3379807"/>
            <a:ext cx="8805334" cy="2765406"/>
          </a:xfrm>
        </p:spPr>
        <p:txBody>
          <a:bodyPr/>
          <a:lstStyle/>
          <a:p>
            <a:r>
              <a:rPr lang="en-CA" sz="1600" dirty="0" smtClean="0"/>
              <a:t>Good day/morning</a:t>
            </a:r>
          </a:p>
          <a:p>
            <a:r>
              <a:rPr lang="en-CA" sz="1600" dirty="0" smtClean="0"/>
              <a:t>I’d like to welcome you to our information session, affectionately referred to as AMT 101</a:t>
            </a:r>
          </a:p>
          <a:p>
            <a:r>
              <a:rPr lang="en-CA" sz="1600" dirty="0" smtClean="0"/>
              <a:t>My name is: ____  and I am a :___________ with the AETS Mino </a:t>
            </a:r>
            <a:r>
              <a:rPr lang="en-CA" sz="1600" dirty="0" err="1" smtClean="0"/>
              <a:t>Bimaadiziwin</a:t>
            </a:r>
            <a:r>
              <a:rPr lang="en-CA" sz="1600" dirty="0" smtClean="0"/>
              <a:t> pilot project (pass out your business cards too). I’m really  happy to be able to share with you today some information about our new AMT training program.</a:t>
            </a:r>
          </a:p>
          <a:p>
            <a:r>
              <a:rPr lang="en-CA" sz="1600" dirty="0" smtClean="0"/>
              <a:t>I would ask that you please fill in our sign-in sheet with your name, email &amp; phone number as we get started</a:t>
            </a:r>
          </a:p>
          <a:p>
            <a:r>
              <a:rPr lang="en-CA" sz="1600" dirty="0" smtClean="0"/>
              <a:t>If there are any questions as we go along, let me know and there’ll also be time at the end of the session for questions</a:t>
            </a:r>
          </a:p>
          <a:p>
            <a:r>
              <a:rPr lang="en-CA" sz="1600" dirty="0" smtClean="0"/>
              <a:t>If there’s a question that’s a stumper/I can’t answer today, I’m going to write those down and I promise to get an answer back to you with your phone and email coordinates</a:t>
            </a:r>
            <a:r>
              <a:rPr lang="en-CA" dirty="0" smtClean="0"/>
              <a:t>.</a:t>
            </a:r>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1</a:t>
            </a:fld>
            <a:endParaRPr lang="en-CA" dirty="0"/>
          </a:p>
        </p:txBody>
      </p:sp>
    </p:spTree>
    <p:extLst>
      <p:ext uri="{BB962C8B-B14F-4D97-AF65-F5344CB8AC3E}">
        <p14:creationId xmlns:p14="http://schemas.microsoft.com/office/powerpoint/2010/main" val="80143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1ED45EF-7BC0-477E-9312-D717B26DEAA7}" type="slidenum">
              <a:rPr lang="en-CA" smtClean="0"/>
              <a:t>10</a:t>
            </a:fld>
            <a:endParaRPr lang="en-CA"/>
          </a:p>
        </p:txBody>
      </p:sp>
    </p:spTree>
    <p:extLst>
      <p:ext uri="{BB962C8B-B14F-4D97-AF65-F5344CB8AC3E}">
        <p14:creationId xmlns:p14="http://schemas.microsoft.com/office/powerpoint/2010/main" val="183735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1ED45EF-7BC0-477E-9312-D717B26DEAA7}" type="slidenum">
              <a:rPr lang="en-CA" smtClean="0"/>
              <a:t>11</a:t>
            </a:fld>
            <a:endParaRPr lang="en-CA"/>
          </a:p>
        </p:txBody>
      </p:sp>
    </p:spTree>
    <p:extLst>
      <p:ext uri="{BB962C8B-B14F-4D97-AF65-F5344CB8AC3E}">
        <p14:creationId xmlns:p14="http://schemas.microsoft.com/office/powerpoint/2010/main" val="244181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1ED45EF-7BC0-477E-9312-D717B26DEAA7}" type="slidenum">
              <a:rPr lang="en-CA" smtClean="0"/>
              <a:t>12</a:t>
            </a:fld>
            <a:endParaRPr lang="en-CA"/>
          </a:p>
        </p:txBody>
      </p:sp>
    </p:spTree>
    <p:extLst>
      <p:ext uri="{BB962C8B-B14F-4D97-AF65-F5344CB8AC3E}">
        <p14:creationId xmlns:p14="http://schemas.microsoft.com/office/powerpoint/2010/main" val="254084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1ED45EF-7BC0-477E-9312-D717B26DEAA7}" type="slidenum">
              <a:rPr lang="en-CA" smtClean="0"/>
              <a:t>13</a:t>
            </a:fld>
            <a:endParaRPr lang="en-CA"/>
          </a:p>
        </p:txBody>
      </p:sp>
    </p:spTree>
    <p:extLst>
      <p:ext uri="{BB962C8B-B14F-4D97-AF65-F5344CB8AC3E}">
        <p14:creationId xmlns:p14="http://schemas.microsoft.com/office/powerpoint/2010/main" val="38905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1ED45EF-7BC0-477E-9312-D717B26DEAA7}" type="slidenum">
              <a:rPr lang="en-CA" smtClean="0"/>
              <a:t>14</a:t>
            </a:fld>
            <a:endParaRPr lang="en-CA"/>
          </a:p>
        </p:txBody>
      </p:sp>
    </p:spTree>
    <p:extLst>
      <p:ext uri="{BB962C8B-B14F-4D97-AF65-F5344CB8AC3E}">
        <p14:creationId xmlns:p14="http://schemas.microsoft.com/office/powerpoint/2010/main" val="223613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1ED45EF-7BC0-477E-9312-D717B26DEAA7}" type="slidenum">
              <a:rPr lang="en-CA" smtClean="0"/>
              <a:t>15</a:t>
            </a:fld>
            <a:endParaRPr lang="en-CA"/>
          </a:p>
        </p:txBody>
      </p:sp>
    </p:spTree>
    <p:extLst>
      <p:ext uri="{BB962C8B-B14F-4D97-AF65-F5344CB8AC3E}">
        <p14:creationId xmlns:p14="http://schemas.microsoft.com/office/powerpoint/2010/main" val="168994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For some, </a:t>
            </a:r>
            <a:r>
              <a:rPr lang="en-CA" sz="1600" dirty="0" smtClean="0"/>
              <a:t>MET can be a </a:t>
            </a:r>
            <a:r>
              <a:rPr lang="en-CA" sz="1600" dirty="0"/>
              <a:t>springboard to another career in </a:t>
            </a:r>
            <a:r>
              <a:rPr lang="en-CA" sz="1600" dirty="0" smtClean="0"/>
              <a:t>technical , mechanical, consulting or inspector’s services </a:t>
            </a:r>
            <a:r>
              <a:rPr lang="en-CA" sz="1600" dirty="0"/>
              <a:t>or along the </a:t>
            </a:r>
            <a:r>
              <a:rPr lang="en-CA" sz="1600" dirty="0" smtClean="0"/>
              <a:t>engineering </a:t>
            </a:r>
            <a:r>
              <a:rPr lang="en-CA" sz="1600" dirty="0"/>
              <a:t>continuum. </a:t>
            </a:r>
            <a:r>
              <a:rPr lang="en-CA" sz="1600" dirty="0" smtClean="0"/>
              <a:t>METs </a:t>
            </a:r>
            <a:r>
              <a:rPr lang="en-CA" sz="1600" dirty="0"/>
              <a:t>experience working with </a:t>
            </a:r>
            <a:r>
              <a:rPr lang="en-CA" sz="1600" dirty="0" smtClean="0"/>
              <a:t>local, regional and international companies, and facilities (such as electrical, nuclear facilities), </a:t>
            </a:r>
            <a:r>
              <a:rPr lang="en-CA" sz="1600" dirty="0"/>
              <a:t>combined with added study (AETS or post secondary funded) can lead into </a:t>
            </a:r>
            <a:r>
              <a:rPr lang="en-CA" sz="1600" dirty="0" smtClean="0"/>
              <a:t>further diploma </a:t>
            </a:r>
            <a:r>
              <a:rPr lang="en-CA" sz="1600" dirty="0"/>
              <a:t>and degree areas. Another option is to become your own </a:t>
            </a:r>
            <a:r>
              <a:rPr lang="en-CA" sz="1600" dirty="0" smtClean="0"/>
              <a:t>boss, and form </a:t>
            </a:r>
            <a:r>
              <a:rPr lang="en-CA" sz="1600" dirty="0"/>
              <a:t>your own business. </a:t>
            </a:r>
          </a:p>
          <a:p>
            <a:endParaRPr lang="en-CA" dirty="0" smtClean="0">
              <a:latin typeface="Verdana" panose="020B0604030504040204" pitchFamily="34" charset="0"/>
              <a:ea typeface="Verdana" panose="020B0604030504040204" pitchFamily="34" charset="0"/>
              <a:cs typeface="Verdana" panose="020B0604030504040204" pitchFamily="34" charset="0"/>
            </a:endParaRPr>
          </a:p>
          <a:p>
            <a:r>
              <a:rPr lang="en-CA" dirty="0" smtClean="0">
                <a:latin typeface="Verdana" panose="020B0604030504040204" pitchFamily="34" charset="0"/>
                <a:ea typeface="Verdana" panose="020B0604030504040204" pitchFamily="34" charset="0"/>
                <a:cs typeface="Verdana" panose="020B0604030504040204" pitchFamily="34" charset="0"/>
              </a:rPr>
              <a:t>Self-Employment is an option to start </a:t>
            </a:r>
            <a:r>
              <a:rPr lang="en-CA" dirty="0">
                <a:latin typeface="Verdana" panose="020B0604030504040204" pitchFamily="34" charset="0"/>
                <a:ea typeface="Verdana" panose="020B0604030504040204" pitchFamily="34" charset="0"/>
                <a:cs typeface="Verdana" panose="020B0604030504040204" pitchFamily="34" charset="0"/>
              </a:rPr>
              <a:t>your own </a:t>
            </a:r>
            <a:r>
              <a:rPr lang="en-CA" dirty="0" smtClean="0">
                <a:latin typeface="Verdana" panose="020B0604030504040204" pitchFamily="34" charset="0"/>
                <a:ea typeface="Verdana" panose="020B0604030504040204" pitchFamily="34" charset="0"/>
                <a:cs typeface="Verdana" panose="020B0604030504040204" pitchFamily="34" charset="0"/>
              </a:rPr>
              <a:t>business  </a:t>
            </a:r>
            <a:r>
              <a:rPr lang="en-CA" dirty="0">
                <a:latin typeface="Verdana" panose="020B0604030504040204" pitchFamily="34" charset="0"/>
                <a:ea typeface="Verdana" panose="020B0604030504040204" pitchFamily="34" charset="0"/>
                <a:cs typeface="Verdana" panose="020B0604030504040204" pitchFamily="34" charset="0"/>
              </a:rPr>
              <a:t>(AETS might be able to </a:t>
            </a:r>
            <a:r>
              <a:rPr lang="en-CA" dirty="0" smtClean="0">
                <a:latin typeface="Verdana" panose="020B0604030504040204" pitchFamily="34" charset="0"/>
                <a:ea typeface="Verdana" panose="020B0604030504040204" pitchFamily="34" charset="0"/>
                <a:cs typeface="Verdana" panose="020B0604030504040204" pitchFamily="34" charset="0"/>
              </a:rPr>
              <a:t>help with a self-employment benefit to help as you develop and implement your own business plan )</a:t>
            </a:r>
            <a:endParaRPr lang="en-CA" dirty="0"/>
          </a:p>
          <a:p>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16</a:t>
            </a:fld>
            <a:endParaRPr lang="en-CA"/>
          </a:p>
        </p:txBody>
      </p:sp>
    </p:spTree>
    <p:extLst>
      <p:ext uri="{BB962C8B-B14F-4D97-AF65-F5344CB8AC3E}">
        <p14:creationId xmlns:p14="http://schemas.microsoft.com/office/powerpoint/2010/main" val="3209096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651" y="3379806"/>
            <a:ext cx="8636000" cy="3090843"/>
          </a:xfrm>
        </p:spPr>
        <p:txBody>
          <a:bodyPr/>
          <a:lstStyle/>
          <a:p>
            <a:r>
              <a:rPr lang="en-CA" sz="1600" dirty="0" smtClean="0"/>
              <a:t>In the </a:t>
            </a:r>
            <a:r>
              <a:rPr lang="en-CA" sz="1600" dirty="0"/>
              <a:t>Labour </a:t>
            </a:r>
            <a:r>
              <a:rPr lang="en-CA" sz="1600" dirty="0" smtClean="0"/>
              <a:t>Market, METs </a:t>
            </a:r>
            <a:r>
              <a:rPr lang="en-CA" sz="1600" dirty="0"/>
              <a:t>have valuable skills, and Employers are the buyers. </a:t>
            </a:r>
            <a:r>
              <a:rPr lang="en-CA" sz="1600" dirty="0" smtClean="0"/>
              <a:t>Many </a:t>
            </a:r>
            <a:r>
              <a:rPr lang="en-CA" sz="1600" dirty="0"/>
              <a:t>factors are involved with the </a:t>
            </a:r>
            <a:r>
              <a:rPr lang="en-CA" sz="1600" dirty="0" smtClean="0"/>
              <a:t>MET Labour </a:t>
            </a:r>
            <a:r>
              <a:rPr lang="en-CA" sz="1600" dirty="0"/>
              <a:t>Market. Demand for workers, drives up prices. </a:t>
            </a:r>
            <a:endParaRPr lang="en-CA" sz="1600" dirty="0" smtClean="0"/>
          </a:p>
          <a:p>
            <a:r>
              <a:rPr lang="en-US" sz="1200" b="0" i="0" u="none" strike="noStrike" kern="1200" baseline="0" dirty="0" smtClean="0">
                <a:solidFill>
                  <a:schemeClr val="tx1"/>
                </a:solidFill>
                <a:latin typeface="+mn-lt"/>
                <a:ea typeface="+mn-ea"/>
                <a:cs typeface="+mn-cs"/>
              </a:rPr>
              <a:t>For 2016 the Federal government budget allocated $8.4 B over the next 5 years towards on-reserve clean water and waste water treatment, schools, health infrastructure and energy systems projects that can require an MET.</a:t>
            </a:r>
          </a:p>
          <a:p>
            <a:r>
              <a:rPr lang="en-CA" sz="1600" dirty="0" smtClean="0"/>
              <a:t>Further, Thunder </a:t>
            </a:r>
            <a:r>
              <a:rPr lang="en-CA" sz="1600" dirty="0"/>
              <a:t>Bay is a </a:t>
            </a:r>
            <a:r>
              <a:rPr lang="en-CA" sz="1600" dirty="0" smtClean="0"/>
              <a:t>hub for utilities and communications, wood</a:t>
            </a:r>
            <a:r>
              <a:rPr lang="en-CA" sz="1600" baseline="0" dirty="0" smtClean="0"/>
              <a:t> and paper products, major employers such as hospitals, education, mining and other interests.</a:t>
            </a:r>
          </a:p>
          <a:p>
            <a:r>
              <a:rPr lang="en-CA" sz="1600" dirty="0" smtClean="0"/>
              <a:t> </a:t>
            </a:r>
            <a:r>
              <a:rPr lang="en-CA" sz="1600" dirty="0"/>
              <a:t>They appreciate First Nations workers’ </a:t>
            </a:r>
            <a:r>
              <a:rPr lang="en-CA" sz="1600" dirty="0" smtClean="0"/>
              <a:t>quality of training and it </a:t>
            </a:r>
            <a:r>
              <a:rPr lang="en-CA" sz="1600" dirty="0"/>
              <a:t>makes good business sense that workers reflect the </a:t>
            </a:r>
            <a:r>
              <a:rPr lang="en-CA" sz="1600" dirty="0" smtClean="0"/>
              <a:t>communities they serve.</a:t>
            </a:r>
          </a:p>
          <a:p>
            <a:r>
              <a:rPr lang="en-CA" sz="1600" dirty="0" smtClean="0"/>
              <a:t>In northeastern</a:t>
            </a:r>
            <a:r>
              <a:rPr lang="en-CA" sz="1600" baseline="0" dirty="0" smtClean="0"/>
              <a:t> Ontario</a:t>
            </a:r>
            <a:r>
              <a:rPr lang="en-CA" sz="1600" dirty="0" smtClean="0"/>
              <a:t> there were 15 MET positions </a:t>
            </a:r>
            <a:r>
              <a:rPr lang="en-CA" sz="1600" dirty="0"/>
              <a:t>posted on March 6</a:t>
            </a:r>
            <a:r>
              <a:rPr lang="en-CA" sz="1600" baseline="30000" dirty="0"/>
              <a:t>th</a:t>
            </a:r>
            <a:r>
              <a:rPr lang="en-CA" sz="1600" dirty="0"/>
              <a:t> and opportunities are available Canada wide and internationally</a:t>
            </a:r>
            <a:r>
              <a:rPr lang="en-CA" sz="1600" dirty="0" smtClean="0"/>
              <a:t>.</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17</a:t>
            </a:fld>
            <a:endParaRPr lang="en-CA"/>
          </a:p>
        </p:txBody>
      </p:sp>
    </p:spTree>
    <p:extLst>
      <p:ext uri="{BB962C8B-B14F-4D97-AF65-F5344CB8AC3E}">
        <p14:creationId xmlns:p14="http://schemas.microsoft.com/office/powerpoint/2010/main" val="84841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latin typeface="Verdana" panose="020B0604030504040204" pitchFamily="34" charset="0"/>
                <a:ea typeface="Verdana" panose="020B0604030504040204" pitchFamily="34" charset="0"/>
                <a:cs typeface="Verdana" panose="020B0604030504040204" pitchFamily="34" charset="0"/>
              </a:rPr>
              <a:t>METs in North Eastern Ontario as of March 2018:</a:t>
            </a:r>
            <a:endParaRPr lang="en-CA"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680+ METs work </a:t>
            </a:r>
            <a:r>
              <a:rPr lang="en-CA" sz="1400" dirty="0">
                <a:latin typeface="Verdana" panose="020B0604030504040204" pitchFamily="34" charset="0"/>
                <a:ea typeface="Verdana" panose="020B0604030504040204" pitchFamily="34" charset="0"/>
                <a:cs typeface="Verdana" panose="020B0604030504040204" pitchFamily="34" charset="0"/>
              </a:rPr>
              <a:t>in this </a:t>
            </a:r>
            <a:r>
              <a:rPr lang="en-CA" sz="1400" dirty="0" smtClean="0">
                <a:latin typeface="Verdana" panose="020B0604030504040204" pitchFamily="34" charset="0"/>
                <a:ea typeface="Verdana" panose="020B0604030504040204" pitchFamily="34" charset="0"/>
                <a:cs typeface="Verdana" panose="020B0604030504040204" pitchFamily="34" charset="0"/>
              </a:rPr>
              <a:t>sector</a:t>
            </a:r>
            <a:endParaRPr lang="en-CA"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mainly in :</a:t>
            </a:r>
            <a:endParaRPr lang="en-CA" sz="1400" dirty="0">
              <a:latin typeface="Verdana" panose="020B0604030504040204" pitchFamily="34" charset="0"/>
              <a:ea typeface="Verdana" panose="020B0604030504040204" pitchFamily="34" charset="0"/>
              <a:cs typeface="Verdana" panose="020B0604030504040204" pitchFamily="34" charset="0"/>
            </a:endParaRPr>
          </a:p>
          <a:p>
            <a:pPr lvl="1"/>
            <a:r>
              <a:rPr lang="en-US" dirty="0" smtClean="0"/>
              <a:t>Paper manufacturing : 26% </a:t>
            </a:r>
          </a:p>
          <a:p>
            <a:pPr lvl="1"/>
            <a:r>
              <a:rPr lang="en-US" dirty="0" smtClean="0"/>
              <a:t>Wood product manufacturing : 16% </a:t>
            </a:r>
          </a:p>
          <a:p>
            <a:pPr lvl="1"/>
            <a:r>
              <a:rPr lang="en-US" dirty="0" smtClean="0"/>
              <a:t>Construction : 12% </a:t>
            </a:r>
          </a:p>
          <a:p>
            <a:pPr lvl="1"/>
            <a:r>
              <a:rPr lang="en-US" dirty="0" smtClean="0"/>
              <a:t>Utilities  11% </a:t>
            </a:r>
          </a:p>
          <a:p>
            <a:pPr lvl="1"/>
            <a:r>
              <a:rPr lang="en-US" dirty="0" smtClean="0"/>
              <a:t>Mining, and quarrying: 11% </a:t>
            </a:r>
          </a:p>
          <a:p>
            <a:pPr marL="0" indent="0">
              <a:buNone/>
            </a:pPr>
            <a:r>
              <a:rPr lang="en-US" dirty="0" smtClean="0"/>
              <a:t> </a:t>
            </a:r>
          </a:p>
          <a:p>
            <a:pPr lvl="1"/>
            <a:endParaRPr lang="en-CA" sz="1400" dirty="0">
              <a:latin typeface="Verdana" panose="020B0604030504040204" pitchFamily="34" charset="0"/>
              <a:ea typeface="Verdana" panose="020B0604030504040204" pitchFamily="34" charset="0"/>
              <a:cs typeface="Verdana" panose="020B0604030504040204" pitchFamily="34" charset="0"/>
            </a:endParaRPr>
          </a:p>
          <a:p>
            <a:pPr lvl="1"/>
            <a:r>
              <a:rPr lang="en-CA" sz="1400" dirty="0" smtClean="0">
                <a:latin typeface="Verdana" panose="020B0604030504040204" pitchFamily="34" charset="0"/>
                <a:ea typeface="Verdana" panose="020B0604030504040204" pitchFamily="34" charset="0"/>
                <a:cs typeface="Verdana" panose="020B0604030504040204" pitchFamily="34" charset="0"/>
              </a:rPr>
              <a:t>The  wages can range greatly in terms of types of Employers.</a:t>
            </a:r>
            <a:endParaRPr lang="en-CA"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C1ED45EF-7BC0-477E-9312-D717B26DEAA7}" type="slidenum">
              <a:rPr lang="en-CA" smtClean="0"/>
              <a:t>18</a:t>
            </a:fld>
            <a:endParaRPr lang="en-CA"/>
          </a:p>
        </p:txBody>
      </p:sp>
    </p:spTree>
    <p:extLst>
      <p:ext uri="{BB962C8B-B14F-4D97-AF65-F5344CB8AC3E}">
        <p14:creationId xmlns:p14="http://schemas.microsoft.com/office/powerpoint/2010/main" val="2413944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Employers require a clear criminal records check and also drug testing. </a:t>
            </a:r>
          </a:p>
          <a:p>
            <a:r>
              <a:rPr lang="en-CA" dirty="0" smtClean="0"/>
              <a:t>This is because of the importance of the work and the multi million dollar value of the equipment you service.</a:t>
            </a:r>
          </a:p>
          <a:p>
            <a:r>
              <a:rPr lang="en-CA" dirty="0" smtClean="0"/>
              <a:t>It’s a protection for you and for the people and business’ who rely on your work.</a:t>
            </a:r>
          </a:p>
          <a:p>
            <a:endParaRPr lang="en-CA" dirty="0" smtClean="0"/>
          </a:p>
          <a:p>
            <a:r>
              <a:rPr lang="en-CA" dirty="0" smtClean="0"/>
              <a:t>If any immunizations are required by the College, OHIP will normally cover these costs, and for students who are approved by AETS may be able to reimburse original receipts. It takes time to get immunizations and checks done.</a:t>
            </a:r>
          </a:p>
          <a:p>
            <a:endParaRPr lang="en-CA" dirty="0"/>
          </a:p>
          <a:p>
            <a:r>
              <a:rPr lang="en-CA" dirty="0" smtClean="0"/>
              <a:t>The best place to get a record of Immunizations from the local Health Unit and work through your doctor, a walk-in clinic or the clinic at Confederation College. An outline of the specific MET immunizations needed is available through AETS and also from the College website.</a:t>
            </a:r>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19</a:t>
            </a:fld>
            <a:endParaRPr lang="en-CA"/>
          </a:p>
        </p:txBody>
      </p:sp>
    </p:spTree>
    <p:extLst>
      <p:ext uri="{BB962C8B-B14F-4D97-AF65-F5344CB8AC3E}">
        <p14:creationId xmlns:p14="http://schemas.microsoft.com/office/powerpoint/2010/main" val="109456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267" y="3379807"/>
            <a:ext cx="8678333" cy="2765406"/>
          </a:xfrm>
        </p:spPr>
        <p:txBody>
          <a:bodyPr/>
          <a:lstStyle/>
          <a:p>
            <a:r>
              <a:rPr lang="en-CA" sz="1600" dirty="0" smtClean="0"/>
              <a:t>This is an outline of the topics we’ll be looking at</a:t>
            </a:r>
          </a:p>
          <a:p>
            <a:r>
              <a:rPr lang="en-CA" sz="1600" dirty="0" smtClean="0"/>
              <a:t>Some background on AETS and our Mino </a:t>
            </a:r>
            <a:r>
              <a:rPr lang="en-CA" sz="1600" dirty="0" err="1" smtClean="0"/>
              <a:t>Bimaadiziwin</a:t>
            </a:r>
            <a:r>
              <a:rPr lang="en-CA" sz="1600" dirty="0" smtClean="0"/>
              <a:t> project</a:t>
            </a:r>
          </a:p>
          <a:p>
            <a:r>
              <a:rPr lang="en-CA" sz="1600" dirty="0" smtClean="0"/>
              <a:t>A look at the MET training program</a:t>
            </a:r>
          </a:p>
          <a:p>
            <a:r>
              <a:rPr lang="en-CA" sz="1600" dirty="0" smtClean="0"/>
              <a:t>An outline of  what being an Mechanical Engineering Technician (MET) is as a career – It’s really a thumbnail sketch and to get more it takes research </a:t>
            </a:r>
            <a:r>
              <a:rPr lang="en-CA" sz="1600" u="sng" dirty="0" smtClean="0"/>
              <a:t>on your part</a:t>
            </a:r>
            <a:r>
              <a:rPr lang="en-CA" sz="1600" dirty="0" smtClean="0"/>
              <a:t>, speaking with people who are in the career, or at the school to find out more.</a:t>
            </a:r>
          </a:p>
          <a:p>
            <a:endParaRPr lang="en-CA" sz="1600" dirty="0" smtClean="0"/>
          </a:p>
          <a:p>
            <a:r>
              <a:rPr lang="en-CA" sz="1600" dirty="0" smtClean="0"/>
              <a:t>We’ll go over what you need to know for MET training, what our project has available to help, and if MET is right for you how to take those next steps to Apply.</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2</a:t>
            </a:fld>
            <a:endParaRPr lang="en-CA"/>
          </a:p>
        </p:txBody>
      </p:sp>
    </p:spTree>
    <p:extLst>
      <p:ext uri="{BB962C8B-B14F-4D97-AF65-F5344CB8AC3E}">
        <p14:creationId xmlns:p14="http://schemas.microsoft.com/office/powerpoint/2010/main" val="238434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3379806"/>
            <a:ext cx="8534399" cy="3401993"/>
          </a:xfrm>
        </p:spPr>
        <p:txBody>
          <a:bodyPr/>
          <a:lstStyle/>
          <a:p>
            <a:r>
              <a:rPr lang="en-CA" sz="1600" dirty="0"/>
              <a:t>With this program there are some things you need to know</a:t>
            </a:r>
          </a:p>
          <a:p>
            <a:r>
              <a:rPr lang="en-CA" sz="1600" dirty="0"/>
              <a:t>Normally this </a:t>
            </a:r>
            <a:r>
              <a:rPr lang="en-CA" sz="1600" dirty="0" smtClean="0"/>
              <a:t>is a 2 year College program . </a:t>
            </a:r>
          </a:p>
          <a:p>
            <a:r>
              <a:rPr lang="en-CA" sz="1600" dirty="0" smtClean="0"/>
              <a:t>It’s </a:t>
            </a:r>
            <a:r>
              <a:rPr lang="en-CA" sz="1600" dirty="0"/>
              <a:t>a strict program and takes dedication and </a:t>
            </a:r>
            <a:r>
              <a:rPr lang="en-CA" sz="1600" dirty="0" smtClean="0"/>
              <a:t>commitment, drug free and a clear criminal record.</a:t>
            </a:r>
          </a:p>
          <a:p>
            <a:r>
              <a:rPr lang="en-CA" sz="1600" dirty="0" smtClean="0"/>
              <a:t>The program is a steady canoe , paddling steady to stay on track and each person depends on each-other</a:t>
            </a:r>
            <a:endParaRPr lang="en-CA" sz="1600" dirty="0"/>
          </a:p>
          <a:p>
            <a:endParaRPr lang="en-CA" sz="1600" dirty="0"/>
          </a:p>
          <a:p>
            <a:r>
              <a:rPr lang="en-CA" sz="1600" dirty="0"/>
              <a:t>It mirrors conditions in the real </a:t>
            </a:r>
            <a:r>
              <a:rPr lang="en-CA" sz="1600" dirty="0" smtClean="0"/>
              <a:t>world. The Employer, staff team and airline depend on the AMT being focussed ready and on time, reliable and responsible. Its why </a:t>
            </a:r>
            <a:r>
              <a:rPr lang="en-CA" sz="1600" dirty="0"/>
              <a:t>being on time and attending </a:t>
            </a:r>
            <a:r>
              <a:rPr lang="en-CA" sz="1600" dirty="0" smtClean="0"/>
              <a:t>school every </a:t>
            </a:r>
            <a:r>
              <a:rPr lang="en-CA" sz="1600" dirty="0"/>
              <a:t>day is </a:t>
            </a:r>
            <a:r>
              <a:rPr lang="en-CA" sz="1600" dirty="0" smtClean="0"/>
              <a:t>important. Lack of attendance is a reason that a sponsorship could be ended early.  </a:t>
            </a:r>
          </a:p>
          <a:p>
            <a:endParaRPr lang="en-CA" sz="1600" dirty="0"/>
          </a:p>
          <a:p>
            <a:r>
              <a:rPr lang="en-CA" sz="1600" dirty="0" smtClean="0"/>
              <a:t>The </a:t>
            </a:r>
            <a:r>
              <a:rPr lang="en-CA" sz="1600" dirty="0"/>
              <a:t>bulk of time is spent in the classroom and in labs at the school </a:t>
            </a:r>
            <a:r>
              <a:rPr lang="en-CA" sz="1600" dirty="0" smtClean="0"/>
              <a:t>to </a:t>
            </a:r>
            <a:r>
              <a:rPr lang="en-CA" sz="1600" dirty="0"/>
              <a:t>try and to test those skills in  different real </a:t>
            </a:r>
            <a:r>
              <a:rPr lang="en-CA" sz="1600" dirty="0" smtClean="0"/>
              <a:t>world type </a:t>
            </a:r>
            <a:r>
              <a:rPr lang="en-CA" sz="1600" dirty="0"/>
              <a:t>conditions.</a:t>
            </a:r>
          </a:p>
        </p:txBody>
      </p:sp>
      <p:sp>
        <p:nvSpPr>
          <p:cNvPr id="4" name="Slide Number Placeholder 3"/>
          <p:cNvSpPr>
            <a:spLocks noGrp="1"/>
          </p:cNvSpPr>
          <p:nvPr>
            <p:ph type="sldNum" sz="quarter" idx="10"/>
          </p:nvPr>
        </p:nvSpPr>
        <p:spPr/>
        <p:txBody>
          <a:bodyPr/>
          <a:lstStyle/>
          <a:p>
            <a:fld id="{C1ED45EF-7BC0-477E-9312-D717B26DEAA7}" type="slidenum">
              <a:rPr lang="en-CA" smtClean="0"/>
              <a:t>20</a:t>
            </a:fld>
            <a:endParaRPr lang="en-CA"/>
          </a:p>
        </p:txBody>
      </p:sp>
    </p:spTree>
    <p:extLst>
      <p:ext uri="{BB962C8B-B14F-4D97-AF65-F5344CB8AC3E}">
        <p14:creationId xmlns:p14="http://schemas.microsoft.com/office/powerpoint/2010/main" val="3035950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600" dirty="0" smtClean="0"/>
              <a:t>Persuasive Writing - Persuasive Writing strengthens writing clearly, correctly, reading and critical thinking to get at the details</a:t>
            </a:r>
          </a:p>
          <a:p>
            <a:pPr fontAlgn="t"/>
            <a:r>
              <a:rPr lang="en-CA" sz="1600" dirty="0" smtClean="0"/>
              <a:t> </a:t>
            </a:r>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21</a:t>
            </a:fld>
            <a:endParaRPr lang="en-CA"/>
          </a:p>
        </p:txBody>
      </p:sp>
    </p:spTree>
    <p:extLst>
      <p:ext uri="{BB962C8B-B14F-4D97-AF65-F5344CB8AC3E}">
        <p14:creationId xmlns:p14="http://schemas.microsoft.com/office/powerpoint/2010/main" val="2792055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601" y="3379807"/>
            <a:ext cx="8023432" cy="2765406"/>
          </a:xfrm>
        </p:spPr>
        <p:txBody>
          <a:bodyPr/>
          <a:lstStyle/>
          <a:p>
            <a:pPr fontAlgn="t"/>
            <a:r>
              <a:rPr lang="en-CA" sz="1600" dirty="0" smtClean="0"/>
              <a:t>Lab Skills – simulated to practice what you’ve learned in the theory classes</a:t>
            </a:r>
          </a:p>
          <a:p>
            <a:endParaRPr lang="en-CA" sz="1600" dirty="0" smtClean="0"/>
          </a:p>
          <a:p>
            <a:endParaRPr lang="en-US" dirty="0"/>
          </a:p>
        </p:txBody>
      </p:sp>
      <p:sp>
        <p:nvSpPr>
          <p:cNvPr id="4" name="Slide Number Placeholder 3"/>
          <p:cNvSpPr>
            <a:spLocks noGrp="1"/>
          </p:cNvSpPr>
          <p:nvPr>
            <p:ph type="sldNum" sz="quarter" idx="10"/>
          </p:nvPr>
        </p:nvSpPr>
        <p:spPr/>
        <p:txBody>
          <a:bodyPr/>
          <a:lstStyle/>
          <a:p>
            <a:fld id="{C1ED45EF-7BC0-477E-9312-D717B26DEAA7}" type="slidenum">
              <a:rPr lang="en-CA" smtClean="0"/>
              <a:t>22</a:t>
            </a:fld>
            <a:endParaRPr lang="en-CA"/>
          </a:p>
        </p:txBody>
      </p:sp>
    </p:spTree>
    <p:extLst>
      <p:ext uri="{BB962C8B-B14F-4D97-AF65-F5344CB8AC3E}">
        <p14:creationId xmlns:p14="http://schemas.microsoft.com/office/powerpoint/2010/main" val="125013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3345" y="3379807"/>
            <a:ext cx="8608291" cy="3291180"/>
          </a:xfrm>
        </p:spPr>
        <p:txBody>
          <a:bodyPr/>
          <a:lstStyle/>
          <a:p>
            <a:r>
              <a:rPr lang="en-CA" dirty="0" smtClean="0"/>
              <a:t>While </a:t>
            </a:r>
            <a:r>
              <a:rPr lang="en-CA" dirty="0"/>
              <a:t>all this is happening </a:t>
            </a:r>
            <a:r>
              <a:rPr lang="en-CA" dirty="0" smtClean="0"/>
              <a:t>a student can </a:t>
            </a:r>
            <a:r>
              <a:rPr lang="en-CA" dirty="0"/>
              <a:t>expect </a:t>
            </a:r>
            <a:r>
              <a:rPr lang="en-CA" dirty="0" smtClean="0"/>
              <a:t>support from </a:t>
            </a:r>
            <a:r>
              <a:rPr lang="en-CA" dirty="0"/>
              <a:t>Mino </a:t>
            </a:r>
            <a:r>
              <a:rPr lang="en-CA" dirty="0" err="1"/>
              <a:t>Bimaadiziwin</a:t>
            </a:r>
            <a:r>
              <a:rPr lang="en-CA" dirty="0"/>
              <a:t> (AETS</a:t>
            </a:r>
            <a:r>
              <a:rPr lang="en-CA" dirty="0" smtClean="0"/>
              <a:t>)</a:t>
            </a:r>
            <a:endParaRPr lang="en-CA" dirty="0"/>
          </a:p>
          <a:p>
            <a:r>
              <a:rPr lang="en-CA" dirty="0"/>
              <a:t>Basically our </a:t>
            </a:r>
            <a:r>
              <a:rPr lang="en-CA" dirty="0" smtClean="0"/>
              <a:t>strategy </a:t>
            </a:r>
            <a:r>
              <a:rPr lang="en-CA" dirty="0"/>
              <a:t>for success is to address the factors that could otherwise hold a student back</a:t>
            </a:r>
            <a:r>
              <a:rPr lang="en-CA" dirty="0" smtClean="0"/>
              <a:t>.</a:t>
            </a:r>
          </a:p>
          <a:p>
            <a:r>
              <a:rPr lang="en-CA" dirty="0" smtClean="0"/>
              <a:t> </a:t>
            </a:r>
            <a:r>
              <a:rPr lang="en-CA" dirty="0"/>
              <a:t>It’s about </a:t>
            </a:r>
            <a:r>
              <a:rPr lang="en-CA" dirty="0" smtClean="0"/>
              <a:t>being welcome, two-way </a:t>
            </a:r>
            <a:r>
              <a:rPr lang="en-CA" dirty="0"/>
              <a:t>respect, working </a:t>
            </a:r>
            <a:r>
              <a:rPr lang="en-CA" dirty="0" smtClean="0"/>
              <a:t>together (AETS</a:t>
            </a:r>
            <a:r>
              <a:rPr lang="en-CA" dirty="0"/>
              <a:t>, Students, College, Employers, Students Support Services , </a:t>
            </a:r>
            <a:r>
              <a:rPr lang="en-CA" dirty="0" err="1"/>
              <a:t>Apiwin</a:t>
            </a:r>
            <a:r>
              <a:rPr lang="en-CA" dirty="0"/>
              <a:t>, Elders and agencies like </a:t>
            </a:r>
            <a:r>
              <a:rPr lang="en-CA" dirty="0" smtClean="0"/>
              <a:t>NEW). </a:t>
            </a:r>
          </a:p>
          <a:p>
            <a:r>
              <a:rPr lang="en-CA" dirty="0" smtClean="0"/>
              <a:t>It’s about Tuition coverage &amp; Books that are ordered/delivered </a:t>
            </a:r>
            <a:r>
              <a:rPr lang="en-CA" dirty="0"/>
              <a:t>for </a:t>
            </a:r>
            <a:r>
              <a:rPr lang="en-CA" dirty="0" smtClean="0"/>
              <a:t>1st </a:t>
            </a:r>
            <a:r>
              <a:rPr lang="en-CA" dirty="0"/>
              <a:t>day of class</a:t>
            </a:r>
            <a:r>
              <a:rPr lang="en-CA" dirty="0" smtClean="0"/>
              <a:t>. </a:t>
            </a:r>
          </a:p>
          <a:p>
            <a:r>
              <a:rPr lang="en-CA" dirty="0" smtClean="0"/>
              <a:t>Uniform/shoes </a:t>
            </a:r>
            <a:r>
              <a:rPr lang="en-CA" dirty="0"/>
              <a:t>are fitted &amp; ordered for you. </a:t>
            </a:r>
            <a:r>
              <a:rPr lang="en-CA" dirty="0" smtClean="0"/>
              <a:t>Pens &amp; paper though, is a student responsibility because otherwise it would reduce the number of students we’d be able to sponsor</a:t>
            </a:r>
          </a:p>
          <a:p>
            <a:r>
              <a:rPr lang="en-CA" dirty="0" smtClean="0"/>
              <a:t>Allowances can help </a:t>
            </a:r>
            <a:r>
              <a:rPr lang="en-CA" b="1" u="sng" dirty="0" smtClean="0"/>
              <a:t>subsidize</a:t>
            </a:r>
            <a:r>
              <a:rPr lang="en-CA" dirty="0" smtClean="0"/>
              <a:t> Living, Meals costs and Bus Passes. (We’ll have drivers with vans </a:t>
            </a:r>
            <a:r>
              <a:rPr lang="en-CA" dirty="0"/>
              <a:t>too.) Child care is a Subsidy, but the student arranges for a provider.  </a:t>
            </a:r>
            <a:r>
              <a:rPr lang="en-CA" dirty="0" smtClean="0"/>
              <a:t>It may not cover all of the costs.</a:t>
            </a:r>
          </a:p>
          <a:p>
            <a:r>
              <a:rPr lang="en-CA" dirty="0" smtClean="0"/>
              <a:t>For single people coming in from out of town we have Sibley </a:t>
            </a:r>
            <a:r>
              <a:rPr lang="en-CA" dirty="0"/>
              <a:t>Residence (</a:t>
            </a:r>
            <a:r>
              <a:rPr lang="en-CA" dirty="0" smtClean="0"/>
              <a:t>single only, </a:t>
            </a:r>
            <a:r>
              <a:rPr lang="en-CA" dirty="0"/>
              <a:t>bed desk, dresser, </a:t>
            </a:r>
            <a:r>
              <a:rPr lang="en-CA" dirty="0" smtClean="0"/>
              <a:t>microwave &amp; mini </a:t>
            </a:r>
            <a:r>
              <a:rPr lang="en-CA" dirty="0"/>
              <a:t>fridge, co-ed private bathrooms/showers, common rooms </a:t>
            </a:r>
            <a:r>
              <a:rPr lang="en-CA" dirty="0" smtClean="0"/>
              <a:t>&amp; </a:t>
            </a:r>
            <a:r>
              <a:rPr lang="en-CA" dirty="0"/>
              <a:t>laundry facilities 24/7). </a:t>
            </a:r>
          </a:p>
          <a:p>
            <a:r>
              <a:rPr lang="en-CA" dirty="0" smtClean="0"/>
              <a:t>In School its about : Regular attendance (weekly reports), Punctuality: mandatory to keep up with school &amp; placement. Mino </a:t>
            </a:r>
            <a:r>
              <a:rPr lang="en-CA" dirty="0" err="1" smtClean="0"/>
              <a:t>Bimaadiziwin</a:t>
            </a:r>
            <a:r>
              <a:rPr lang="en-CA" dirty="0" smtClean="0"/>
              <a:t> staff will provide daily in class contact.</a:t>
            </a:r>
          </a:p>
          <a:p>
            <a:r>
              <a:rPr lang="en-CA" dirty="0" smtClean="0"/>
              <a:t>We track results and student satisfaction, through evaluations throughout the training</a:t>
            </a:r>
            <a:endParaRPr lang="en-CA" dirty="0"/>
          </a:p>
          <a:p>
            <a:r>
              <a:rPr lang="en-CA" dirty="0" smtClean="0"/>
              <a:t>Tutors </a:t>
            </a:r>
            <a:r>
              <a:rPr lang="en-CA" dirty="0"/>
              <a:t>&amp; </a:t>
            </a:r>
            <a:r>
              <a:rPr lang="en-CA" dirty="0" smtClean="0"/>
              <a:t>Services are available for: note taking, study skills, Test skills, (Student Success Centre/</a:t>
            </a:r>
            <a:r>
              <a:rPr lang="en-CA" dirty="0" err="1" smtClean="0"/>
              <a:t>Apiwin</a:t>
            </a:r>
            <a:r>
              <a:rPr lang="en-CA" dirty="0" smtClean="0"/>
              <a:t>) . It’s about supporting an environment for Teamwork, study groups, and a shared PSW Facebook page. It’s about connections, networking and social events that all helps with success.</a:t>
            </a:r>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23</a:t>
            </a:fld>
            <a:endParaRPr lang="en-CA"/>
          </a:p>
        </p:txBody>
      </p:sp>
    </p:spTree>
    <p:extLst>
      <p:ext uri="{BB962C8B-B14F-4D97-AF65-F5344CB8AC3E}">
        <p14:creationId xmlns:p14="http://schemas.microsoft.com/office/powerpoint/2010/main" val="12606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Training Day 1 starts with an </a:t>
            </a:r>
            <a:r>
              <a:rPr lang="en-CA" sz="1600" dirty="0"/>
              <a:t>orientation session to get to know the School, </a:t>
            </a:r>
            <a:r>
              <a:rPr lang="en-CA" sz="1600" dirty="0" smtClean="0"/>
              <a:t>getting together information and supplies,  getting to know your fellow classmates </a:t>
            </a:r>
            <a:r>
              <a:rPr lang="en-CA" sz="1600" dirty="0"/>
              <a:t>and </a:t>
            </a:r>
            <a:r>
              <a:rPr lang="en-CA" sz="1600" dirty="0" smtClean="0"/>
              <a:t>finding out about the available supports</a:t>
            </a:r>
            <a:endParaRPr lang="en-CA" sz="1600" dirty="0"/>
          </a:p>
          <a:p>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24</a:t>
            </a:fld>
            <a:endParaRPr lang="en-CA"/>
          </a:p>
        </p:txBody>
      </p:sp>
    </p:spTree>
    <p:extLst>
      <p:ext uri="{BB962C8B-B14F-4D97-AF65-F5344CB8AC3E}">
        <p14:creationId xmlns:p14="http://schemas.microsoft.com/office/powerpoint/2010/main" val="2072486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201" y="3379807"/>
            <a:ext cx="8048832" cy="3205720"/>
          </a:xfrm>
        </p:spPr>
        <p:txBody>
          <a:bodyPr/>
          <a:lstStyle/>
          <a:p>
            <a:r>
              <a:rPr lang="en-CA" sz="1600" dirty="0" smtClean="0"/>
              <a:t>Applications are due on:  (date) Noon</a:t>
            </a:r>
          </a:p>
          <a:p>
            <a:r>
              <a:rPr lang="en-CA" sz="1600" dirty="0" smtClean="0"/>
              <a:t>Application </a:t>
            </a:r>
            <a:r>
              <a:rPr lang="en-CA" sz="1600" dirty="0"/>
              <a:t>package includes</a:t>
            </a:r>
            <a:r>
              <a:rPr lang="en-CA" sz="1600" dirty="0" smtClean="0"/>
              <a:t>: </a:t>
            </a:r>
          </a:p>
          <a:p>
            <a:r>
              <a:rPr lang="en-CA" sz="1600" dirty="0" smtClean="0"/>
              <a:t>AETS and Mino </a:t>
            </a:r>
            <a:r>
              <a:rPr lang="en-CA" sz="1600" dirty="0" err="1" smtClean="0"/>
              <a:t>Bimaadiziwin</a:t>
            </a:r>
            <a:r>
              <a:rPr lang="en-CA" sz="1600" dirty="0" smtClean="0"/>
              <a:t> Applications, and consent forms, reference check and medical testing, Proof of admission eligibility (transcript),  proof of status, career research and essay</a:t>
            </a:r>
            <a:r>
              <a:rPr lang="en-CA" sz="1600" baseline="0" dirty="0" smtClean="0"/>
              <a:t> or alternate visioning format</a:t>
            </a:r>
            <a:endParaRPr lang="en-CA" sz="1600" dirty="0" smtClean="0"/>
          </a:p>
        </p:txBody>
      </p:sp>
      <p:sp>
        <p:nvSpPr>
          <p:cNvPr id="4" name="Slide Number Placeholder 3"/>
          <p:cNvSpPr>
            <a:spLocks noGrp="1"/>
          </p:cNvSpPr>
          <p:nvPr>
            <p:ph type="sldNum" sz="quarter" idx="10"/>
          </p:nvPr>
        </p:nvSpPr>
        <p:spPr/>
        <p:txBody>
          <a:bodyPr/>
          <a:lstStyle/>
          <a:p>
            <a:fld id="{C1ED45EF-7BC0-477E-9312-D717B26DEAA7}" type="slidenum">
              <a:rPr lang="en-CA" smtClean="0"/>
              <a:t>25</a:t>
            </a:fld>
            <a:endParaRPr lang="en-CA"/>
          </a:p>
        </p:txBody>
      </p:sp>
    </p:spTree>
    <p:extLst>
      <p:ext uri="{BB962C8B-B14F-4D97-AF65-F5344CB8AC3E}">
        <p14:creationId xmlns:p14="http://schemas.microsoft.com/office/powerpoint/2010/main" val="1215606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Program Requirements are:</a:t>
            </a:r>
          </a:p>
          <a:p>
            <a:r>
              <a:rPr lang="en-US" dirty="0" err="1" smtClean="0"/>
              <a:t>Ont</a:t>
            </a:r>
            <a:r>
              <a:rPr lang="en-US" dirty="0" smtClean="0"/>
              <a:t> high school diploma or GED at University/College/Open levels </a:t>
            </a:r>
            <a:r>
              <a:rPr lang="en-US" b="1" u="sng" dirty="0" smtClean="0"/>
              <a:t>AND</a:t>
            </a:r>
            <a:r>
              <a:rPr lang="en-US" dirty="0" smtClean="0"/>
              <a:t> Grade 12 C/U English.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Grade 11 MCF3M Functions and Applications </a:t>
            </a:r>
            <a:r>
              <a:rPr lang="en-US" b="1" dirty="0" smtClean="0"/>
              <a:t>or</a:t>
            </a:r>
            <a:r>
              <a:rPr lang="en-US" dirty="0" smtClean="0"/>
              <a:t> MCR3U Functions </a:t>
            </a:r>
            <a:r>
              <a:rPr lang="en-US" b="1" dirty="0" smtClean="0"/>
              <a:t>or</a:t>
            </a:r>
            <a:r>
              <a:rPr lang="en-US" dirty="0" smtClean="0"/>
              <a:t> Grade 12 MAP4C Foundations for College Math </a:t>
            </a:r>
            <a:r>
              <a:rPr lang="en-US" b="1" dirty="0" smtClean="0"/>
              <a:t>or</a:t>
            </a:r>
            <a:r>
              <a:rPr lang="en-US" dirty="0" smtClean="0"/>
              <a:t> MCT4C Math for College </a:t>
            </a:r>
            <a:r>
              <a:rPr lang="en-US" b="1" dirty="0" smtClean="0"/>
              <a:t>or</a:t>
            </a:r>
            <a:r>
              <a:rPr lang="en-US" dirty="0" smtClean="0"/>
              <a:t> University.</a:t>
            </a:r>
          </a:p>
          <a:p>
            <a:r>
              <a:rPr lang="en-US" b="1" dirty="0" smtClean="0"/>
              <a:t>or</a:t>
            </a:r>
            <a:r>
              <a:rPr lang="en-US" dirty="0" smtClean="0"/>
              <a:t> a successful Mature Student Assessment.</a:t>
            </a:r>
          </a:p>
          <a:p>
            <a:r>
              <a:rPr lang="en-US" b="1" dirty="0" smtClean="0"/>
              <a:t>or</a:t>
            </a:r>
            <a:r>
              <a:rPr lang="en-US" dirty="0" smtClean="0"/>
              <a:t> the equivalent credits from Academic and Career Entrance (ACE).</a:t>
            </a:r>
          </a:p>
          <a:p>
            <a:endParaRPr lang="en-US" b="1" dirty="0" smtClean="0"/>
          </a:p>
          <a:p>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26</a:t>
            </a:fld>
            <a:endParaRPr lang="en-CA"/>
          </a:p>
        </p:txBody>
      </p:sp>
    </p:spTree>
    <p:extLst>
      <p:ext uri="{BB962C8B-B14F-4D97-AF65-F5344CB8AC3E}">
        <p14:creationId xmlns:p14="http://schemas.microsoft.com/office/powerpoint/2010/main" val="3003029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0133" y="3379807"/>
            <a:ext cx="8746067" cy="2765406"/>
          </a:xfrm>
        </p:spPr>
        <p:txBody>
          <a:bodyPr/>
          <a:lstStyle/>
          <a:p>
            <a:r>
              <a:rPr lang="en-CA" sz="1600" dirty="0" smtClean="0"/>
              <a:t>I’m passing around an Evaluation form (Workshop version) for this presentation session, how we did and your feedback is important. </a:t>
            </a:r>
          </a:p>
          <a:p>
            <a:endParaRPr lang="en-CA" sz="1600" dirty="0"/>
          </a:p>
          <a:p>
            <a:r>
              <a:rPr lang="en-CA" sz="1600" dirty="0" smtClean="0"/>
              <a:t>We use your thoughts to help improve our programs and sessions, and it’s important to our success.  The forms can be filled in and left here on the table or with me. You can also contact us about this program and any of our other upcoming programs, or refer people to get in touch with us. We’d be happy to share this information with everyone.</a:t>
            </a:r>
          </a:p>
          <a:p>
            <a:endParaRPr lang="en-CA" sz="1600" dirty="0"/>
          </a:p>
          <a:p>
            <a:r>
              <a:rPr lang="en-CA" sz="1600" dirty="0" smtClean="0"/>
              <a:t>Please do help yourself to the refreshments available and thank you for your time.</a:t>
            </a:r>
          </a:p>
          <a:p>
            <a:endParaRPr lang="en-CA" sz="1600" dirty="0"/>
          </a:p>
          <a:p>
            <a:r>
              <a:rPr lang="en-CA" sz="1600" dirty="0" smtClean="0"/>
              <a:t>Any questions?</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27</a:t>
            </a:fld>
            <a:endParaRPr lang="en-CA"/>
          </a:p>
        </p:txBody>
      </p:sp>
    </p:spTree>
    <p:extLst>
      <p:ext uri="{BB962C8B-B14F-4D97-AF65-F5344CB8AC3E}">
        <p14:creationId xmlns:p14="http://schemas.microsoft.com/office/powerpoint/2010/main" val="61053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3430607"/>
            <a:ext cx="8737599" cy="2765406"/>
          </a:xfrm>
        </p:spPr>
        <p:txBody>
          <a:bodyPr/>
          <a:lstStyle/>
          <a:p>
            <a:r>
              <a:rPr lang="en-CA" sz="1600" dirty="0" smtClean="0">
                <a:latin typeface="Calibri Light" panose="020F0302020204030204" pitchFamily="34" charset="0"/>
                <a:ea typeface="Verdana" panose="020B0604030504040204" pitchFamily="34" charset="0"/>
                <a:cs typeface="Calibri Light" panose="020F0302020204030204" pitchFamily="34" charset="0"/>
              </a:rPr>
              <a:t>AETS is your Employment </a:t>
            </a:r>
            <a:r>
              <a:rPr lang="en-CA" sz="1600" dirty="0">
                <a:latin typeface="Calibri Light" panose="020F0302020204030204" pitchFamily="34" charset="0"/>
                <a:ea typeface="Verdana" panose="020B0604030504040204" pitchFamily="34" charset="0"/>
                <a:cs typeface="Calibri Light" panose="020F0302020204030204" pitchFamily="34" charset="0"/>
              </a:rPr>
              <a:t>&amp; </a:t>
            </a:r>
            <a:r>
              <a:rPr lang="en-CA" sz="1600" dirty="0" smtClean="0">
                <a:latin typeface="Calibri Light" panose="020F0302020204030204" pitchFamily="34" charset="0"/>
                <a:ea typeface="Verdana" panose="020B0604030504040204" pitchFamily="34" charset="0"/>
                <a:cs typeface="Calibri Light" panose="020F0302020204030204" pitchFamily="34" charset="0"/>
              </a:rPr>
              <a:t>Training programs/services provider for Citizens on &amp; off reserve in the 1850 area. AETS has provided services over 20 years, under 5 </a:t>
            </a:r>
            <a:r>
              <a:rPr lang="en-CA" sz="1600" dirty="0">
                <a:latin typeface="Calibri Light" panose="020F0302020204030204" pitchFamily="34" charset="0"/>
                <a:ea typeface="Verdana" panose="020B0604030504040204" pitchFamily="34" charset="0"/>
                <a:cs typeface="Calibri Light" panose="020F0302020204030204" pitchFamily="34" charset="0"/>
              </a:rPr>
              <a:t>year </a:t>
            </a:r>
            <a:r>
              <a:rPr lang="en-CA" sz="1600" dirty="0" smtClean="0">
                <a:latin typeface="Calibri Light" panose="020F0302020204030204" pitchFamily="34" charset="0"/>
                <a:ea typeface="Verdana" panose="020B0604030504040204" pitchFamily="34" charset="0"/>
                <a:cs typeface="Calibri Light" panose="020F0302020204030204" pitchFamily="34" charset="0"/>
              </a:rPr>
              <a:t>federal agreements. AETS reports to a Board of Directors representing our communities. AETS provides:</a:t>
            </a:r>
            <a:endParaRPr lang="en-CA" sz="1600" dirty="0">
              <a:latin typeface="Calibri Light" panose="020F0302020204030204" pitchFamily="34" charset="0"/>
              <a:ea typeface="Verdana" panose="020B0604030504040204" pitchFamily="34" charset="0"/>
              <a:cs typeface="Calibri Light" panose="020F0302020204030204" pitchFamily="34" charset="0"/>
            </a:endParaRPr>
          </a:p>
          <a:p>
            <a:pPr lvl="1"/>
            <a:r>
              <a:rPr lang="en-CA" sz="1600" dirty="0">
                <a:latin typeface="Calibri Light" panose="020F0302020204030204" pitchFamily="34" charset="0"/>
                <a:ea typeface="Verdana" panose="020B0604030504040204" pitchFamily="34" charset="0"/>
                <a:cs typeface="Calibri Light" panose="020F0302020204030204" pitchFamily="34" charset="0"/>
              </a:rPr>
              <a:t>Soft </a:t>
            </a:r>
            <a:r>
              <a:rPr lang="en-CA" sz="1600" dirty="0" smtClean="0">
                <a:latin typeface="Calibri Light" panose="020F0302020204030204" pitchFamily="34" charset="0"/>
                <a:ea typeface="Verdana" panose="020B0604030504040204" pitchFamily="34" charset="0"/>
                <a:cs typeface="Calibri Light" panose="020F0302020204030204" pitchFamily="34" charset="0"/>
              </a:rPr>
              <a:t>services </a:t>
            </a:r>
            <a:r>
              <a:rPr lang="en-CA" sz="1600" dirty="0">
                <a:latin typeface="Calibri Light" panose="020F0302020204030204" pitchFamily="34" charset="0"/>
                <a:ea typeface="Verdana" panose="020B0604030504040204" pitchFamily="34" charset="0"/>
                <a:cs typeface="Calibri Light" panose="020F0302020204030204" pitchFamily="34" charset="0"/>
              </a:rPr>
              <a:t>(Career counselling, job search, resume writing, interview skills)</a:t>
            </a:r>
          </a:p>
          <a:p>
            <a:pPr lvl="1"/>
            <a:r>
              <a:rPr lang="en-CA" sz="1600" dirty="0">
                <a:latin typeface="Calibri Light" panose="020F0302020204030204" pitchFamily="34" charset="0"/>
                <a:ea typeface="Verdana" panose="020B0604030504040204" pitchFamily="34" charset="0"/>
                <a:cs typeface="Calibri Light" panose="020F0302020204030204" pitchFamily="34" charset="0"/>
              </a:rPr>
              <a:t>Workshops (Career Choices, Personality Dimensions)</a:t>
            </a:r>
          </a:p>
          <a:p>
            <a:pPr lvl="1"/>
            <a:r>
              <a:rPr lang="en-CA" sz="1600" dirty="0">
                <a:latin typeface="Calibri Light" panose="020F0302020204030204" pitchFamily="34" charset="0"/>
                <a:ea typeface="Verdana" panose="020B0604030504040204" pitchFamily="34" charset="0"/>
                <a:cs typeface="Calibri Light" panose="020F0302020204030204" pitchFamily="34" charset="0"/>
              </a:rPr>
              <a:t>Sponsored programs (</a:t>
            </a:r>
            <a:r>
              <a:rPr lang="en-CA" sz="1600" dirty="0" err="1">
                <a:latin typeface="Calibri Light" panose="020F0302020204030204" pitchFamily="34" charset="0"/>
                <a:ea typeface="Verdana" panose="020B0604030504040204" pitchFamily="34" charset="0"/>
                <a:cs typeface="Calibri Light" panose="020F0302020204030204" pitchFamily="34" charset="0"/>
              </a:rPr>
              <a:t>ie</a:t>
            </a:r>
            <a:r>
              <a:rPr lang="en-CA" sz="1600" dirty="0">
                <a:latin typeface="Calibri Light" panose="020F0302020204030204" pitchFamily="34" charset="0"/>
                <a:ea typeface="Verdana" panose="020B0604030504040204" pitchFamily="34" charset="0"/>
                <a:cs typeface="Calibri Light" panose="020F0302020204030204" pitchFamily="34" charset="0"/>
              </a:rPr>
              <a:t> Starting a Business, training sponsorships, employability supports, mobility supports, etc</a:t>
            </a:r>
            <a:r>
              <a:rPr lang="en-CA" sz="1600" dirty="0" smtClean="0">
                <a:latin typeface="Calibri Light" panose="020F0302020204030204" pitchFamily="34" charset="0"/>
                <a:ea typeface="Verdana" panose="020B0604030504040204" pitchFamily="34" charset="0"/>
                <a:cs typeface="Calibri Light" panose="020F0302020204030204" pitchFamily="34" charset="0"/>
              </a:rPr>
              <a:t>.)</a:t>
            </a:r>
          </a:p>
          <a:p>
            <a:r>
              <a:rPr lang="en-CA" sz="1600" dirty="0" smtClean="0">
                <a:latin typeface="Calibri Light" panose="020F0302020204030204" pitchFamily="34" charset="0"/>
                <a:ea typeface="Verdana" panose="020B0604030504040204" pitchFamily="34" charset="0"/>
                <a:cs typeface="Calibri Light" panose="020F0302020204030204" pitchFamily="34" charset="0"/>
              </a:rPr>
              <a:t>AETS can also apply for Special projects funding (</a:t>
            </a:r>
            <a:r>
              <a:rPr lang="en-CA" sz="1600" dirty="0" err="1">
                <a:latin typeface="Calibri Light" panose="020F0302020204030204" pitchFamily="34" charset="0"/>
                <a:ea typeface="Verdana" panose="020B0604030504040204" pitchFamily="34" charset="0"/>
                <a:cs typeface="Calibri Light" panose="020F0302020204030204" pitchFamily="34" charset="0"/>
              </a:rPr>
              <a:t>ie</a:t>
            </a:r>
            <a:r>
              <a:rPr lang="en-CA" sz="1600" dirty="0">
                <a:latin typeface="Calibri Light" panose="020F0302020204030204" pitchFamily="34" charset="0"/>
                <a:ea typeface="Verdana" panose="020B0604030504040204" pitchFamily="34" charset="0"/>
                <a:cs typeface="Calibri Light" panose="020F0302020204030204" pitchFamily="34" charset="0"/>
              </a:rPr>
              <a:t> Skills Partnership </a:t>
            </a:r>
            <a:r>
              <a:rPr lang="en-CA" sz="1600" dirty="0" smtClean="0">
                <a:latin typeface="Calibri Light" panose="020F0302020204030204" pitchFamily="34" charset="0"/>
                <a:ea typeface="Verdana" panose="020B0604030504040204" pitchFamily="34" charset="0"/>
                <a:cs typeface="Calibri Light" panose="020F0302020204030204" pitchFamily="34" charset="0"/>
              </a:rPr>
              <a:t>Fund) like Mino </a:t>
            </a:r>
            <a:r>
              <a:rPr lang="en-CA" sz="1600" dirty="0" err="1" smtClean="0">
                <a:latin typeface="Calibri Light" panose="020F0302020204030204" pitchFamily="34" charset="0"/>
                <a:ea typeface="Verdana" panose="020B0604030504040204" pitchFamily="34" charset="0"/>
                <a:cs typeface="Calibri Light" panose="020F0302020204030204" pitchFamily="34" charset="0"/>
              </a:rPr>
              <a:t>Bimaadiziwin</a:t>
            </a:r>
            <a:r>
              <a:rPr lang="en-CA" sz="1600" dirty="0" smtClean="0">
                <a:latin typeface="Calibri Light" panose="020F0302020204030204" pitchFamily="34" charset="0"/>
                <a:ea typeface="Verdana" panose="020B0604030504040204" pitchFamily="34" charset="0"/>
                <a:cs typeface="Calibri Light" panose="020F0302020204030204" pitchFamily="34" charset="0"/>
              </a:rPr>
              <a:t>, running to March 2021, delivering specialized training in areas, such as MET. A related support, the </a:t>
            </a:r>
            <a:r>
              <a:rPr lang="en-US" sz="1600" dirty="0" smtClean="0"/>
              <a:t> </a:t>
            </a:r>
            <a:r>
              <a:rPr lang="en-US" sz="1600" dirty="0"/>
              <a:t>First Nations Pre-Employment </a:t>
            </a:r>
            <a:r>
              <a:rPr lang="en-US" sz="1600" dirty="0" smtClean="0"/>
              <a:t>&amp; </a:t>
            </a:r>
            <a:r>
              <a:rPr lang="en-US" sz="1600" dirty="0"/>
              <a:t>Education </a:t>
            </a:r>
            <a:r>
              <a:rPr lang="en-US" sz="1600" dirty="0" smtClean="0"/>
              <a:t>program is an alternate education </a:t>
            </a:r>
            <a:r>
              <a:rPr lang="en-US" sz="1600" dirty="0"/>
              <a:t>model for </a:t>
            </a:r>
            <a:r>
              <a:rPr lang="en-US" sz="1600" dirty="0" smtClean="0"/>
              <a:t>off &amp; </a:t>
            </a:r>
            <a:r>
              <a:rPr lang="en-US" sz="1600" dirty="0"/>
              <a:t>on-reserve Citizens, </a:t>
            </a:r>
            <a:r>
              <a:rPr lang="en-US" sz="1600" dirty="0" smtClean="0"/>
              <a:t>with</a:t>
            </a:r>
            <a:r>
              <a:rPr lang="en-US" sz="1600" dirty="0"/>
              <a:t>  access to a </a:t>
            </a:r>
            <a:r>
              <a:rPr lang="en-US" sz="1600" dirty="0" smtClean="0"/>
              <a:t>Teacher, </a:t>
            </a:r>
            <a:r>
              <a:rPr lang="en-US" sz="1600" dirty="0"/>
              <a:t>PLAR </a:t>
            </a:r>
            <a:r>
              <a:rPr lang="en-US" sz="1600" dirty="0" smtClean="0"/>
              <a:t>and high-school credits</a:t>
            </a:r>
            <a:endParaRPr lang="en-CA" sz="1600" dirty="0" smtClean="0">
              <a:latin typeface="Calibri Light" panose="020F0302020204030204" pitchFamily="34" charset="0"/>
              <a:ea typeface="Verdana" panose="020B0604030504040204" pitchFamily="34" charset="0"/>
              <a:cs typeface="Calibri Light" panose="020F0302020204030204" pitchFamily="34" charset="0"/>
            </a:endParaRPr>
          </a:p>
          <a:p>
            <a:endParaRPr lang="en-CA" sz="16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C1ED45EF-7BC0-477E-9312-D717B26DEAA7}" type="slidenum">
              <a:rPr lang="en-CA" smtClean="0"/>
              <a:t>3</a:t>
            </a:fld>
            <a:endParaRPr lang="en-CA"/>
          </a:p>
        </p:txBody>
      </p:sp>
    </p:spTree>
    <p:extLst>
      <p:ext uri="{BB962C8B-B14F-4D97-AF65-F5344CB8AC3E}">
        <p14:creationId xmlns:p14="http://schemas.microsoft.com/office/powerpoint/2010/main" val="399585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AETS works with Citizens from these 9 communities of the 1850 Treaty area</a:t>
            </a:r>
          </a:p>
          <a:p>
            <a:r>
              <a:rPr lang="en-CA" sz="1600" dirty="0" smtClean="0"/>
              <a:t>both on &amp; off reserve. For Pays Plat east to </a:t>
            </a:r>
            <a:r>
              <a:rPr lang="en-CA" sz="1600" dirty="0" err="1" smtClean="0"/>
              <a:t>Michipicoten</a:t>
            </a:r>
            <a:r>
              <a:rPr lang="en-CA" sz="1600" dirty="0" smtClean="0"/>
              <a:t>  Joni Michano is your Project Officer. From Red Rock Indian Band and west to </a:t>
            </a:r>
            <a:r>
              <a:rPr lang="en-CA" sz="1600" dirty="0" err="1" smtClean="0"/>
              <a:t>Kiashke</a:t>
            </a:r>
            <a:r>
              <a:rPr lang="en-CA" sz="1600" dirty="0" smtClean="0"/>
              <a:t> </a:t>
            </a:r>
            <a:r>
              <a:rPr lang="en-CA" sz="1600" dirty="0" err="1" smtClean="0"/>
              <a:t>Zaaging</a:t>
            </a:r>
            <a:r>
              <a:rPr lang="en-CA" sz="1600" dirty="0" smtClean="0"/>
              <a:t> </a:t>
            </a:r>
            <a:r>
              <a:rPr lang="en-CA" sz="1600" dirty="0" err="1" smtClean="0"/>
              <a:t>Anishinaabek</a:t>
            </a:r>
            <a:r>
              <a:rPr lang="en-CA" sz="1600" dirty="0" smtClean="0"/>
              <a:t>,  Bonnie Cordone is your Project Officer.</a:t>
            </a:r>
          </a:p>
          <a:p>
            <a:endParaRPr lang="en-CA" sz="1600" dirty="0" smtClean="0"/>
          </a:p>
          <a:p>
            <a:r>
              <a:rPr lang="en-CA" sz="1600" dirty="0" smtClean="0"/>
              <a:t>Our funded training programs are focussed on our community members </a:t>
            </a:r>
            <a:r>
              <a:rPr lang="en-CA" sz="1600" b="1" u="sng" dirty="0" smtClean="0"/>
              <a:t>and may be</a:t>
            </a:r>
            <a:r>
              <a:rPr lang="en-CA" sz="1600" dirty="0" smtClean="0"/>
              <a:t> open to other First Nations if we have seats that are not filled by our community members .</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4</a:t>
            </a:fld>
            <a:endParaRPr lang="en-CA"/>
          </a:p>
        </p:txBody>
      </p:sp>
    </p:spTree>
    <p:extLst>
      <p:ext uri="{BB962C8B-B14F-4D97-AF65-F5344CB8AC3E}">
        <p14:creationId xmlns:p14="http://schemas.microsoft.com/office/powerpoint/2010/main" val="334475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3345" y="3379807"/>
            <a:ext cx="8608291" cy="3399684"/>
          </a:xfrm>
        </p:spPr>
        <p:txBody>
          <a:bodyPr/>
          <a:lstStyle/>
          <a:p>
            <a:r>
              <a:rPr lang="en-CA" sz="1600" dirty="0" smtClean="0"/>
              <a:t>Mechanical Engineering Technician is our next training program in this pilot project, and not our last.  Deciding on if an MET career is right for you is a process .  (Hand out the Career Research Tool.)</a:t>
            </a:r>
          </a:p>
          <a:p>
            <a:r>
              <a:rPr lang="en-CA" sz="1600" dirty="0" smtClean="0"/>
              <a:t>Making the right choice to invest your time &amp; energy, you </a:t>
            </a:r>
            <a:r>
              <a:rPr lang="en-CA" sz="1600" dirty="0"/>
              <a:t>want to </a:t>
            </a:r>
            <a:r>
              <a:rPr lang="en-CA" sz="1600" dirty="0" smtClean="0"/>
              <a:t>be sure, to Know yourself, your:  </a:t>
            </a:r>
            <a:r>
              <a:rPr lang="en-CA" sz="1600" dirty="0"/>
              <a:t>interests, </a:t>
            </a:r>
            <a:r>
              <a:rPr lang="en-CA" sz="1600" dirty="0" smtClean="0"/>
              <a:t>talents/skills, strengths, what you do </a:t>
            </a:r>
            <a:r>
              <a:rPr lang="en-CA" sz="1600" u="sng" dirty="0" smtClean="0"/>
              <a:t>and do not</a:t>
            </a:r>
            <a:r>
              <a:rPr lang="en-CA" sz="1600" dirty="0" smtClean="0"/>
              <a:t> like to do</a:t>
            </a:r>
          </a:p>
          <a:p>
            <a:r>
              <a:rPr lang="en-CA" sz="1600" dirty="0" smtClean="0"/>
              <a:t>Family &amp; friends will have their insights to offer, your hobbies and what holds your curiosity/interest will also give you clues to if this is a good career match for you. </a:t>
            </a:r>
            <a:r>
              <a:rPr lang="en-CA" sz="1600" dirty="0"/>
              <a:t> </a:t>
            </a:r>
          </a:p>
          <a:p>
            <a:r>
              <a:rPr lang="en-CA" sz="1600" dirty="0" smtClean="0"/>
              <a:t>Perhaps you’ve had experience working with small engines,</a:t>
            </a:r>
            <a:r>
              <a:rPr lang="en-CA" sz="1600" baseline="0" dirty="0" smtClean="0"/>
              <a:t> electrical projects, power systems or mechanics, or you enjoy trouble shooting on systems and solving puzzles. </a:t>
            </a:r>
            <a:endParaRPr lang="en-CA" sz="1600" dirty="0"/>
          </a:p>
          <a:p>
            <a:r>
              <a:rPr lang="en-CA" sz="1600" dirty="0" smtClean="0"/>
              <a:t>Career Awareness comes from research: online, reading, Career Counselling, meeting Employers/METs, checking out the school, job ads, job trends &amp; prospects, career paths &amp; options to make a SOUND choice for you.</a:t>
            </a:r>
          </a:p>
          <a:p>
            <a:r>
              <a:rPr lang="en-CA" sz="1600" dirty="0" smtClean="0"/>
              <a:t>Things to consider include: job satisfaction, the rewards, feeling secure about your choice, and how you can use these skills to make a difference in your life, your family, community and in the world</a:t>
            </a:r>
            <a:endParaRPr lang="en-CA" sz="1600" dirty="0"/>
          </a:p>
          <a:p>
            <a:r>
              <a:rPr lang="en-CA" sz="1600" dirty="0" smtClean="0"/>
              <a:t>Then Take Action. Look at skills you need to develop   Apply, and get on the path to </a:t>
            </a:r>
            <a:r>
              <a:rPr lang="en-CA" sz="1600" u="sng" dirty="0" smtClean="0"/>
              <a:t>Learn to Earn</a:t>
            </a:r>
            <a:r>
              <a:rPr lang="en-CA" sz="1600" dirty="0" smtClean="0"/>
              <a:t>.</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5</a:t>
            </a:fld>
            <a:endParaRPr lang="en-CA"/>
          </a:p>
        </p:txBody>
      </p:sp>
    </p:spTree>
    <p:extLst>
      <p:ext uri="{BB962C8B-B14F-4D97-AF65-F5344CB8AC3E}">
        <p14:creationId xmlns:p14="http://schemas.microsoft.com/office/powerpoint/2010/main" val="231561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733" y="3379807"/>
            <a:ext cx="8609831" cy="3291180"/>
          </a:xfrm>
        </p:spPr>
        <p:txBody>
          <a:bodyPr/>
          <a:lstStyle/>
          <a:p>
            <a:r>
              <a:rPr lang="en-US" sz="1600" b="0" i="0" u="none" strike="noStrike" kern="1200" baseline="0" dirty="0" smtClean="0">
                <a:solidFill>
                  <a:schemeClr val="tx1"/>
                </a:solidFill>
              </a:rPr>
              <a:t>METs can have many roles. The courses will teach what you need to know to write for: </a:t>
            </a:r>
            <a:r>
              <a:rPr lang="en-US" sz="1600" b="1" i="0" u="none" strike="noStrike" kern="1200" baseline="0" dirty="0" smtClean="0">
                <a:solidFill>
                  <a:schemeClr val="tx1"/>
                </a:solidFill>
              </a:rPr>
              <a:t>OACETT certification registration</a:t>
            </a:r>
            <a:endParaRPr lang="en-CA" sz="1600" b="1" dirty="0"/>
          </a:p>
          <a:p>
            <a:r>
              <a:rPr lang="en-CA" sz="1600" dirty="0"/>
              <a:t>It’s </a:t>
            </a:r>
            <a:r>
              <a:rPr lang="en-CA" sz="1600" dirty="0" smtClean="0"/>
              <a:t>investigative &amp; problem solving.</a:t>
            </a:r>
            <a:r>
              <a:rPr lang="en-US" sz="1600" dirty="0"/>
              <a:t> </a:t>
            </a:r>
            <a:r>
              <a:rPr lang="en-US" sz="1600" dirty="0" smtClean="0"/>
              <a:t>There’s installations, scheduled maintenance and preventative maintenance checks. METs review specifications, install and test equipment, check for damaged or defective parts.</a:t>
            </a:r>
            <a:endParaRPr lang="en-CA" sz="1600" dirty="0"/>
          </a:p>
          <a:p>
            <a:r>
              <a:rPr lang="en-CA" sz="1600" dirty="0" smtClean="0"/>
              <a:t>METs are a unique resource for keeping high value businesses up and producing.</a:t>
            </a:r>
            <a:endParaRPr lang="en-US" sz="1600" baseline="0" dirty="0" smtClean="0"/>
          </a:p>
          <a:p>
            <a:r>
              <a:rPr lang="en-CA" sz="1600" dirty="0"/>
              <a:t/>
            </a:r>
            <a:br>
              <a:rPr lang="en-CA" sz="1600" dirty="0"/>
            </a:br>
            <a:r>
              <a:rPr lang="en-CA" sz="1600" dirty="0" smtClean="0"/>
              <a:t>METs are </a:t>
            </a:r>
            <a:r>
              <a:rPr lang="en-CA" sz="1600" dirty="0"/>
              <a:t>based </a:t>
            </a:r>
            <a:r>
              <a:rPr lang="en-CA" sz="1600" dirty="0" smtClean="0"/>
              <a:t>out of factories and production shops</a:t>
            </a:r>
          </a:p>
          <a:p>
            <a:r>
              <a:rPr lang="en-CA" sz="1600" b="1" u="sng" dirty="0" smtClean="0"/>
              <a:t>There’s no shortage of work for METs</a:t>
            </a:r>
            <a:r>
              <a:rPr lang="en-CA" sz="1600" dirty="0" smtClean="0"/>
              <a:t>. Normally with major businesses, it’s a job that can have opportunities world-wide.</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6</a:t>
            </a:fld>
            <a:endParaRPr lang="en-CA"/>
          </a:p>
        </p:txBody>
      </p:sp>
    </p:spTree>
    <p:extLst>
      <p:ext uri="{BB962C8B-B14F-4D97-AF65-F5344CB8AC3E}">
        <p14:creationId xmlns:p14="http://schemas.microsoft.com/office/powerpoint/2010/main" val="11130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3201" y="3379807"/>
            <a:ext cx="8783782" cy="2765406"/>
          </a:xfrm>
        </p:spPr>
        <p:txBody>
          <a:bodyPr/>
          <a:lstStyle/>
          <a:p>
            <a:r>
              <a:rPr lang="en-US" sz="1600" dirty="0" smtClean="0"/>
              <a:t>METs also known as Millwrights are </a:t>
            </a:r>
            <a:r>
              <a:rPr lang="en-US" sz="1600" dirty="0"/>
              <a:t>elite craftsmen </a:t>
            </a:r>
            <a:r>
              <a:rPr lang="en-US" sz="1600" dirty="0" smtClean="0"/>
              <a:t>in a trade respected world-wide</a:t>
            </a:r>
          </a:p>
          <a:p>
            <a:r>
              <a:rPr lang="en-US" sz="1600" dirty="0" smtClean="0"/>
              <a:t>to </a:t>
            </a:r>
            <a:r>
              <a:rPr lang="en-US" sz="1600" dirty="0"/>
              <a:t>install, maintain, diagnose and repair precision </a:t>
            </a:r>
            <a:r>
              <a:rPr lang="en-US" sz="1600" dirty="0" smtClean="0"/>
              <a:t>instruments/machines that cost </a:t>
            </a:r>
            <a:r>
              <a:rPr lang="en-US" sz="1600" dirty="0"/>
              <a:t>millions. </a:t>
            </a:r>
            <a:endParaRPr lang="en-US" sz="1600" dirty="0" smtClean="0"/>
          </a:p>
          <a:p>
            <a:r>
              <a:rPr lang="en-US" sz="1600" dirty="0" smtClean="0"/>
              <a:t>They keep </a:t>
            </a:r>
            <a:r>
              <a:rPr lang="en-US" sz="1600" dirty="0"/>
              <a:t>industry running  </a:t>
            </a:r>
            <a:r>
              <a:rPr lang="en-US" sz="1600" dirty="0" smtClean="0"/>
              <a:t>and maximize </a:t>
            </a:r>
            <a:r>
              <a:rPr lang="en-US" sz="1600" dirty="0"/>
              <a:t>production.</a:t>
            </a:r>
          </a:p>
          <a:p>
            <a:r>
              <a:rPr lang="en-US" sz="1600" dirty="0"/>
              <a:t>Intrigued? </a:t>
            </a:r>
            <a:endParaRPr lang="en-US" sz="1600" dirty="0" smtClean="0"/>
          </a:p>
          <a:p>
            <a:r>
              <a:rPr lang="en-US" sz="1600" dirty="0" smtClean="0"/>
              <a:t>Millwrights have a </a:t>
            </a:r>
            <a:r>
              <a:rPr lang="en-US" sz="1600" dirty="0"/>
              <a:t>keen eye for perfect </a:t>
            </a:r>
            <a:r>
              <a:rPr lang="en-US" sz="1600" dirty="0" smtClean="0"/>
              <a:t>assemblies/puzzles. Its work for physical </a:t>
            </a:r>
            <a:r>
              <a:rPr lang="en-US" sz="1600" dirty="0"/>
              <a:t>and thinking skills </a:t>
            </a:r>
            <a:r>
              <a:rPr lang="en-US" sz="1600" dirty="0" smtClean="0"/>
              <a:t>.</a:t>
            </a:r>
          </a:p>
          <a:p>
            <a:r>
              <a:rPr lang="en-CA" sz="1600" dirty="0" smtClean="0"/>
              <a:t>A Millwright’s </a:t>
            </a:r>
            <a:r>
              <a:rPr lang="en-CA" sz="1600" dirty="0"/>
              <a:t>work depends on the </a:t>
            </a:r>
            <a:r>
              <a:rPr lang="en-CA" sz="1600" dirty="0" smtClean="0"/>
              <a:t>setting. </a:t>
            </a:r>
          </a:p>
          <a:p>
            <a:r>
              <a:rPr lang="en-CA" sz="1600" dirty="0" smtClean="0"/>
              <a:t>Normally they can work </a:t>
            </a:r>
            <a:r>
              <a:rPr lang="en-US" sz="1600" baseline="0" dirty="0" smtClean="0"/>
              <a:t>in shifts at any hour of the day or night. </a:t>
            </a:r>
          </a:p>
          <a:p>
            <a:r>
              <a:rPr lang="en-US" sz="1600" baseline="0" dirty="0" smtClean="0"/>
              <a:t>Overtime and weekend work is common with this type of job. </a:t>
            </a:r>
          </a:p>
          <a:p>
            <a:r>
              <a:rPr lang="en-US" sz="1600" baseline="0" dirty="0" smtClean="0"/>
              <a:t>There’s a fair bit of on the job learning, but you have to have  the College background to start.</a:t>
            </a:r>
          </a:p>
          <a:p>
            <a:r>
              <a:rPr lang="en-US" sz="1600" baseline="0" dirty="0" smtClean="0"/>
              <a:t>METs must be able to perform detailed tasks and record their work, often in a short amount of time. METs have to be able to keep a cool head in stressful conditions. </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7</a:t>
            </a:fld>
            <a:endParaRPr lang="en-CA"/>
          </a:p>
        </p:txBody>
      </p:sp>
    </p:spTree>
    <p:extLst>
      <p:ext uri="{BB962C8B-B14F-4D97-AF65-F5344CB8AC3E}">
        <p14:creationId xmlns:p14="http://schemas.microsoft.com/office/powerpoint/2010/main" val="390920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601" y="3379807"/>
            <a:ext cx="8023432" cy="2765406"/>
          </a:xfrm>
        </p:spPr>
        <p:txBody>
          <a:bodyPr/>
          <a:lstStyle/>
          <a:p>
            <a:r>
              <a:rPr lang="en-CA" sz="1600" dirty="0"/>
              <a:t>There are </a:t>
            </a:r>
            <a:r>
              <a:rPr lang="en-CA" sz="1600" dirty="0" smtClean="0"/>
              <a:t>many variations </a:t>
            </a:r>
            <a:r>
              <a:rPr lang="en-CA" sz="1600" dirty="0"/>
              <a:t>in </a:t>
            </a:r>
            <a:r>
              <a:rPr lang="en-CA" sz="1600" dirty="0" smtClean="0"/>
              <a:t>MET related jobs </a:t>
            </a:r>
            <a:r>
              <a:rPr lang="en-CA" sz="1600" dirty="0"/>
              <a:t>– depending on the </a:t>
            </a:r>
            <a:r>
              <a:rPr lang="en-CA" sz="1600" dirty="0" smtClean="0"/>
              <a:t>Employer, and if you’re work involves sectors like:</a:t>
            </a:r>
            <a:r>
              <a:rPr lang="en-CA" sz="1600" baseline="0" dirty="0" smtClean="0"/>
              <a:t> farming, dairy and food production, textiles, parts and or assembly plants, utilities and power plants, printing, and natural resources like mining, oil, gas and forest products</a:t>
            </a:r>
            <a:r>
              <a:rPr lang="en-CA" sz="1600" dirty="0" smtClean="0"/>
              <a:t>, and there are many </a:t>
            </a:r>
            <a:r>
              <a:rPr lang="en-CA" sz="1600" dirty="0"/>
              <a:t>different </a:t>
            </a:r>
            <a:r>
              <a:rPr lang="en-CA" sz="1600" dirty="0" smtClean="0"/>
              <a:t>real world job </a:t>
            </a:r>
            <a:r>
              <a:rPr lang="en-CA" sz="1600" dirty="0"/>
              <a:t>titles that a trained </a:t>
            </a:r>
            <a:r>
              <a:rPr lang="en-CA" sz="1600" dirty="0" smtClean="0"/>
              <a:t>MET can </a:t>
            </a:r>
            <a:r>
              <a:rPr lang="en-CA" sz="1600" dirty="0"/>
              <a:t>go </a:t>
            </a:r>
            <a:r>
              <a:rPr lang="en-CA" sz="1600" dirty="0" smtClean="0"/>
              <a:t>by.  Here </a:t>
            </a:r>
            <a:r>
              <a:rPr lang="en-CA" sz="1600" dirty="0"/>
              <a:t>are </a:t>
            </a:r>
            <a:r>
              <a:rPr lang="en-CA" sz="1600" dirty="0" smtClean="0"/>
              <a:t>few that are classified alongside MET </a:t>
            </a:r>
            <a:r>
              <a:rPr lang="en-CA" sz="1600" dirty="0"/>
              <a:t>and related </a:t>
            </a:r>
            <a:r>
              <a:rPr lang="en-CA" sz="1600" dirty="0" smtClean="0"/>
              <a:t>occupations in the National Occupation Classification system.</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8</a:t>
            </a:fld>
            <a:endParaRPr lang="en-CA"/>
          </a:p>
        </p:txBody>
      </p:sp>
    </p:spTree>
    <p:extLst>
      <p:ext uri="{BB962C8B-B14F-4D97-AF65-F5344CB8AC3E}">
        <p14:creationId xmlns:p14="http://schemas.microsoft.com/office/powerpoint/2010/main" val="128086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1ED45EF-7BC0-477E-9312-D717B26DEAA7}" type="slidenum">
              <a:rPr lang="en-CA" smtClean="0"/>
              <a:t>9</a:t>
            </a:fld>
            <a:endParaRPr lang="en-CA"/>
          </a:p>
        </p:txBody>
      </p:sp>
    </p:spTree>
    <p:extLst>
      <p:ext uri="{BB962C8B-B14F-4D97-AF65-F5344CB8AC3E}">
        <p14:creationId xmlns:p14="http://schemas.microsoft.com/office/powerpoint/2010/main" val="85232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B4A8B4F-B611-4922-82E3-E023DBCEEBC7}" type="datetime1">
              <a:rPr lang="en-US" smtClean="0"/>
              <a:t>5/11/2018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449018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52A8F2-A4B2-442E-933B-EF4C73867B08}" type="datetime1">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55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2C3F8-F8C1-4077-A216-B7104E210195}" type="datetime1">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008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2576-B75E-47D2-BDCE-C3AC943C1E2A}" type="datetime1">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07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B37F0-4DDA-460E-BCA4-8BE7EFD407E6}" type="datetime1">
              <a:rPr lang="en-US" smtClean="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41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73AC8-B99C-4959-BBB9-5ECFF150EC4A}" type="datetime1">
              <a:rPr lang="en-US" smtClean="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161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6DC015-CB1B-4182-9C0A-ED39E45317DE}" type="datetime1">
              <a:rPr lang="en-US" smtClean="0"/>
              <a:t>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173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7602C6-4B08-41D8-B34E-5393D248D6B2}" type="datetime1">
              <a:rPr lang="en-US" smtClean="0"/>
              <a:t>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585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6B6C0-809C-429F-99EA-3DD3339D0B5D}" type="datetime1">
              <a:rPr lang="en-US" smtClean="0"/>
              <a:t>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19894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6E7D4FB7-3318-4B77-80B1-CF6560CD00B1}" type="datetime1">
              <a:rPr lang="en-US" smtClean="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0908644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F0C2A86-BF2B-4859-87F2-7D505F6F5634}" type="datetime1">
              <a:rPr lang="en-US" smtClean="0"/>
              <a:t>5/11/2018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9668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04D95CB-5EF3-4D82-B977-213FB3E556C9}" type="datetime1">
              <a:rPr lang="en-US" smtClean="0"/>
              <a:t>5/11/2018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675778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Mechanical Engineering Technician (MET)</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90888" y="2252062"/>
            <a:ext cx="10732169" cy="2170176"/>
          </a:xfrm>
        </p:spPr>
        <p:txBody>
          <a:bodyPr>
            <a:normAutofit/>
          </a:bodyPr>
          <a:lstStyle/>
          <a:p>
            <a:pPr marL="0" indent="0" algn="ctr">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Date:  ________________, 2018</a:t>
            </a: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Location: </a:t>
            </a:r>
            <a:r>
              <a:rPr lang="en-US" sz="2000" dirty="0">
                <a:latin typeface="Verdana" panose="020B0604030504040204" pitchFamily="34" charset="0"/>
                <a:ea typeface="Verdana" panose="020B0604030504040204" pitchFamily="34" charset="0"/>
                <a:cs typeface="Verdana" panose="020B0604030504040204" pitchFamily="34" charset="0"/>
              </a:rPr>
              <a:t>Anishinabek Employment </a:t>
            </a:r>
            <a:r>
              <a:rPr lang="en-US" sz="2000" dirty="0" smtClean="0">
                <a:latin typeface="Verdana" panose="020B0604030504040204" pitchFamily="34" charset="0"/>
                <a:ea typeface="Verdana" panose="020B0604030504040204" pitchFamily="34" charset="0"/>
                <a:cs typeface="Verdana" panose="020B0604030504040204" pitchFamily="34" charset="0"/>
              </a:rPr>
              <a:t>&amp; </a:t>
            </a:r>
            <a:r>
              <a:rPr lang="en-US" sz="2000" dirty="0">
                <a:latin typeface="Verdana" panose="020B0604030504040204" pitchFamily="34" charset="0"/>
                <a:ea typeface="Verdana" panose="020B0604030504040204" pitchFamily="34" charset="0"/>
                <a:cs typeface="Verdana" panose="020B0604030504040204" pitchFamily="34" charset="0"/>
              </a:rPr>
              <a:t>Training </a:t>
            </a:r>
            <a:r>
              <a:rPr lang="en-US" sz="2000" dirty="0" smtClean="0">
                <a:latin typeface="Verdana" panose="020B0604030504040204" pitchFamily="34" charset="0"/>
                <a:ea typeface="Verdana" panose="020B0604030504040204" pitchFamily="34" charset="0"/>
                <a:cs typeface="Verdana" panose="020B0604030504040204" pitchFamily="34" charset="0"/>
              </a:rPr>
              <a:t>Services boardroom </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Thunder Bay, ON</a:t>
            </a:r>
            <a:endParaRPr lang="en-CA" sz="2000" dirty="0"/>
          </a:p>
        </p:txBody>
      </p:sp>
      <p:sp>
        <p:nvSpPr>
          <p:cNvPr id="6" name="Slide Number Placeholder 5"/>
          <p:cNvSpPr>
            <a:spLocks noGrp="1"/>
          </p:cNvSpPr>
          <p:nvPr>
            <p:ph type="sldNum" sz="quarter" idx="12"/>
          </p:nvPr>
        </p:nvSpPr>
        <p:spPr/>
        <p:txBody>
          <a:bodyPr/>
          <a:lstStyle/>
          <a:p>
            <a:fld id="{6D22F896-40B5-4ADD-8801-0D06FADFA095}" type="slidenum">
              <a:rPr lang="en-US" smtClean="0"/>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029" y="4671589"/>
            <a:ext cx="1512168" cy="16528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800" y="4671589"/>
            <a:ext cx="3383000" cy="1615306"/>
          </a:xfrm>
          <a:prstGeom prst="rect">
            <a:avLst/>
          </a:prstGeom>
        </p:spPr>
      </p:pic>
    </p:spTree>
    <p:extLst>
      <p:ext uri="{BB962C8B-B14F-4D97-AF65-F5344CB8AC3E}">
        <p14:creationId xmlns:p14="http://schemas.microsoft.com/office/powerpoint/2010/main" val="681201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t>
            </a:r>
            <a:r>
              <a:rPr lang="en-CA" sz="4000" dirty="0" smtClean="0">
                <a:latin typeface="Verdana" panose="020B0604030504040204" pitchFamily="34" charset="0"/>
                <a:ea typeface="Verdana" panose="020B0604030504040204" pitchFamily="34" charset="0"/>
                <a:cs typeface="Verdana" panose="020B0604030504040204" pitchFamily="34" charset="0"/>
              </a:rPr>
              <a:t>MET </a:t>
            </a:r>
            <a:r>
              <a:rPr lang="en-CA" sz="4000" dirty="0">
                <a:latin typeface="Verdana" panose="020B0604030504040204" pitchFamily="34" charset="0"/>
                <a:ea typeface="Verdana" panose="020B0604030504040204" pitchFamily="34" charset="0"/>
                <a:cs typeface="Verdana" panose="020B0604030504040204" pitchFamily="34" charset="0"/>
              </a:rPr>
              <a:t>Job Titles</a:t>
            </a:r>
            <a:endParaRPr lang="en-CA" sz="4000" dirty="0"/>
          </a:p>
        </p:txBody>
      </p:sp>
      <p:sp>
        <p:nvSpPr>
          <p:cNvPr id="3" name="Content Placeholder 2"/>
          <p:cNvSpPr>
            <a:spLocks noGrp="1"/>
          </p:cNvSpPr>
          <p:nvPr>
            <p:ph idx="1"/>
          </p:nvPr>
        </p:nvSpPr>
        <p:spPr/>
        <p:txBody>
          <a:bodyPr>
            <a:normAutofit/>
          </a:bodyPr>
          <a:lstStyle/>
          <a:p>
            <a:pPr marL="0" indent="0">
              <a:buNone/>
            </a:pPr>
            <a:r>
              <a:rPr lang="en-US" dirty="0" smtClean="0"/>
              <a:t>Heavy </a:t>
            </a:r>
            <a:r>
              <a:rPr lang="en-US" dirty="0"/>
              <a:t>water plant </a:t>
            </a:r>
            <a:r>
              <a:rPr lang="en-US" dirty="0" err="1" smtClean="0"/>
              <a:t>mech’l</a:t>
            </a:r>
            <a:r>
              <a:rPr lang="en-US" dirty="0" smtClean="0"/>
              <a:t> maintainer	Hook repairer</a:t>
            </a:r>
          </a:p>
          <a:p>
            <a:pPr marL="0" indent="0">
              <a:buNone/>
            </a:pPr>
            <a:r>
              <a:rPr lang="en-US" dirty="0" smtClean="0"/>
              <a:t>Industrial </a:t>
            </a:r>
            <a:r>
              <a:rPr lang="en-US" dirty="0"/>
              <a:t>hoist </a:t>
            </a:r>
            <a:r>
              <a:rPr lang="en-US" dirty="0" smtClean="0"/>
              <a:t>mechanic		Industrial mach. </a:t>
            </a:r>
            <a:r>
              <a:rPr lang="en-US" dirty="0" err="1" smtClean="0"/>
              <a:t>maint</a:t>
            </a:r>
            <a:r>
              <a:rPr lang="en-US" dirty="0" smtClean="0"/>
              <a:t> </a:t>
            </a:r>
            <a:r>
              <a:rPr lang="en-US" dirty="0"/>
              <a:t>mechanic</a:t>
            </a:r>
          </a:p>
          <a:p>
            <a:pPr marL="0" indent="0">
              <a:buNone/>
            </a:pPr>
            <a:r>
              <a:rPr lang="en-US" dirty="0" smtClean="0"/>
              <a:t>Industrial </a:t>
            </a:r>
            <a:r>
              <a:rPr lang="en-US" dirty="0"/>
              <a:t>mechanic, mine </a:t>
            </a:r>
            <a:r>
              <a:rPr lang="en-US" dirty="0" smtClean="0"/>
              <a:t>hoists	Industrial </a:t>
            </a:r>
            <a:r>
              <a:rPr lang="en-US" dirty="0" err="1" smtClean="0"/>
              <a:t>mech</a:t>
            </a:r>
            <a:r>
              <a:rPr lang="en-US" dirty="0" smtClean="0"/>
              <a:t>, refinery</a:t>
            </a:r>
            <a:endParaRPr lang="en-US" dirty="0"/>
          </a:p>
          <a:p>
            <a:pPr marL="0" indent="0">
              <a:buNone/>
            </a:pPr>
            <a:r>
              <a:rPr lang="en-US" dirty="0" smtClean="0"/>
              <a:t>Industrial mechanic-welder		Industrial </a:t>
            </a:r>
            <a:r>
              <a:rPr lang="en-US" dirty="0"/>
              <a:t>plant </a:t>
            </a:r>
            <a:r>
              <a:rPr lang="en-US" dirty="0" err="1" smtClean="0"/>
              <a:t>maint</a:t>
            </a:r>
            <a:r>
              <a:rPr lang="en-US" dirty="0" smtClean="0"/>
              <a:t>. </a:t>
            </a:r>
            <a:r>
              <a:rPr lang="en-US" dirty="0"/>
              <a:t>mechanic</a:t>
            </a:r>
          </a:p>
          <a:p>
            <a:pPr marL="0" indent="0">
              <a:buNone/>
            </a:pPr>
            <a:r>
              <a:rPr lang="en-US" dirty="0" smtClean="0"/>
              <a:t>Industrial </a:t>
            </a:r>
            <a:r>
              <a:rPr lang="en-US" dirty="0"/>
              <a:t>pump </a:t>
            </a:r>
            <a:r>
              <a:rPr lang="en-US" dirty="0" smtClean="0"/>
              <a:t>repairer		Construction millwright</a:t>
            </a:r>
          </a:p>
          <a:p>
            <a:pPr marL="0" indent="0">
              <a:buNone/>
            </a:pPr>
            <a:r>
              <a:rPr lang="en-US" dirty="0" smtClean="0"/>
              <a:t>Conveyor repairer			Cutting </a:t>
            </a:r>
            <a:r>
              <a:rPr lang="en-US" dirty="0"/>
              <a:t>machine </a:t>
            </a:r>
            <a:r>
              <a:rPr lang="en-US" dirty="0" smtClean="0"/>
              <a:t>fixer</a:t>
            </a:r>
          </a:p>
          <a:p>
            <a:pPr marL="0" indent="0">
              <a:buNone/>
            </a:pPr>
            <a:r>
              <a:rPr lang="en-US" dirty="0" smtClean="0"/>
              <a:t>Dairy </a:t>
            </a:r>
            <a:r>
              <a:rPr lang="en-US" dirty="0"/>
              <a:t>equipment repairer</a:t>
            </a:r>
            <a:endParaRPr lang="en-CA" dirty="0"/>
          </a:p>
          <a:p>
            <a:pPr marL="0" indent="0">
              <a:buNone/>
            </a:pPr>
            <a:endParaRPr lang="en-US" dirty="0"/>
          </a:p>
          <a:p>
            <a:pPr marL="0" indent="0">
              <a:buNone/>
            </a:pP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67499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t>
            </a:r>
            <a:r>
              <a:rPr lang="en-CA" sz="4000" dirty="0" smtClean="0">
                <a:latin typeface="Verdana" panose="020B0604030504040204" pitchFamily="34" charset="0"/>
                <a:ea typeface="Verdana" panose="020B0604030504040204" pitchFamily="34" charset="0"/>
                <a:cs typeface="Verdana" panose="020B0604030504040204" pitchFamily="34" charset="0"/>
              </a:rPr>
              <a:t>MET </a:t>
            </a:r>
            <a:r>
              <a:rPr lang="en-CA" sz="4000" dirty="0">
                <a:latin typeface="Verdana" panose="020B0604030504040204" pitchFamily="34" charset="0"/>
                <a:ea typeface="Verdana" panose="020B0604030504040204" pitchFamily="34" charset="0"/>
                <a:cs typeface="Verdana" panose="020B0604030504040204" pitchFamily="34" charset="0"/>
              </a:rPr>
              <a:t>Job Titles</a:t>
            </a:r>
            <a:endParaRPr lang="en-CA" sz="4000" dirty="0"/>
          </a:p>
        </p:txBody>
      </p:sp>
      <p:sp>
        <p:nvSpPr>
          <p:cNvPr id="3" name="Content Placeholder 2"/>
          <p:cNvSpPr>
            <a:spLocks noGrp="1"/>
          </p:cNvSpPr>
          <p:nvPr>
            <p:ph idx="1"/>
          </p:nvPr>
        </p:nvSpPr>
        <p:spPr/>
        <p:txBody>
          <a:bodyPr>
            <a:normAutofit/>
          </a:bodyPr>
          <a:lstStyle/>
          <a:p>
            <a:pPr marL="0" indent="0">
              <a:buNone/>
            </a:pPr>
            <a:r>
              <a:rPr lang="en-US" dirty="0"/>
              <a:t>industrial pump </a:t>
            </a:r>
            <a:r>
              <a:rPr lang="en-US" dirty="0" smtClean="0"/>
              <a:t>repairer		journeyman </a:t>
            </a:r>
            <a:r>
              <a:rPr lang="en-US" dirty="0"/>
              <a:t>industrial </a:t>
            </a:r>
            <a:r>
              <a:rPr lang="en-US" dirty="0" smtClean="0"/>
              <a:t>mechanic</a:t>
            </a:r>
          </a:p>
          <a:p>
            <a:pPr marL="0" indent="0">
              <a:buNone/>
            </a:pPr>
            <a:r>
              <a:rPr lang="en-US" dirty="0" smtClean="0"/>
              <a:t>linotype repairer			loom changer, starter, setter</a:t>
            </a:r>
          </a:p>
          <a:p>
            <a:pPr marL="0" indent="0">
              <a:buNone/>
            </a:pPr>
            <a:r>
              <a:rPr lang="en-US" dirty="0" smtClean="0"/>
              <a:t>loom </a:t>
            </a:r>
            <a:r>
              <a:rPr lang="en-US" dirty="0"/>
              <a:t>reed </a:t>
            </a:r>
            <a:r>
              <a:rPr lang="en-US" dirty="0" smtClean="0"/>
              <a:t>repairer			loom technician</a:t>
            </a:r>
          </a:p>
          <a:p>
            <a:pPr marL="0" indent="0">
              <a:buNone/>
            </a:pPr>
            <a:r>
              <a:rPr lang="en-US" dirty="0" err="1" smtClean="0"/>
              <a:t>looper</a:t>
            </a:r>
            <a:r>
              <a:rPr lang="en-US" dirty="0" smtClean="0"/>
              <a:t> </a:t>
            </a:r>
            <a:r>
              <a:rPr lang="en-US" dirty="0"/>
              <a:t>setter </a:t>
            </a:r>
            <a:r>
              <a:rPr lang="en-US" dirty="0" smtClean="0"/>
              <a:t>				powerhouse mechanic</a:t>
            </a:r>
          </a:p>
          <a:p>
            <a:pPr marL="0" indent="0">
              <a:buNone/>
            </a:pPr>
            <a:r>
              <a:rPr lang="en-US" dirty="0" smtClean="0"/>
              <a:t>mail-processing equip mechanic	maintainer</a:t>
            </a:r>
            <a:r>
              <a:rPr lang="en-US" dirty="0"/>
              <a:t>, oil-drilling </a:t>
            </a:r>
            <a:r>
              <a:rPr lang="en-US" dirty="0" smtClean="0"/>
              <a:t>rig</a:t>
            </a:r>
            <a:endParaRPr lang="en-US" dirty="0"/>
          </a:p>
          <a:p>
            <a:pPr marL="0" indent="0">
              <a:buNone/>
            </a:pPr>
            <a:r>
              <a:rPr lang="en-US" dirty="0" smtClean="0"/>
              <a:t>Maintenance mechanic		oil </a:t>
            </a:r>
            <a:r>
              <a:rPr lang="en-US" dirty="0"/>
              <a:t>tool repairer</a:t>
            </a:r>
          </a:p>
          <a:p>
            <a:pPr marL="0" indent="0">
              <a:buNone/>
            </a:pP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2771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t>
            </a:r>
            <a:r>
              <a:rPr lang="en-CA" sz="4000" dirty="0">
                <a:latin typeface="Verdana" panose="020B0604030504040204" pitchFamily="34" charset="0"/>
                <a:ea typeface="Verdana" panose="020B0604030504040204" pitchFamily="34" charset="0"/>
                <a:cs typeface="Verdana" panose="020B0604030504040204" pitchFamily="34" charset="0"/>
              </a:rPr>
              <a:t> </a:t>
            </a:r>
            <a:r>
              <a:rPr lang="en-CA" sz="4000" dirty="0" smtClean="0">
                <a:latin typeface="Verdana" panose="020B0604030504040204" pitchFamily="34" charset="0"/>
                <a:ea typeface="Verdana" panose="020B0604030504040204" pitchFamily="34" charset="0"/>
                <a:cs typeface="Verdana" panose="020B0604030504040204" pitchFamily="34" charset="0"/>
              </a:rPr>
              <a:t>    MET </a:t>
            </a:r>
            <a:r>
              <a:rPr lang="en-CA" sz="4000" dirty="0">
                <a:latin typeface="Verdana" panose="020B0604030504040204" pitchFamily="34" charset="0"/>
                <a:ea typeface="Verdana" panose="020B0604030504040204" pitchFamily="34" charset="0"/>
                <a:cs typeface="Verdana" panose="020B0604030504040204" pitchFamily="34" charset="0"/>
              </a:rPr>
              <a:t>Job Titles</a:t>
            </a:r>
            <a:endParaRPr lang="en-CA" sz="4000" dirty="0"/>
          </a:p>
        </p:txBody>
      </p:sp>
      <p:sp>
        <p:nvSpPr>
          <p:cNvPr id="3" name="Content Placeholder 2"/>
          <p:cNvSpPr>
            <a:spLocks noGrp="1"/>
          </p:cNvSpPr>
          <p:nvPr>
            <p:ph idx="1"/>
          </p:nvPr>
        </p:nvSpPr>
        <p:spPr/>
        <p:txBody>
          <a:bodyPr>
            <a:normAutofit/>
          </a:bodyPr>
          <a:lstStyle/>
          <a:p>
            <a:pPr marL="0" indent="0">
              <a:buNone/>
            </a:pPr>
            <a:r>
              <a:rPr lang="en-US" dirty="0" smtClean="0"/>
              <a:t>industrial machinery, plants, mill, </a:t>
            </a:r>
            <a:r>
              <a:rPr lang="en-US" dirty="0"/>
              <a:t>treatment </a:t>
            </a:r>
            <a:r>
              <a:rPr lang="en-US" dirty="0" smtClean="0"/>
              <a:t>plants, </a:t>
            </a:r>
            <a:r>
              <a:rPr lang="en-US" dirty="0"/>
              <a:t>utilities</a:t>
            </a:r>
          </a:p>
          <a:p>
            <a:pPr marL="0" indent="0">
              <a:buNone/>
            </a:pPr>
            <a:r>
              <a:rPr lang="en-US" dirty="0" smtClean="0"/>
              <a:t>marine </a:t>
            </a:r>
            <a:r>
              <a:rPr lang="en-US" dirty="0"/>
              <a:t>engine </a:t>
            </a:r>
            <a:r>
              <a:rPr lang="en-US" dirty="0" smtClean="0"/>
              <a:t>mechanic		</a:t>
            </a:r>
          </a:p>
          <a:p>
            <a:pPr marL="0" indent="0">
              <a:buNone/>
            </a:pPr>
            <a:r>
              <a:rPr lang="en-US" dirty="0" smtClean="0"/>
              <a:t>master </a:t>
            </a:r>
            <a:r>
              <a:rPr lang="en-US" dirty="0"/>
              <a:t>mechanic, mining </a:t>
            </a:r>
            <a:r>
              <a:rPr lang="en-US" dirty="0" smtClean="0"/>
              <a:t>equipment</a:t>
            </a:r>
          </a:p>
          <a:p>
            <a:pPr marL="0" indent="0">
              <a:buNone/>
            </a:pPr>
            <a:r>
              <a:rPr lang="en-US" dirty="0" smtClean="0"/>
              <a:t>mechanic</a:t>
            </a:r>
            <a:r>
              <a:rPr lang="en-US" dirty="0"/>
              <a:t>, </a:t>
            </a:r>
            <a:r>
              <a:rPr lang="en-US" dirty="0" smtClean="0"/>
              <a:t>mine, oil drilling, oil pumping, </a:t>
            </a:r>
            <a:r>
              <a:rPr lang="en-US" dirty="0"/>
              <a:t>ore-processing equipment	</a:t>
            </a:r>
            <a:endParaRPr lang="en-US" dirty="0" smtClean="0"/>
          </a:p>
          <a:p>
            <a:pPr marL="0" indent="0">
              <a:buNone/>
            </a:pPr>
            <a:r>
              <a:rPr lang="en-US" dirty="0" smtClean="0"/>
              <a:t>mechanic</a:t>
            </a:r>
            <a:r>
              <a:rPr lang="en-US" dirty="0"/>
              <a:t>, </a:t>
            </a:r>
            <a:r>
              <a:rPr lang="en-US" dirty="0" smtClean="0"/>
              <a:t>packaging, printing, </a:t>
            </a:r>
            <a:r>
              <a:rPr lang="en-US" dirty="0"/>
              <a:t>processing plant</a:t>
            </a:r>
          </a:p>
          <a:p>
            <a:pPr marL="0" indent="0">
              <a:buNone/>
            </a:pPr>
            <a:r>
              <a:rPr lang="en-US" dirty="0" smtClean="0"/>
              <a:t>mechanic</a:t>
            </a:r>
            <a:r>
              <a:rPr lang="en-US" dirty="0"/>
              <a:t>, rubberizing machines			</a:t>
            </a:r>
            <a:endParaRPr lang="en-US" dirty="0" smtClean="0"/>
          </a:p>
          <a:p>
            <a:pPr marL="0" indent="0">
              <a:buNone/>
            </a:pPr>
            <a:r>
              <a:rPr lang="en-US" dirty="0" smtClean="0"/>
              <a:t>mechanic</a:t>
            </a:r>
            <a:r>
              <a:rPr lang="en-US" dirty="0"/>
              <a:t>, sewage treatment </a:t>
            </a:r>
            <a:r>
              <a:rPr lang="en-US" dirty="0" smtClean="0"/>
              <a:t>plant, water treatment</a:t>
            </a:r>
          </a:p>
          <a:p>
            <a:pPr marL="0" indent="0">
              <a:buNone/>
            </a:pPr>
            <a:r>
              <a:rPr lang="en-US" dirty="0" smtClean="0"/>
              <a:t>oil-drilling </a:t>
            </a:r>
            <a:r>
              <a:rPr lang="en-US" dirty="0"/>
              <a:t>rig </a:t>
            </a:r>
            <a:r>
              <a:rPr lang="en-US" dirty="0" smtClean="0"/>
              <a:t>maintainer, </a:t>
            </a:r>
            <a:r>
              <a:rPr lang="en-US" dirty="0"/>
              <a:t>mechanic				</a:t>
            </a:r>
            <a:endParaRPr lang="en-US" dirty="0" smtClean="0"/>
          </a:p>
          <a:p>
            <a:pPr marL="0" indent="0">
              <a:buNone/>
            </a:pPr>
            <a:endParaRPr lang="en-US" dirty="0"/>
          </a:p>
          <a:p>
            <a:pPr marL="0" indent="0">
              <a:buNone/>
            </a:pPr>
            <a:endParaRPr lang="en-US" dirty="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90205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43737"/>
          </a:xfrm>
        </p:spPr>
        <p:txBody>
          <a:bodyPr>
            <a:normAutofit fontScale="90000"/>
          </a:bodyPr>
          <a:lstStyle/>
          <a:p>
            <a:r>
              <a:rPr lang="en-CA" dirty="0" smtClean="0">
                <a:latin typeface="Verdana" panose="020B0604030504040204" pitchFamily="34" charset="0"/>
                <a:ea typeface="Verdana" panose="020B0604030504040204" pitchFamily="34" charset="0"/>
                <a:cs typeface="Verdana" panose="020B0604030504040204" pitchFamily="34" charset="0"/>
              </a:rPr>
              <a:t>                 </a:t>
            </a:r>
            <a:r>
              <a:rPr lang="en-US" dirty="0"/>
              <a:t>		</a:t>
            </a:r>
            <a:br>
              <a:rPr lang="en-US" dirty="0"/>
            </a:br>
            <a:r>
              <a:rPr lang="en-US" dirty="0" smtClean="0"/>
              <a:t>                         </a:t>
            </a:r>
            <a:r>
              <a:rPr lang="en-CA" sz="4000" dirty="0" smtClean="0">
                <a:latin typeface="Verdana" panose="020B0604030504040204" pitchFamily="34" charset="0"/>
                <a:ea typeface="Verdana" panose="020B0604030504040204" pitchFamily="34" charset="0"/>
                <a:cs typeface="Verdana" panose="020B0604030504040204" pitchFamily="34" charset="0"/>
              </a:rPr>
              <a:t>MET </a:t>
            </a:r>
            <a:r>
              <a:rPr lang="en-CA" sz="4000" dirty="0">
                <a:latin typeface="Verdana" panose="020B0604030504040204" pitchFamily="34" charset="0"/>
                <a:ea typeface="Verdana" panose="020B0604030504040204" pitchFamily="34" charset="0"/>
                <a:cs typeface="Verdana" panose="020B0604030504040204" pitchFamily="34" charset="0"/>
              </a:rPr>
              <a:t>Job Titles</a:t>
            </a:r>
            <a:endParaRPr lang="en-CA" sz="4000" dirty="0"/>
          </a:p>
        </p:txBody>
      </p:sp>
      <p:sp>
        <p:nvSpPr>
          <p:cNvPr id="3" name="Content Placeholder 2"/>
          <p:cNvSpPr>
            <a:spLocks noGrp="1"/>
          </p:cNvSpPr>
          <p:nvPr>
            <p:ph idx="1"/>
          </p:nvPr>
        </p:nvSpPr>
        <p:spPr/>
        <p:txBody>
          <a:bodyPr>
            <a:normAutofit/>
          </a:bodyPr>
          <a:lstStyle/>
          <a:p>
            <a:pPr marL="0" indent="0">
              <a:buNone/>
            </a:pPr>
            <a:r>
              <a:rPr lang="en-US" dirty="0" smtClean="0"/>
              <a:t>mechanic</a:t>
            </a:r>
            <a:r>
              <a:rPr lang="en-US" dirty="0"/>
              <a:t>, stationary farm </a:t>
            </a:r>
            <a:r>
              <a:rPr lang="en-US" dirty="0" smtClean="0"/>
              <a:t>equipment, </a:t>
            </a:r>
            <a:r>
              <a:rPr lang="en-US" dirty="0"/>
              <a:t>tobacco-processing machines</a:t>
            </a:r>
          </a:p>
          <a:p>
            <a:pPr marL="0" indent="0">
              <a:buNone/>
            </a:pPr>
            <a:r>
              <a:rPr lang="en-US" dirty="0" smtClean="0"/>
              <a:t>mechanic</a:t>
            </a:r>
            <a:r>
              <a:rPr lang="en-US" dirty="0"/>
              <a:t>, upgrading plant	</a:t>
            </a:r>
            <a:r>
              <a:rPr lang="en-US" dirty="0" smtClean="0"/>
              <a:t>	mechanic</a:t>
            </a:r>
            <a:r>
              <a:rPr lang="en-US" dirty="0"/>
              <a:t>, water filtration plant</a:t>
            </a:r>
          </a:p>
          <a:p>
            <a:pPr marL="0" indent="0">
              <a:buNone/>
            </a:pPr>
            <a:r>
              <a:rPr lang="en-US" dirty="0" smtClean="0"/>
              <a:t>metalworking </a:t>
            </a:r>
            <a:r>
              <a:rPr lang="en-US" dirty="0"/>
              <a:t>machinery </a:t>
            </a:r>
            <a:r>
              <a:rPr lang="en-US" dirty="0" smtClean="0"/>
              <a:t>mechanic	mill </a:t>
            </a:r>
            <a:r>
              <a:rPr lang="en-US" dirty="0"/>
              <a:t>maintenance mechanic	</a:t>
            </a:r>
            <a:endParaRPr lang="en-US" dirty="0" smtClean="0"/>
          </a:p>
          <a:p>
            <a:pPr marL="0" indent="0">
              <a:buNone/>
            </a:pPr>
            <a:r>
              <a:rPr lang="en-US" dirty="0" smtClean="0"/>
              <a:t>mine </a:t>
            </a:r>
            <a:r>
              <a:rPr lang="en-US" dirty="0"/>
              <a:t>hoist </a:t>
            </a:r>
            <a:r>
              <a:rPr lang="en-US" dirty="0" smtClean="0"/>
              <a:t>repairer			mine mechanic</a:t>
            </a:r>
          </a:p>
          <a:p>
            <a:pPr marL="0" indent="0">
              <a:buNone/>
            </a:pPr>
            <a:r>
              <a:rPr lang="en-US" dirty="0" smtClean="0"/>
              <a:t>mule fixer, setter 			napper adjuster, grinder</a:t>
            </a:r>
          </a:p>
          <a:p>
            <a:pPr marL="0" indent="0">
              <a:buNone/>
            </a:pPr>
            <a:r>
              <a:rPr lang="en-US" dirty="0" smtClean="0"/>
              <a:t>needle bed/board repairer</a:t>
            </a:r>
            <a:endParaRPr lang="en-US" dirty="0"/>
          </a:p>
          <a:p>
            <a:pPr marL="0" indent="0">
              <a:buNone/>
            </a:pPr>
            <a:r>
              <a:rPr lang="en-US" dirty="0"/>
              <a:t>oil pump station mechanic, maintenance mechanic</a:t>
            </a: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73290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03980"/>
          </a:xfrm>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t>
            </a:r>
            <a:r>
              <a:rPr lang="en-CA" sz="4000" dirty="0" smtClean="0">
                <a:latin typeface="Verdana" panose="020B0604030504040204" pitchFamily="34" charset="0"/>
                <a:ea typeface="Verdana" panose="020B0604030504040204" pitchFamily="34" charset="0"/>
                <a:cs typeface="Verdana" panose="020B0604030504040204" pitchFamily="34" charset="0"/>
              </a:rPr>
              <a:t>MET </a:t>
            </a:r>
            <a:r>
              <a:rPr lang="en-CA" sz="4000" dirty="0">
                <a:latin typeface="Verdana" panose="020B0604030504040204" pitchFamily="34" charset="0"/>
                <a:ea typeface="Verdana" panose="020B0604030504040204" pitchFamily="34" charset="0"/>
                <a:cs typeface="Verdana" panose="020B0604030504040204" pitchFamily="34" charset="0"/>
              </a:rPr>
              <a:t>Job Titles</a:t>
            </a:r>
            <a:endParaRPr lang="en-CA" sz="4000" dirty="0"/>
          </a:p>
        </p:txBody>
      </p:sp>
      <p:sp>
        <p:nvSpPr>
          <p:cNvPr id="3" name="Content Placeholder 2"/>
          <p:cNvSpPr>
            <a:spLocks noGrp="1"/>
          </p:cNvSpPr>
          <p:nvPr>
            <p:ph idx="1"/>
          </p:nvPr>
        </p:nvSpPr>
        <p:spPr/>
        <p:txBody>
          <a:bodyPr>
            <a:normAutofit/>
          </a:bodyPr>
          <a:lstStyle/>
          <a:p>
            <a:pPr marL="0" indent="0">
              <a:buNone/>
            </a:pPr>
            <a:r>
              <a:rPr lang="en-US" dirty="0"/>
              <a:t>powerhouse </a:t>
            </a:r>
            <a:r>
              <a:rPr lang="en-US" dirty="0" err="1"/>
              <a:t>mach</a:t>
            </a:r>
            <a:r>
              <a:rPr lang="en-US" dirty="0"/>
              <a:t> mechanic	</a:t>
            </a:r>
            <a:r>
              <a:rPr lang="en-US" dirty="0" smtClean="0"/>
              <a:t>	preventive </a:t>
            </a:r>
            <a:r>
              <a:rPr lang="en-US" dirty="0" err="1"/>
              <a:t>maint</a:t>
            </a:r>
            <a:r>
              <a:rPr lang="en-US" dirty="0"/>
              <a:t> </a:t>
            </a:r>
            <a:r>
              <a:rPr lang="en-US" dirty="0" err="1"/>
              <a:t>mech</a:t>
            </a:r>
            <a:r>
              <a:rPr lang="en-US" dirty="0"/>
              <a:t> </a:t>
            </a:r>
            <a:r>
              <a:rPr lang="en-US" dirty="0" err="1"/>
              <a:t>techn</a:t>
            </a:r>
            <a:endParaRPr lang="en-US" dirty="0"/>
          </a:p>
          <a:p>
            <a:pPr marL="0" indent="0">
              <a:buNone/>
            </a:pPr>
            <a:r>
              <a:rPr lang="en-US" dirty="0"/>
              <a:t>open-end technician		</a:t>
            </a:r>
            <a:r>
              <a:rPr lang="en-US" dirty="0" smtClean="0"/>
              <a:t>	ore-processing </a:t>
            </a:r>
            <a:r>
              <a:rPr lang="en-US" dirty="0"/>
              <a:t>equip mechanic		</a:t>
            </a:r>
          </a:p>
          <a:p>
            <a:pPr marL="0" indent="0">
              <a:buNone/>
            </a:pPr>
            <a:r>
              <a:rPr lang="en-US" dirty="0"/>
              <a:t>oven equipment repairer		</a:t>
            </a:r>
            <a:r>
              <a:rPr lang="en-US" dirty="0" err="1"/>
              <a:t>overhauler</a:t>
            </a:r>
            <a:r>
              <a:rPr lang="en-US" dirty="0"/>
              <a:t>,</a:t>
            </a:r>
          </a:p>
          <a:p>
            <a:pPr marL="0" indent="0">
              <a:buNone/>
            </a:pPr>
            <a:r>
              <a:rPr lang="en-US" dirty="0"/>
              <a:t>steam plant </a:t>
            </a:r>
            <a:r>
              <a:rPr lang="en-US" dirty="0" err="1"/>
              <a:t>maint</a:t>
            </a:r>
            <a:r>
              <a:rPr lang="en-US" dirty="0"/>
              <a:t> </a:t>
            </a:r>
            <a:r>
              <a:rPr lang="en-US" dirty="0" err="1"/>
              <a:t>mech</a:t>
            </a:r>
            <a:r>
              <a:rPr lang="en-US" dirty="0"/>
              <a:t>,		steam turbine repairer</a:t>
            </a:r>
          </a:p>
          <a:p>
            <a:pPr marL="0" indent="0">
              <a:buNone/>
            </a:pPr>
            <a:r>
              <a:rPr lang="en-US" dirty="0"/>
              <a:t>tannery machinery repairer </a:t>
            </a:r>
            <a:r>
              <a:rPr lang="en-US" dirty="0" smtClean="0"/>
              <a:t>		upgrading </a:t>
            </a:r>
            <a:r>
              <a:rPr lang="en-US" dirty="0"/>
              <a:t>plant </a:t>
            </a:r>
            <a:r>
              <a:rPr lang="en-US" dirty="0" smtClean="0"/>
              <a:t>mechanic	</a:t>
            </a:r>
          </a:p>
          <a:p>
            <a:pPr marL="0" indent="0">
              <a:buNone/>
            </a:pPr>
            <a:r>
              <a:rPr lang="en-US" dirty="0" smtClean="0"/>
              <a:t>water </a:t>
            </a:r>
            <a:r>
              <a:rPr lang="en-US" dirty="0"/>
              <a:t>filtration plant </a:t>
            </a:r>
            <a:r>
              <a:rPr lang="en-US" dirty="0" smtClean="0"/>
              <a:t>mechanic	</a:t>
            </a:r>
            <a:r>
              <a:rPr lang="en-US" dirty="0"/>
              <a:t>wire repairer</a:t>
            </a:r>
            <a:endParaRPr lang="en-CA" dirty="0"/>
          </a:p>
          <a:p>
            <a:pPr marL="0" indent="0">
              <a:buNone/>
            </a:pPr>
            <a:r>
              <a:rPr lang="en-US" dirty="0" smtClean="0"/>
              <a:t>winder </a:t>
            </a:r>
            <a:r>
              <a:rPr lang="en-US" dirty="0"/>
              <a:t>fixer 				windmill repairer</a:t>
            </a:r>
          </a:p>
          <a:p>
            <a:pPr marL="0" indent="0">
              <a:buNone/>
            </a:pPr>
            <a:r>
              <a:rPr lang="en-US" dirty="0" smtClean="0"/>
              <a:t>weave </a:t>
            </a:r>
            <a:r>
              <a:rPr lang="en-US" dirty="0"/>
              <a:t>changer </a:t>
            </a:r>
            <a:r>
              <a:rPr lang="en-US" dirty="0" smtClean="0"/>
              <a:t>			welding </a:t>
            </a:r>
            <a:r>
              <a:rPr lang="en-US" dirty="0"/>
              <a:t>equipment </a:t>
            </a:r>
            <a:r>
              <a:rPr lang="en-US" dirty="0" smtClean="0"/>
              <a:t>repairer</a:t>
            </a: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64180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03980"/>
          </a:xfrm>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t>
            </a:r>
            <a:r>
              <a:rPr lang="en-CA" sz="4000" dirty="0" smtClean="0">
                <a:latin typeface="Verdana" panose="020B0604030504040204" pitchFamily="34" charset="0"/>
                <a:ea typeface="Verdana" panose="020B0604030504040204" pitchFamily="34" charset="0"/>
                <a:cs typeface="Verdana" panose="020B0604030504040204" pitchFamily="34" charset="0"/>
              </a:rPr>
              <a:t>MET </a:t>
            </a:r>
            <a:r>
              <a:rPr lang="en-CA" sz="4000" dirty="0">
                <a:latin typeface="Verdana" panose="020B0604030504040204" pitchFamily="34" charset="0"/>
                <a:ea typeface="Verdana" panose="020B0604030504040204" pitchFamily="34" charset="0"/>
                <a:cs typeface="Verdana" panose="020B0604030504040204" pitchFamily="34" charset="0"/>
              </a:rPr>
              <a:t>Job Titles</a:t>
            </a:r>
            <a:endParaRPr lang="en-CA" sz="4000" dirty="0"/>
          </a:p>
        </p:txBody>
      </p:sp>
      <p:sp>
        <p:nvSpPr>
          <p:cNvPr id="3" name="Content Placeholder 2"/>
          <p:cNvSpPr>
            <a:spLocks noGrp="1"/>
          </p:cNvSpPr>
          <p:nvPr>
            <p:ph idx="1"/>
          </p:nvPr>
        </p:nvSpPr>
        <p:spPr/>
        <p:txBody>
          <a:bodyPr>
            <a:normAutofit/>
          </a:bodyPr>
          <a:lstStyle/>
          <a:p>
            <a:pPr marL="0" indent="0">
              <a:buNone/>
            </a:pPr>
            <a:r>
              <a:rPr lang="en-US" dirty="0"/>
              <a:t>repairer, </a:t>
            </a:r>
            <a:r>
              <a:rPr lang="en-US" dirty="0" smtClean="0"/>
              <a:t>steam turbines, </a:t>
            </a:r>
            <a:r>
              <a:rPr lang="en-US" dirty="0"/>
              <a:t>windmills	</a:t>
            </a:r>
            <a:r>
              <a:rPr lang="en-US" dirty="0" smtClean="0"/>
              <a:t>rigger</a:t>
            </a:r>
            <a:r>
              <a:rPr lang="en-US" dirty="0"/>
              <a:t>, ship</a:t>
            </a:r>
          </a:p>
          <a:p>
            <a:pPr marL="0" indent="0">
              <a:buNone/>
            </a:pPr>
            <a:r>
              <a:rPr lang="en-US" dirty="0" smtClean="0"/>
              <a:t>rig </a:t>
            </a:r>
            <a:r>
              <a:rPr lang="en-US" dirty="0"/>
              <a:t>mechanic			</a:t>
            </a:r>
            <a:r>
              <a:rPr lang="en-US" dirty="0" smtClean="0"/>
              <a:t>              roll builder-repairer, setter </a:t>
            </a:r>
            <a:endParaRPr lang="en-US" dirty="0"/>
          </a:p>
          <a:p>
            <a:pPr marL="0" indent="0">
              <a:buNone/>
            </a:pPr>
            <a:r>
              <a:rPr lang="en-US" dirty="0" smtClean="0"/>
              <a:t>roller coverer			              roller repairman</a:t>
            </a:r>
            <a:endParaRPr lang="en-US" dirty="0"/>
          </a:p>
          <a:p>
            <a:pPr marL="0" indent="0">
              <a:buNone/>
            </a:pPr>
            <a:r>
              <a:rPr lang="en-US" dirty="0" smtClean="0"/>
              <a:t>rope </a:t>
            </a:r>
            <a:r>
              <a:rPr lang="en-US" dirty="0"/>
              <a:t>machine setter </a:t>
            </a:r>
            <a:r>
              <a:rPr lang="en-US" dirty="0" smtClean="0"/>
              <a:t>		              ski </a:t>
            </a:r>
            <a:r>
              <a:rPr lang="en-US" dirty="0"/>
              <a:t>lift </a:t>
            </a:r>
            <a:r>
              <a:rPr lang="en-US" dirty="0" smtClean="0"/>
              <a:t>mechanic, repair </a:t>
            </a:r>
            <a:r>
              <a:rPr lang="en-US" dirty="0"/>
              <a:t>technician</a:t>
            </a:r>
          </a:p>
          <a:p>
            <a:pPr marL="0" indent="0">
              <a:buNone/>
            </a:pPr>
            <a:r>
              <a:rPr lang="en-US" dirty="0" smtClean="0"/>
              <a:t>spinning fixer, frame </a:t>
            </a:r>
            <a:r>
              <a:rPr lang="en-US" dirty="0"/>
              <a:t>fixer </a:t>
            </a:r>
            <a:r>
              <a:rPr lang="en-US" dirty="0" smtClean="0"/>
              <a:t>                      stationary </a:t>
            </a:r>
            <a:r>
              <a:rPr lang="en-US" dirty="0"/>
              <a:t>farm equipment mechanic</a:t>
            </a:r>
          </a:p>
          <a:p>
            <a:pPr marL="0" indent="0">
              <a:buNone/>
            </a:pP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22566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152823" cy="1774571"/>
          </a:xfrm>
        </p:spPr>
        <p:txBody>
          <a:bodyPr>
            <a:normAutofit/>
          </a:bodyPr>
          <a:lstStyle/>
          <a:p>
            <a:r>
              <a:rPr lang="en-CA" sz="4000" dirty="0" smtClean="0">
                <a:latin typeface="Verdana" panose="020B0604030504040204" pitchFamily="34" charset="0"/>
                <a:ea typeface="Verdana" panose="020B0604030504040204" pitchFamily="34" charset="0"/>
                <a:cs typeface="Verdana" panose="020B0604030504040204" pitchFamily="34" charset="0"/>
              </a:rPr>
              <a:t>              Alternate Career </a:t>
            </a:r>
            <a:r>
              <a:rPr lang="en-CA" sz="4000" dirty="0">
                <a:latin typeface="Verdana" panose="020B0604030504040204" pitchFamily="34" charset="0"/>
                <a:ea typeface="Verdana" panose="020B0604030504040204" pitchFamily="34" charset="0"/>
                <a:cs typeface="Verdana" panose="020B0604030504040204" pitchFamily="34" charset="0"/>
              </a:rPr>
              <a:t>P</a:t>
            </a:r>
            <a:r>
              <a:rPr lang="en-CA" sz="4000" dirty="0" smtClean="0">
                <a:latin typeface="Verdana" panose="020B0604030504040204" pitchFamily="34" charset="0"/>
                <a:ea typeface="Verdana" panose="020B0604030504040204" pitchFamily="34" charset="0"/>
                <a:cs typeface="Verdana" panose="020B0604030504040204" pitchFamily="34" charset="0"/>
              </a:rPr>
              <a:t>aths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150374" y="2139696"/>
            <a:ext cx="4390890" cy="4116070"/>
          </a:xfrm>
        </p:spPr>
        <p:txBody>
          <a:bodyPr>
            <a:normAutofit/>
          </a:bodyPr>
          <a:lstStyle/>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Inspector</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Consultant</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Engineering</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Designing systems</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Own business</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654" y="1826641"/>
            <a:ext cx="6638925" cy="4429125"/>
          </a:xfrm>
          <a:prstGeom prst="rect">
            <a:avLst/>
          </a:prstGeom>
        </p:spPr>
      </p:pic>
    </p:spTree>
    <p:extLst>
      <p:ext uri="{BB962C8B-B14F-4D97-AF65-F5344CB8AC3E}">
        <p14:creationId xmlns:p14="http://schemas.microsoft.com/office/powerpoint/2010/main" val="366507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381"/>
            <a:ext cx="10515600" cy="97904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Labour Market Demand</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90728" y="1309035"/>
            <a:ext cx="11131296" cy="4918510"/>
          </a:xfrm>
        </p:spPr>
        <p:txBody>
          <a:bodyPr>
            <a:normAutofit/>
          </a:bodyPr>
          <a:lstStyle/>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Ontario has a need for METs and the jobs outlook is bright. On March 6</a:t>
            </a:r>
            <a:r>
              <a:rPr lang="en-CA" sz="2000" baseline="30000" dirty="0" smtClean="0">
                <a:latin typeface="Verdana" panose="020B0604030504040204" pitchFamily="34" charset="0"/>
                <a:ea typeface="Verdana" panose="020B0604030504040204" pitchFamily="34" charset="0"/>
                <a:cs typeface="Verdana" panose="020B0604030504040204" pitchFamily="34" charset="0"/>
              </a:rPr>
              <a:t>th</a:t>
            </a:r>
            <a:r>
              <a:rPr lang="en-CA" sz="2000" dirty="0" smtClean="0">
                <a:latin typeface="Verdana" panose="020B0604030504040204" pitchFamily="34" charset="0"/>
                <a:ea typeface="Verdana" panose="020B0604030504040204" pitchFamily="34" charset="0"/>
                <a:cs typeface="Verdana" panose="020B0604030504040204" pitchFamily="34" charset="0"/>
              </a:rPr>
              <a:t> Resolute had 3 local job </a:t>
            </a:r>
            <a:r>
              <a:rPr lang="en-CA" sz="2000" dirty="0">
                <a:latin typeface="Verdana" panose="020B0604030504040204" pitchFamily="34" charset="0"/>
                <a:ea typeface="Verdana" panose="020B0604030504040204" pitchFamily="34" charset="0"/>
                <a:cs typeface="Verdana" panose="020B0604030504040204" pitchFamily="34" charset="0"/>
              </a:rPr>
              <a:t>ads </a:t>
            </a:r>
            <a:r>
              <a:rPr lang="en-CA" sz="2000" dirty="0" smtClean="0">
                <a:latin typeface="Verdana" panose="020B0604030504040204" pitchFamily="34" charset="0"/>
                <a:ea typeface="Verdana" panose="020B0604030504040204" pitchFamily="34" charset="0"/>
                <a:cs typeface="Verdana" panose="020B0604030504040204" pitchFamily="34" charset="0"/>
              </a:rPr>
              <a:t>posted.</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Thunder Bay is a centralized hub for ports, airports, wood products manufacturing, water treatment, utilities, wind farms, farming, mining operations, mills and power plants, and engineering companies, any of which can hire Mechanical Engineering Technicians.</a:t>
            </a:r>
          </a:p>
          <a:p>
            <a:r>
              <a:rPr lang="en-CA" sz="2000" dirty="0">
                <a:latin typeface="Verdana" panose="020B0604030504040204" pitchFamily="34" charset="0"/>
                <a:ea typeface="Verdana" panose="020B0604030504040204" pitchFamily="34" charset="0"/>
                <a:cs typeface="Verdana" panose="020B0604030504040204" pitchFamily="34" charset="0"/>
              </a:rPr>
              <a:t>Baby </a:t>
            </a:r>
            <a:r>
              <a:rPr lang="en-CA" sz="2000" dirty="0" smtClean="0">
                <a:latin typeface="Verdana" panose="020B0604030504040204" pitchFamily="34" charset="0"/>
                <a:ea typeface="Verdana" panose="020B0604030504040204" pitchFamily="34" charset="0"/>
                <a:cs typeface="Verdana" panose="020B0604030504040204" pitchFamily="34" charset="0"/>
              </a:rPr>
              <a:t>boomer workers </a:t>
            </a:r>
            <a:r>
              <a:rPr lang="en-CA" sz="2000" dirty="0">
                <a:latin typeface="Verdana" panose="020B0604030504040204" pitchFamily="34" charset="0"/>
                <a:ea typeface="Verdana" panose="020B0604030504040204" pitchFamily="34" charset="0"/>
                <a:cs typeface="Verdana" panose="020B0604030504040204" pitchFamily="34" charset="0"/>
              </a:rPr>
              <a:t>are </a:t>
            </a:r>
            <a:r>
              <a:rPr lang="en-CA" sz="2000" dirty="0" smtClean="0">
                <a:latin typeface="Verdana" panose="020B0604030504040204" pitchFamily="34" charset="0"/>
                <a:ea typeface="Verdana" panose="020B0604030504040204" pitchFamily="34" charset="0"/>
                <a:cs typeface="Verdana" panose="020B0604030504040204" pitchFamily="34" charset="0"/>
              </a:rPr>
              <a:t>retiring. </a:t>
            </a:r>
          </a:p>
          <a:p>
            <a:r>
              <a:rPr lang="en-CA" sz="2000" dirty="0" smtClean="0">
                <a:latin typeface="Verdana" panose="020B0604030504040204" pitchFamily="34" charset="0"/>
                <a:ea typeface="Verdana" panose="020B0604030504040204" pitchFamily="34" charset="0"/>
                <a:cs typeface="Verdana" panose="020B0604030504040204" pitchFamily="34" charset="0"/>
              </a:rPr>
              <a:t>The government has announced investments in</a:t>
            </a:r>
            <a:r>
              <a:rPr lang="en-US" sz="2000" dirty="0" smtClean="0">
                <a:latin typeface="Verdana" panose="020B0604030504040204" pitchFamily="34" charset="0"/>
                <a:ea typeface="Verdana" panose="020B0604030504040204" pitchFamily="34" charset="0"/>
                <a:cs typeface="Verdana" panose="020B0604030504040204" pitchFamily="34" charset="0"/>
              </a:rPr>
              <a:t> primary/secondary schools on-reserve</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housing and water and waste water management.</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Major </a:t>
            </a:r>
            <a:r>
              <a:rPr lang="en-CA" sz="2000" dirty="0">
                <a:latin typeface="Verdana" panose="020B0604030504040204" pitchFamily="34" charset="0"/>
                <a:ea typeface="Verdana" panose="020B0604030504040204" pitchFamily="34" charset="0"/>
                <a:cs typeface="Verdana" panose="020B0604030504040204" pitchFamily="34" charset="0"/>
              </a:rPr>
              <a:t>Employers </a:t>
            </a:r>
            <a:r>
              <a:rPr lang="en-CA" sz="2000" dirty="0" smtClean="0">
                <a:latin typeface="Verdana" panose="020B0604030504040204" pitchFamily="34" charset="0"/>
                <a:ea typeface="Verdana" panose="020B0604030504040204" pitchFamily="34" charset="0"/>
                <a:cs typeface="Verdana" panose="020B0604030504040204" pitchFamily="34" charset="0"/>
              </a:rPr>
              <a:t>like Resolute are seeking Indigenous workers.</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Employers </a:t>
            </a:r>
            <a:r>
              <a:rPr lang="en-CA" sz="2000" dirty="0">
                <a:latin typeface="Verdana" panose="020B0604030504040204" pitchFamily="34" charset="0"/>
                <a:ea typeface="Verdana" panose="020B0604030504040204" pitchFamily="34" charset="0"/>
                <a:cs typeface="Verdana" panose="020B0604030504040204" pitchFamily="34" charset="0"/>
              </a:rPr>
              <a:t>appreciate the value and contributions of First Nations </a:t>
            </a:r>
            <a:r>
              <a:rPr lang="en-CA" sz="2000" dirty="0" smtClean="0">
                <a:latin typeface="Verdana" panose="020B0604030504040204" pitchFamily="34" charset="0"/>
                <a:ea typeface="Verdana" panose="020B0604030504040204" pitchFamily="34" charset="0"/>
                <a:cs typeface="Verdana" panose="020B0604030504040204" pitchFamily="34" charset="0"/>
              </a:rPr>
              <a:t>workers.</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METs careers have steady work and options for movement.</a:t>
            </a:r>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73632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9855467" cy="1774571"/>
          </a:xfrm>
        </p:spPr>
        <p:txBody>
          <a:bodyPr>
            <a:normAutofit/>
          </a:bodyPr>
          <a:lstStyle/>
          <a:p>
            <a:r>
              <a:rPr lang="en-CA" sz="4000" dirty="0" smtClean="0">
                <a:latin typeface="Verdana" panose="020B0604030504040204" pitchFamily="34" charset="0"/>
                <a:ea typeface="Verdana" panose="020B0604030504040204" pitchFamily="34" charset="0"/>
                <a:cs typeface="Verdana" panose="020B0604030504040204" pitchFamily="34" charset="0"/>
              </a:rPr>
              <a:t>                METs in Ontario</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sz="half" idx="1"/>
          </p:nvPr>
        </p:nvSpPr>
        <p:spPr>
          <a:xfrm>
            <a:off x="692424" y="1823643"/>
            <a:ext cx="5577841" cy="4052769"/>
          </a:xfrm>
        </p:spPr>
        <p:txBody>
          <a:bodyPr>
            <a:normAutofit fontScale="55000" lnSpcReduction="20000"/>
          </a:bodyPr>
          <a:lstStyle/>
          <a:p>
            <a:pPr marL="0" indent="0">
              <a:buNone/>
            </a:pPr>
            <a:endParaRPr lang="en-US" sz="36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buNone/>
            </a:pPr>
            <a:r>
              <a:rPr lang="en-US" sz="3600" dirty="0" smtClean="0">
                <a:latin typeface="Verdana" panose="020B0604030504040204" pitchFamily="34" charset="0"/>
                <a:ea typeface="Verdana" panose="020B0604030504040204" pitchFamily="34" charset="0"/>
                <a:cs typeface="Verdana" panose="020B0604030504040204" pitchFamily="34" charset="0"/>
              </a:rPr>
              <a:t>For </a:t>
            </a:r>
            <a:r>
              <a:rPr lang="en-US" sz="3600" dirty="0">
                <a:latin typeface="Verdana" panose="020B0604030504040204" pitchFamily="34" charset="0"/>
                <a:ea typeface="Verdana" panose="020B0604030504040204" pitchFamily="34" charset="0"/>
                <a:cs typeface="Verdana" panose="020B0604030504040204" pitchFamily="34" charset="0"/>
              </a:rPr>
              <a:t>industrial </a:t>
            </a:r>
            <a:r>
              <a:rPr lang="en-US" sz="3600" dirty="0" smtClean="0">
                <a:latin typeface="Verdana" panose="020B0604030504040204" pitchFamily="34" charset="0"/>
                <a:ea typeface="Verdana" panose="020B0604030504040204" pitchFamily="34" charset="0"/>
                <a:cs typeface="Verdana" panose="020B0604030504040204" pitchFamily="34" charset="0"/>
              </a:rPr>
              <a:t>millwrights and mechanics</a:t>
            </a:r>
          </a:p>
          <a:p>
            <a:pPr marL="0" indent="0">
              <a:lnSpc>
                <a:spcPct val="120000"/>
              </a:lnSpc>
              <a:spcBef>
                <a:spcPts val="0"/>
              </a:spcBef>
              <a:buNone/>
            </a:pPr>
            <a:r>
              <a:rPr lang="en-US" sz="3600" dirty="0" smtClean="0">
                <a:latin typeface="Verdana" panose="020B0604030504040204" pitchFamily="34" charset="0"/>
                <a:ea typeface="Verdana" panose="020B0604030504040204" pitchFamily="34" charset="0"/>
                <a:cs typeface="Verdana" panose="020B0604030504040204" pitchFamily="34" charset="0"/>
              </a:rPr>
              <a:t>in </a:t>
            </a:r>
            <a:r>
              <a:rPr lang="en-US" sz="3600" dirty="0">
                <a:latin typeface="Verdana" panose="020B0604030504040204" pitchFamily="34" charset="0"/>
                <a:ea typeface="Verdana" panose="020B0604030504040204" pitchFamily="34" charset="0"/>
                <a:cs typeface="Verdana" panose="020B0604030504040204" pitchFamily="34" charset="0"/>
              </a:rPr>
              <a:t>the Northwest region:</a:t>
            </a:r>
          </a:p>
          <a:p>
            <a:pPr marL="0" indent="0">
              <a:lnSpc>
                <a:spcPct val="120000"/>
              </a:lnSpc>
              <a:spcBef>
                <a:spcPts val="0"/>
              </a:spcBef>
              <a:buNone/>
            </a:pPr>
            <a:r>
              <a:rPr lang="en-US" sz="3600" dirty="0" smtClean="0">
                <a:latin typeface="Verdana" panose="020B0604030504040204" pitchFamily="34" charset="0"/>
                <a:ea typeface="Verdana" panose="020B0604030504040204" pitchFamily="34" charset="0"/>
                <a:cs typeface="Verdana" panose="020B0604030504040204" pitchFamily="34" charset="0"/>
              </a:rPr>
              <a:t>680 +people </a:t>
            </a:r>
            <a:r>
              <a:rPr lang="en-US" sz="3600" dirty="0">
                <a:latin typeface="Verdana" panose="020B0604030504040204" pitchFamily="34" charset="0"/>
                <a:ea typeface="Verdana" panose="020B0604030504040204" pitchFamily="34" charset="0"/>
                <a:cs typeface="Verdana" panose="020B0604030504040204" pitchFamily="34" charset="0"/>
              </a:rPr>
              <a:t>work in this </a:t>
            </a:r>
            <a:r>
              <a:rPr lang="en-US" sz="3600" dirty="0" smtClean="0">
                <a:latin typeface="Verdana" panose="020B0604030504040204" pitchFamily="34" charset="0"/>
                <a:ea typeface="Verdana" panose="020B0604030504040204" pitchFamily="34" charset="0"/>
                <a:cs typeface="Verdana" panose="020B0604030504040204" pitchFamily="34" charset="0"/>
              </a:rPr>
              <a:t>sector</a:t>
            </a:r>
          </a:p>
          <a:p>
            <a:pPr marL="0" indent="0">
              <a:lnSpc>
                <a:spcPct val="120000"/>
              </a:lnSpc>
              <a:spcBef>
                <a:spcPts val="0"/>
              </a:spcBef>
              <a:buNone/>
            </a:pPr>
            <a:r>
              <a:rPr lang="en-US" sz="3600" dirty="0" smtClean="0">
                <a:latin typeface="Verdana" panose="020B0604030504040204" pitchFamily="34" charset="0"/>
                <a:ea typeface="Verdana" panose="020B0604030504040204" pitchFamily="34" charset="0"/>
                <a:cs typeface="Verdana" panose="020B0604030504040204" pitchFamily="34" charset="0"/>
              </a:rPr>
              <a:t>Industrial </a:t>
            </a:r>
            <a:r>
              <a:rPr lang="en-US" sz="3600" dirty="0">
                <a:latin typeface="Verdana" panose="020B0604030504040204" pitchFamily="34" charset="0"/>
                <a:ea typeface="Verdana" panose="020B0604030504040204" pitchFamily="34" charset="0"/>
                <a:cs typeface="Verdana" panose="020B0604030504040204" pitchFamily="34" charset="0"/>
              </a:rPr>
              <a:t>millwrights </a:t>
            </a:r>
            <a:r>
              <a:rPr lang="en-US" sz="3600" dirty="0" smtClean="0">
                <a:latin typeface="Verdana" panose="020B0604030504040204" pitchFamily="34" charset="0"/>
                <a:ea typeface="Verdana" panose="020B0604030504040204" pitchFamily="34" charset="0"/>
                <a:cs typeface="Verdana" panose="020B0604030504040204" pitchFamily="34" charset="0"/>
              </a:rPr>
              <a:t>and </a:t>
            </a:r>
            <a:r>
              <a:rPr lang="en-US" sz="3600" dirty="0">
                <a:latin typeface="Verdana" panose="020B0604030504040204" pitchFamily="34" charset="0"/>
                <a:ea typeface="Verdana" panose="020B0604030504040204" pitchFamily="34" charset="0"/>
                <a:cs typeface="Verdana" panose="020B0604030504040204" pitchFamily="34" charset="0"/>
              </a:rPr>
              <a:t>mechanics </a:t>
            </a:r>
            <a:endParaRPr lang="en-US" sz="36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buNone/>
            </a:pPr>
            <a:r>
              <a:rPr lang="en-US" sz="3600" dirty="0" smtClean="0">
                <a:latin typeface="Verdana" panose="020B0604030504040204" pitchFamily="34" charset="0"/>
                <a:ea typeface="Verdana" panose="020B0604030504040204" pitchFamily="34" charset="0"/>
                <a:cs typeface="Verdana" panose="020B0604030504040204" pitchFamily="34" charset="0"/>
              </a:rPr>
              <a:t>mainly </a:t>
            </a:r>
            <a:r>
              <a:rPr lang="en-US" sz="3600" dirty="0">
                <a:latin typeface="Verdana" panose="020B0604030504040204" pitchFamily="34" charset="0"/>
                <a:ea typeface="Verdana" panose="020B0604030504040204" pitchFamily="34" charset="0"/>
                <a:cs typeface="Verdana" panose="020B0604030504040204" pitchFamily="34" charset="0"/>
              </a:rPr>
              <a:t>work </a:t>
            </a:r>
            <a:r>
              <a:rPr lang="en-US" sz="3600" dirty="0" smtClean="0">
                <a:latin typeface="Verdana" panose="020B0604030504040204" pitchFamily="34" charset="0"/>
                <a:ea typeface="Verdana" panose="020B0604030504040204" pitchFamily="34" charset="0"/>
                <a:cs typeface="Verdana" panose="020B0604030504040204" pitchFamily="34" charset="0"/>
              </a:rPr>
              <a:t>in: </a:t>
            </a:r>
            <a:endParaRPr lang="en-US" sz="36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spcBef>
                <a:spcPts val="0"/>
              </a:spcBef>
            </a:pPr>
            <a:r>
              <a:rPr lang="en-US" sz="3600" dirty="0">
                <a:latin typeface="Verdana" panose="020B0604030504040204" pitchFamily="34" charset="0"/>
                <a:ea typeface="Verdana" panose="020B0604030504040204" pitchFamily="34" charset="0"/>
                <a:cs typeface="Verdana" panose="020B0604030504040204" pitchFamily="34" charset="0"/>
              </a:rPr>
              <a:t>Paper manufacturing </a:t>
            </a:r>
            <a:r>
              <a:rPr lang="en-US" sz="3600" dirty="0" smtClean="0">
                <a:latin typeface="Verdana" panose="020B0604030504040204" pitchFamily="34" charset="0"/>
                <a:ea typeface="Verdana" panose="020B0604030504040204" pitchFamily="34" charset="0"/>
                <a:cs typeface="Verdana" panose="020B0604030504040204" pitchFamily="34" charset="0"/>
              </a:rPr>
              <a:t>: </a:t>
            </a:r>
            <a:r>
              <a:rPr lang="en-US" sz="3600" dirty="0">
                <a:latin typeface="Verdana" panose="020B0604030504040204" pitchFamily="34" charset="0"/>
                <a:ea typeface="Verdana" panose="020B0604030504040204" pitchFamily="34" charset="0"/>
                <a:cs typeface="Verdana" panose="020B0604030504040204" pitchFamily="34" charset="0"/>
              </a:rPr>
              <a:t>26% </a:t>
            </a:r>
          </a:p>
          <a:p>
            <a:pPr lvl="1">
              <a:lnSpc>
                <a:spcPct val="120000"/>
              </a:lnSpc>
              <a:spcBef>
                <a:spcPts val="0"/>
              </a:spcBef>
            </a:pPr>
            <a:r>
              <a:rPr lang="en-US" sz="3600" dirty="0">
                <a:latin typeface="Verdana" panose="020B0604030504040204" pitchFamily="34" charset="0"/>
                <a:ea typeface="Verdana" panose="020B0604030504040204" pitchFamily="34" charset="0"/>
                <a:cs typeface="Verdana" panose="020B0604030504040204" pitchFamily="34" charset="0"/>
              </a:rPr>
              <a:t>Wood product manufacturing </a:t>
            </a:r>
            <a:r>
              <a:rPr lang="en-US" sz="3600" dirty="0" smtClean="0">
                <a:latin typeface="Verdana" panose="020B0604030504040204" pitchFamily="34" charset="0"/>
                <a:ea typeface="Verdana" panose="020B0604030504040204" pitchFamily="34" charset="0"/>
                <a:cs typeface="Verdana" panose="020B0604030504040204" pitchFamily="34" charset="0"/>
              </a:rPr>
              <a:t>: </a:t>
            </a:r>
            <a:r>
              <a:rPr lang="en-US" sz="3600" dirty="0">
                <a:latin typeface="Verdana" panose="020B0604030504040204" pitchFamily="34" charset="0"/>
                <a:ea typeface="Verdana" panose="020B0604030504040204" pitchFamily="34" charset="0"/>
                <a:cs typeface="Verdana" panose="020B0604030504040204" pitchFamily="34" charset="0"/>
              </a:rPr>
              <a:t>16% </a:t>
            </a:r>
          </a:p>
          <a:p>
            <a:pPr lvl="1">
              <a:lnSpc>
                <a:spcPct val="120000"/>
              </a:lnSpc>
              <a:spcBef>
                <a:spcPts val="0"/>
              </a:spcBef>
            </a:pPr>
            <a:r>
              <a:rPr lang="en-US" sz="3600" dirty="0">
                <a:latin typeface="Verdana" panose="020B0604030504040204" pitchFamily="34" charset="0"/>
                <a:ea typeface="Verdana" panose="020B0604030504040204" pitchFamily="34" charset="0"/>
                <a:cs typeface="Verdana" panose="020B0604030504040204" pitchFamily="34" charset="0"/>
              </a:rPr>
              <a:t>Construction </a:t>
            </a:r>
            <a:r>
              <a:rPr lang="en-US" sz="3600" dirty="0" smtClean="0">
                <a:latin typeface="Verdana" panose="020B0604030504040204" pitchFamily="34" charset="0"/>
                <a:ea typeface="Verdana" panose="020B0604030504040204" pitchFamily="34" charset="0"/>
                <a:cs typeface="Verdana" panose="020B0604030504040204" pitchFamily="34" charset="0"/>
              </a:rPr>
              <a:t>: </a:t>
            </a:r>
            <a:r>
              <a:rPr lang="en-US" sz="3600" dirty="0">
                <a:latin typeface="Verdana" panose="020B0604030504040204" pitchFamily="34" charset="0"/>
                <a:ea typeface="Verdana" panose="020B0604030504040204" pitchFamily="34" charset="0"/>
                <a:cs typeface="Verdana" panose="020B0604030504040204" pitchFamily="34" charset="0"/>
              </a:rPr>
              <a:t>12% </a:t>
            </a:r>
          </a:p>
          <a:p>
            <a:pPr lvl="1">
              <a:lnSpc>
                <a:spcPct val="120000"/>
              </a:lnSpc>
              <a:spcBef>
                <a:spcPts val="0"/>
              </a:spcBef>
            </a:pPr>
            <a:r>
              <a:rPr lang="en-US" sz="3600" dirty="0">
                <a:latin typeface="Verdana" panose="020B0604030504040204" pitchFamily="34" charset="0"/>
                <a:ea typeface="Verdana" panose="020B0604030504040204" pitchFamily="34" charset="0"/>
                <a:cs typeface="Verdana" panose="020B0604030504040204" pitchFamily="34" charset="0"/>
              </a:rPr>
              <a:t>Utilities </a:t>
            </a:r>
            <a:r>
              <a:rPr lang="en-US" sz="3600" dirty="0" smtClean="0">
                <a:latin typeface="Verdana" panose="020B0604030504040204" pitchFamily="34" charset="0"/>
                <a:ea typeface="Verdana" panose="020B0604030504040204" pitchFamily="34" charset="0"/>
                <a:cs typeface="Verdana" panose="020B0604030504040204" pitchFamily="34" charset="0"/>
              </a:rPr>
              <a:t> </a:t>
            </a:r>
            <a:r>
              <a:rPr lang="en-US" sz="3600" dirty="0">
                <a:latin typeface="Verdana" panose="020B0604030504040204" pitchFamily="34" charset="0"/>
                <a:ea typeface="Verdana" panose="020B0604030504040204" pitchFamily="34" charset="0"/>
                <a:cs typeface="Verdana" panose="020B0604030504040204" pitchFamily="34" charset="0"/>
              </a:rPr>
              <a:t>11% </a:t>
            </a:r>
          </a:p>
          <a:p>
            <a:pPr lvl="1">
              <a:lnSpc>
                <a:spcPct val="120000"/>
              </a:lnSpc>
              <a:spcBef>
                <a:spcPts val="0"/>
              </a:spcBef>
            </a:pPr>
            <a:r>
              <a:rPr lang="en-US" sz="3600" dirty="0">
                <a:latin typeface="Verdana" panose="020B0604030504040204" pitchFamily="34" charset="0"/>
                <a:ea typeface="Verdana" panose="020B0604030504040204" pitchFamily="34" charset="0"/>
                <a:cs typeface="Verdana" panose="020B0604030504040204" pitchFamily="34" charset="0"/>
              </a:rPr>
              <a:t>Mining, </a:t>
            </a:r>
            <a:r>
              <a:rPr lang="en-US" sz="3600" dirty="0" smtClean="0">
                <a:latin typeface="Verdana" panose="020B0604030504040204" pitchFamily="34" charset="0"/>
                <a:ea typeface="Verdana" panose="020B0604030504040204" pitchFamily="34" charset="0"/>
                <a:cs typeface="Verdana" panose="020B0604030504040204" pitchFamily="34" charset="0"/>
              </a:rPr>
              <a:t>and quarrying: </a:t>
            </a:r>
            <a:r>
              <a:rPr lang="en-US" sz="3600" dirty="0">
                <a:latin typeface="Verdana" panose="020B0604030504040204" pitchFamily="34" charset="0"/>
                <a:ea typeface="Verdana" panose="020B0604030504040204" pitchFamily="34" charset="0"/>
                <a:cs typeface="Verdana" panose="020B0604030504040204" pitchFamily="34" charset="0"/>
              </a:rPr>
              <a:t>11% </a:t>
            </a:r>
          </a:p>
          <a:p>
            <a:pPr marL="0" indent="0">
              <a:buNone/>
            </a:pPr>
            <a:r>
              <a:rPr lang="en-US" dirty="0" smtClean="0"/>
              <a:t> </a:t>
            </a:r>
            <a:endParaRPr lang="en-US" dirty="0"/>
          </a:p>
          <a:p>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68108983"/>
              </p:ext>
            </p:extLst>
          </p:nvPr>
        </p:nvGraphicFramePr>
        <p:xfrm>
          <a:off x="6654800" y="2621279"/>
          <a:ext cx="4038865" cy="2757924"/>
        </p:xfrm>
        <a:graphic>
          <a:graphicData uri="http://schemas.openxmlformats.org/drawingml/2006/table">
            <a:tbl>
              <a:tblPr firstRow="1" firstCol="1" bandRow="1">
                <a:tableStyleId>{5C22544A-7EE6-4342-B048-85BDC9FD1C3A}</a:tableStyleId>
              </a:tblPr>
              <a:tblGrid>
                <a:gridCol w="1367277">
                  <a:extLst>
                    <a:ext uri="{9D8B030D-6E8A-4147-A177-3AD203B41FA5}">
                      <a16:colId xmlns="" xmlns:a16="http://schemas.microsoft.com/office/drawing/2014/main" val="20000"/>
                    </a:ext>
                  </a:extLst>
                </a:gridCol>
                <a:gridCol w="1259334">
                  <a:extLst>
                    <a:ext uri="{9D8B030D-6E8A-4147-A177-3AD203B41FA5}">
                      <a16:colId xmlns="" xmlns:a16="http://schemas.microsoft.com/office/drawing/2014/main" val="20001"/>
                    </a:ext>
                  </a:extLst>
                </a:gridCol>
                <a:gridCol w="1412254">
                  <a:extLst>
                    <a:ext uri="{9D8B030D-6E8A-4147-A177-3AD203B41FA5}">
                      <a16:colId xmlns="" xmlns:a16="http://schemas.microsoft.com/office/drawing/2014/main" val="20002"/>
                    </a:ext>
                  </a:extLst>
                </a:gridCol>
              </a:tblGrid>
              <a:tr h="1073667">
                <a:tc gridSpan="3">
                  <a:txBody>
                    <a:bodyPr/>
                    <a:lstStyle/>
                    <a:p>
                      <a:pPr algn="ctr">
                        <a:lnSpc>
                          <a:spcPct val="115000"/>
                        </a:lnSpc>
                        <a:spcAft>
                          <a:spcPts val="0"/>
                        </a:spcAft>
                      </a:pPr>
                      <a:r>
                        <a:rPr lang="en-CA" sz="1800" dirty="0" smtClean="0">
                          <a:effectLst/>
                          <a:latin typeface="Verdana" panose="020B0604030504040204" pitchFamily="34" charset="0"/>
                          <a:ea typeface="Verdana" panose="020B0604030504040204" pitchFamily="34" charset="0"/>
                          <a:cs typeface="Verdana" panose="020B0604030504040204" pitchFamily="34" charset="0"/>
                        </a:rPr>
                        <a:t>MET Wage </a:t>
                      </a:r>
                      <a:r>
                        <a:rPr lang="en-CA" sz="1800" dirty="0">
                          <a:effectLst/>
                          <a:latin typeface="Verdana" panose="020B0604030504040204" pitchFamily="34" charset="0"/>
                          <a:ea typeface="Verdana" panose="020B0604030504040204" pitchFamily="34" charset="0"/>
                          <a:cs typeface="Verdana" panose="020B0604030504040204" pitchFamily="34" charset="0"/>
                        </a:rPr>
                        <a:t>Estimates </a:t>
                      </a:r>
                      <a:endParaRPr lang="en-CA" sz="1800" dirty="0" smtClean="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n-CA" sz="1800" dirty="0" smtClean="0">
                          <a:effectLst/>
                          <a:latin typeface="Verdana" panose="020B0604030504040204" pitchFamily="34" charset="0"/>
                          <a:ea typeface="Verdana" panose="020B0604030504040204" pitchFamily="34" charset="0"/>
                          <a:cs typeface="Verdana" panose="020B0604030504040204" pitchFamily="34" charset="0"/>
                        </a:rPr>
                        <a:t>Northeastern Ontario  </a:t>
                      </a:r>
                    </a:p>
                    <a:p>
                      <a:pPr algn="ctr">
                        <a:lnSpc>
                          <a:spcPct val="115000"/>
                        </a:lnSpc>
                        <a:spcAft>
                          <a:spcPts val="0"/>
                        </a:spcAft>
                      </a:pPr>
                      <a:r>
                        <a:rPr lang="en-CA" sz="1800" dirty="0" smtClean="0">
                          <a:effectLst/>
                          <a:latin typeface="Verdana" panose="020B0604030504040204" pitchFamily="34" charset="0"/>
                          <a:ea typeface="Verdana" panose="020B0604030504040204" pitchFamily="34" charset="0"/>
                          <a:cs typeface="Verdana" panose="020B0604030504040204" pitchFamily="34" charset="0"/>
                        </a:rPr>
                        <a:t>2014-15</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0"/>
                  </a:ext>
                </a:extLst>
              </a:tr>
              <a:tr h="910090">
                <a:tc>
                  <a:txBody>
                    <a:bodyPr/>
                    <a:lstStyle/>
                    <a:p>
                      <a:pPr algn="ctr">
                        <a:lnSpc>
                          <a:spcPct val="115000"/>
                        </a:lnSpc>
                        <a:spcAft>
                          <a:spcPts val="0"/>
                        </a:spcAft>
                      </a:pPr>
                      <a:r>
                        <a:rPr lang="en-CA" sz="1400" dirty="0">
                          <a:effectLst/>
                        </a:rPr>
                        <a:t> </a:t>
                      </a:r>
                    </a:p>
                    <a:p>
                      <a:pPr algn="ctr">
                        <a:lnSpc>
                          <a:spcPct val="115000"/>
                        </a:lnSpc>
                        <a:spcAft>
                          <a:spcPts val="0"/>
                        </a:spcAft>
                      </a:pPr>
                      <a:r>
                        <a:rPr lang="en-CA" sz="1800" dirty="0">
                          <a:solidFill>
                            <a:schemeClr val="accent6">
                              <a:lumMod val="50000"/>
                            </a:schemeClr>
                          </a:solidFill>
                          <a:effectLst/>
                        </a:rPr>
                        <a:t>Low</a:t>
                      </a:r>
                      <a:endParaRPr lang="en-CA"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dirty="0">
                          <a:effectLst/>
                        </a:rPr>
                        <a:t> </a:t>
                      </a:r>
                    </a:p>
                    <a:p>
                      <a:pPr algn="ctr">
                        <a:lnSpc>
                          <a:spcPct val="115000"/>
                        </a:lnSpc>
                        <a:spcAft>
                          <a:spcPts val="0"/>
                        </a:spcAft>
                      </a:pPr>
                      <a:r>
                        <a:rPr lang="en-CA" sz="1800" dirty="0">
                          <a:effectLst/>
                        </a:rPr>
                        <a:t>Median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dirty="0" smtClean="0">
                          <a:effectLst/>
                        </a:rPr>
                        <a:t> </a:t>
                      </a:r>
                    </a:p>
                    <a:p>
                      <a:pPr algn="ctr">
                        <a:lnSpc>
                          <a:spcPct val="115000"/>
                        </a:lnSpc>
                        <a:spcAft>
                          <a:spcPts val="0"/>
                        </a:spcAft>
                      </a:pPr>
                      <a:r>
                        <a:rPr lang="en-CA" sz="1800" dirty="0" smtClean="0">
                          <a:effectLst/>
                        </a:rPr>
                        <a:t>High</a:t>
                      </a:r>
                    </a:p>
                    <a:p>
                      <a:pPr algn="ctr">
                        <a:lnSpc>
                          <a:spcPct val="115000"/>
                        </a:lnSpc>
                        <a:spcAft>
                          <a:spcPts val="0"/>
                        </a:spcAft>
                      </a:pPr>
                      <a:r>
                        <a:rPr lang="en-CA" sz="1400" dirty="0" smtClean="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708644">
                <a:tc>
                  <a:txBody>
                    <a:bodyPr/>
                    <a:lstStyle/>
                    <a:p>
                      <a:pPr algn="ctr">
                        <a:lnSpc>
                          <a:spcPct val="115000"/>
                        </a:lnSpc>
                        <a:spcAft>
                          <a:spcPts val="0"/>
                        </a:spcAft>
                      </a:pPr>
                      <a:r>
                        <a:rPr lang="en-CA" sz="2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$20.75</a:t>
                      </a:r>
                      <a:endParaRPr lang="en-CA" sz="2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lnSpc>
                          <a:spcPct val="115000"/>
                        </a:lnSpc>
                        <a:spcAft>
                          <a:spcPts val="0"/>
                        </a:spcAft>
                      </a:pPr>
                      <a:r>
                        <a:rPr lang="en-CA" sz="2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$30.00</a:t>
                      </a:r>
                      <a:endParaRPr lang="en-CA" sz="2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lnSpc>
                          <a:spcPct val="115000"/>
                        </a:lnSpc>
                        <a:spcAft>
                          <a:spcPts val="0"/>
                        </a:spcAft>
                      </a:pPr>
                      <a:r>
                        <a:rPr lang="en-CA" sz="2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$39.79</a:t>
                      </a:r>
                      <a:endParaRPr lang="en-CA" sz="2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38340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7034"/>
          </a:xfrm>
        </p:spPr>
        <p:txBody>
          <a:bodyPr>
            <a:noAutofit/>
          </a:bodyPr>
          <a:lstStyle/>
          <a:p>
            <a:r>
              <a:rPr lang="en-CA" sz="4000" dirty="0" smtClean="0">
                <a:latin typeface="Verdana" panose="020B0604030504040204" pitchFamily="34" charset="0"/>
                <a:ea typeface="Verdana" panose="020B0604030504040204" pitchFamily="34" charset="0"/>
                <a:cs typeface="Verdana" panose="020B0604030504040204" pitchFamily="34" charset="0"/>
              </a:rPr>
              <a:t>            On the job requirements</a:t>
            </a:r>
            <a:endParaRPr lang="en-CA"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838200" y="1656521"/>
            <a:ext cx="10134600" cy="4699829"/>
          </a:xfrm>
        </p:spPr>
        <p:txBody>
          <a:bodyPr>
            <a:normAutofit/>
          </a:bodyPr>
          <a:lstStyle/>
          <a:p>
            <a:pPr marL="0" indent="0" algn="ctr">
              <a:spcAft>
                <a:spcPts val="0"/>
              </a:spcAft>
              <a:buNone/>
            </a:pP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In General</a:t>
            </a:r>
            <a:endParaRPr lang="en-CA" sz="2200" dirty="0">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Some </a:t>
            </a:r>
            <a:r>
              <a:rPr lang="en-CA" sz="2200" dirty="0">
                <a:latin typeface="Verdana" panose="020B0604030504040204" pitchFamily="34" charset="0"/>
                <a:ea typeface="Verdana" panose="020B0604030504040204" pitchFamily="34" charset="0"/>
                <a:cs typeface="Verdana" panose="020B0604030504040204" pitchFamily="34" charset="0"/>
              </a:rPr>
              <a:t>tasks </a:t>
            </a:r>
            <a:r>
              <a:rPr lang="en-CA" sz="2200" dirty="0" smtClean="0">
                <a:latin typeface="Verdana" panose="020B0604030504040204" pitchFamily="34" charset="0"/>
                <a:ea typeface="Verdana" panose="020B0604030504040204" pitchFamily="34" charset="0"/>
                <a:cs typeface="Verdana" panose="020B0604030504040204" pitchFamily="34" charset="0"/>
              </a:rPr>
              <a:t>may require force </a:t>
            </a:r>
            <a:r>
              <a:rPr lang="en-CA" sz="2200" dirty="0">
                <a:latin typeface="Verdana" panose="020B0604030504040204" pitchFamily="34" charset="0"/>
                <a:ea typeface="Verdana" panose="020B0604030504040204" pitchFamily="34" charset="0"/>
                <a:cs typeface="Verdana" panose="020B0604030504040204" pitchFamily="34" charset="0"/>
              </a:rPr>
              <a:t>used on tools to do the work.  </a:t>
            </a:r>
          </a:p>
          <a:p>
            <a:pPr marL="0" indent="0">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Some </a:t>
            </a:r>
            <a:r>
              <a:rPr lang="en-CA" sz="2200" dirty="0">
                <a:latin typeface="Verdana" panose="020B0604030504040204" pitchFamily="34" charset="0"/>
                <a:ea typeface="Verdana" panose="020B0604030504040204" pitchFamily="34" charset="0"/>
                <a:cs typeface="Verdana" panose="020B0604030504040204" pitchFamily="34" charset="0"/>
              </a:rPr>
              <a:t>jobs involve work in confined spaces or working </a:t>
            </a:r>
            <a:r>
              <a:rPr lang="en-CA" sz="2200" dirty="0" smtClean="0">
                <a:latin typeface="Verdana" panose="020B0604030504040204" pitchFamily="34" charset="0"/>
                <a:ea typeface="Verdana" panose="020B0604030504040204" pitchFamily="34" charset="0"/>
                <a:cs typeface="Verdana" panose="020B0604030504040204" pitchFamily="34" charset="0"/>
              </a:rPr>
              <a:t>around large and sensitively calibrated machinery.</a:t>
            </a:r>
            <a:r>
              <a:rPr lang="en-CA" dirty="0">
                <a:latin typeface="Verdana" panose="020B0604030504040204" pitchFamily="34" charset="0"/>
                <a:ea typeface="Verdana" panose="020B0604030504040204" pitchFamily="34" charset="0"/>
                <a:cs typeface="Verdana" panose="020B0604030504040204" pitchFamily="34" charset="0"/>
              </a:rPr>
              <a:t>  </a:t>
            </a:r>
          </a:p>
          <a:p>
            <a:pPr marL="0" indent="0">
              <a:spcAft>
                <a:spcPts val="0"/>
              </a:spcAft>
              <a:buNone/>
            </a:pPr>
            <a:r>
              <a:rPr lang="en-CA" dirty="0" smtClean="0">
                <a:latin typeface="Verdana" panose="020B0604030504040204" pitchFamily="34" charset="0"/>
                <a:ea typeface="Verdana" panose="020B0604030504040204" pitchFamily="34" charset="0"/>
                <a:cs typeface="Verdana" panose="020B0604030504040204" pitchFamily="34" charset="0"/>
              </a:rPr>
              <a:t>Y</a:t>
            </a:r>
            <a:r>
              <a:rPr lang="en-CA" sz="2200" dirty="0" smtClean="0">
                <a:latin typeface="Verdana" panose="020B0604030504040204" pitchFamily="34" charset="0"/>
                <a:ea typeface="Verdana" panose="020B0604030504040204" pitchFamily="34" charset="0"/>
                <a:cs typeface="Verdana" panose="020B0604030504040204" pitchFamily="34" charset="0"/>
              </a:rPr>
              <a:t>ou </a:t>
            </a:r>
            <a:r>
              <a:rPr lang="en-CA" sz="2200" dirty="0">
                <a:latin typeface="Verdana" panose="020B0604030504040204" pitchFamily="34" charset="0"/>
                <a:ea typeface="Verdana" panose="020B0604030504040204" pitchFamily="34" charset="0"/>
                <a:cs typeface="Verdana" panose="020B0604030504040204" pitchFamily="34" charset="0"/>
              </a:rPr>
              <a:t>may work with sensitive and high value equipment and need to be able to </a:t>
            </a:r>
          </a:p>
          <a:p>
            <a:pPr lvl="1">
              <a:spcAft>
                <a:spcPts val="0"/>
              </a:spcAft>
            </a:pPr>
            <a:r>
              <a:rPr lang="en-CA" sz="2200" dirty="0">
                <a:latin typeface="Verdana" panose="020B0604030504040204" pitchFamily="34" charset="0"/>
                <a:ea typeface="Verdana" panose="020B0604030504040204" pitchFamily="34" charset="0"/>
                <a:cs typeface="Verdana" panose="020B0604030504040204" pitchFamily="34" charset="0"/>
              </a:rPr>
              <a:t>protect yourself and</a:t>
            </a:r>
          </a:p>
          <a:p>
            <a:pPr lvl="1">
              <a:spcAft>
                <a:spcPts val="0"/>
              </a:spcAft>
            </a:pPr>
            <a:r>
              <a:rPr lang="en-CA" sz="2200" dirty="0">
                <a:latin typeface="Verdana" panose="020B0604030504040204" pitchFamily="34" charset="0"/>
                <a:ea typeface="Verdana" panose="020B0604030504040204" pitchFamily="34" charset="0"/>
                <a:cs typeface="Verdana" panose="020B0604030504040204" pitchFamily="34" charset="0"/>
              </a:rPr>
              <a:t>ensure the safety of </a:t>
            </a:r>
            <a:r>
              <a:rPr lang="en-CA" sz="2200" dirty="0" smtClean="0">
                <a:latin typeface="Verdana" panose="020B0604030504040204" pitchFamily="34" charset="0"/>
                <a:ea typeface="Verdana" panose="020B0604030504040204" pitchFamily="34" charset="0"/>
                <a:cs typeface="Verdana" panose="020B0604030504040204" pitchFamily="34" charset="0"/>
              </a:rPr>
              <a:t>others</a:t>
            </a:r>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33429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808" y="539016"/>
            <a:ext cx="4673801" cy="830490"/>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Outline</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838199" y="1520793"/>
            <a:ext cx="10885371" cy="4947384"/>
          </a:xfrm>
        </p:spPr>
        <p:txBody>
          <a:bodyPr>
            <a:normAutofit/>
          </a:bodyPr>
          <a:lstStyle/>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Your AETS and Mino </a:t>
            </a:r>
            <a:r>
              <a:rPr lang="en-CA"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Bimaadiziwin</a:t>
            </a:r>
            <a:endPar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MET - Is it right for you?</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MET Role, Duties and Career options</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What You Need to know</a:t>
            </a:r>
          </a:p>
          <a:p>
            <a:pPr marL="342900" indent="-342900">
              <a:buFont typeface="Arial" panose="020B0604020202020204" pitchFamily="34" charset="0"/>
              <a:buChar char="•"/>
            </a:pPr>
            <a:r>
              <a:rPr lang="en-CA" sz="2000" dirty="0">
                <a:solidFill>
                  <a:schemeClr val="tx1"/>
                </a:solidFill>
                <a:latin typeface="Verdana" panose="020B0604030504040204" pitchFamily="34" charset="0"/>
                <a:ea typeface="Verdana" panose="020B0604030504040204" pitchFamily="34" charset="0"/>
                <a:cs typeface="Verdana" panose="020B0604030504040204" pitchFamily="34" charset="0"/>
              </a:rPr>
              <a:t>Program courses</a:t>
            </a:r>
          </a:p>
          <a:p>
            <a:pPr marL="342900" indent="-342900">
              <a:buFont typeface="Arial" panose="020B0604020202020204" pitchFamily="34" charset="0"/>
              <a:buChar char="•"/>
            </a:pPr>
            <a:r>
              <a:rPr lang="en-CA" sz="2000" dirty="0">
                <a:solidFill>
                  <a:schemeClr val="tx1"/>
                </a:solidFill>
                <a:latin typeface="Verdana" panose="020B0604030504040204" pitchFamily="34" charset="0"/>
                <a:ea typeface="Verdana" panose="020B0604030504040204" pitchFamily="34" charset="0"/>
                <a:cs typeface="Verdana" panose="020B0604030504040204" pitchFamily="34" charset="0"/>
              </a:rPr>
              <a:t>AETS Supports</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Training date &amp; place</a:t>
            </a:r>
          </a:p>
          <a:p>
            <a:pPr marL="342900" indent="-342900">
              <a:buFont typeface="Arial" panose="020B0604020202020204" pitchFamily="34" charset="0"/>
              <a:buChar char="•"/>
            </a:pPr>
            <a:r>
              <a:rPr lang="en-CA" sz="2000" dirty="0">
                <a:solidFill>
                  <a:schemeClr val="tx1"/>
                </a:solidFill>
                <a:latin typeface="Verdana" panose="020B0604030504040204" pitchFamily="34" charset="0"/>
                <a:ea typeface="Verdana" panose="020B0604030504040204" pitchFamily="34" charset="0"/>
                <a:cs typeface="Verdana" panose="020B0604030504040204" pitchFamily="34" charset="0"/>
              </a:rPr>
              <a:t>How to Register</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Admission </a:t>
            </a:r>
            <a:r>
              <a:rPr lang="en-CA" sz="2000" dirty="0">
                <a:solidFill>
                  <a:schemeClr val="tx1"/>
                </a:solidFill>
                <a:latin typeface="Verdana" panose="020B0604030504040204" pitchFamily="34" charset="0"/>
                <a:ea typeface="Verdana" panose="020B0604030504040204" pitchFamily="34" charset="0"/>
                <a:cs typeface="Verdana" panose="020B0604030504040204" pitchFamily="34" charset="0"/>
              </a:rPr>
              <a:t>Requirements</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Questions</a:t>
            </a:r>
          </a:p>
          <a:p>
            <a:pPr marL="342900" indent="-342900">
              <a:buFont typeface="Arial" panose="020B0604020202020204" pitchFamily="34" charset="0"/>
              <a:buChar char="•"/>
            </a:pPr>
            <a:endParaRPr lang="en-CA" sz="18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08" y="2567465"/>
            <a:ext cx="5814391" cy="4840481"/>
          </a:xfrm>
          <a:prstGeom prst="rect">
            <a:avLst/>
          </a:prstGeom>
        </p:spPr>
      </p:pic>
    </p:spTree>
    <p:extLst>
      <p:ext uri="{BB962C8B-B14F-4D97-AF65-F5344CB8AC3E}">
        <p14:creationId xmlns:p14="http://schemas.microsoft.com/office/powerpoint/2010/main" val="2602801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9587"/>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Things you need to know</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240409"/>
            <a:ext cx="10515600" cy="4351338"/>
          </a:xfrm>
        </p:spPr>
        <p:txBody>
          <a:bodyPr>
            <a:normAutofit/>
          </a:bodyPr>
          <a:lstStyle/>
          <a:p>
            <a:pPr marL="0" indent="0">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A 2 year College program (unsponsored during the summer months)</a:t>
            </a:r>
            <a:endParaRPr lang="en-CA" sz="2000" i="1" dirty="0" smtClean="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None/>
            </a:pPr>
            <a:r>
              <a:rPr lang="en-CA" sz="2000" b="1" u="sng" dirty="0" smtClean="0">
                <a:latin typeface="Verdana" panose="020B0604030504040204" pitchFamily="34" charset="0"/>
                <a:ea typeface="Verdana" panose="020B0604030504040204" pitchFamily="34" charset="0"/>
                <a:cs typeface="Verdana" panose="020B0604030504040204" pitchFamily="34" charset="0"/>
              </a:rPr>
              <a:t>Strict attendance and punctuality</a:t>
            </a:r>
            <a:r>
              <a:rPr lang="en-CA" sz="2000" b="1" dirty="0" smtClean="0">
                <a:latin typeface="Verdana" panose="020B0604030504040204" pitchFamily="34" charset="0"/>
                <a:ea typeface="Verdana" panose="020B0604030504040204" pitchFamily="34" charset="0"/>
                <a:cs typeface="Verdana" panose="020B0604030504040204" pitchFamily="34" charset="0"/>
              </a:rPr>
              <a:t>  </a:t>
            </a:r>
            <a:r>
              <a:rPr lang="en-CA" sz="2000" i="1" dirty="0" smtClean="0">
                <a:latin typeface="Verdana" panose="020B0604030504040204" pitchFamily="34" charset="0"/>
                <a:ea typeface="Verdana" panose="020B0604030504040204" pitchFamily="34" charset="0"/>
                <a:cs typeface="Verdana" panose="020B0604030504040204" pitchFamily="34" charset="0"/>
              </a:rPr>
              <a:t>in school and work</a:t>
            </a:r>
            <a:endParaRPr lang="en-CA" sz="2000" i="1" dirty="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None/>
            </a:pPr>
            <a:r>
              <a:rPr lang="en-CA" sz="2000" dirty="0">
                <a:latin typeface="Verdana" panose="020B0604030504040204" pitchFamily="34" charset="0"/>
                <a:ea typeface="Verdana" panose="020B0604030504040204" pitchFamily="34" charset="0"/>
                <a:cs typeface="Verdana" panose="020B0604030504040204" pitchFamily="34" charset="0"/>
              </a:rPr>
              <a:t>Personal commitment &amp; dedication</a:t>
            </a:r>
          </a:p>
          <a:p>
            <a:pPr marL="457200" lvl="1" indent="0">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Home </a:t>
            </a:r>
            <a:r>
              <a:rPr lang="en-CA" sz="2000" dirty="0">
                <a:latin typeface="Verdana" panose="020B0604030504040204" pitchFamily="34" charset="0"/>
                <a:ea typeface="Verdana" panose="020B0604030504040204" pitchFamily="34" charset="0"/>
                <a:cs typeface="Verdana" panose="020B0604030504040204" pitchFamily="34" charset="0"/>
              </a:rPr>
              <a:t>work </a:t>
            </a:r>
            <a:r>
              <a:rPr lang="en-CA" sz="2000" dirty="0" smtClean="0">
                <a:latin typeface="Verdana" panose="020B0604030504040204" pitchFamily="34" charset="0"/>
                <a:ea typeface="Verdana" panose="020B0604030504040204" pitchFamily="34" charset="0"/>
                <a:cs typeface="Verdana" panose="020B0604030504040204" pitchFamily="34" charset="0"/>
              </a:rPr>
              <a:t>&amp; assignments</a:t>
            </a:r>
          </a:p>
          <a:p>
            <a:pPr marL="457200" lvl="1" indent="0">
              <a:spcBef>
                <a:spcPts val="0"/>
              </a:spcBef>
              <a:buNone/>
            </a:pP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endParaRPr lang="en-CA" sz="8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Weekdays 9 </a:t>
            </a:r>
            <a:r>
              <a:rPr lang="en-CA" sz="2000" dirty="0">
                <a:latin typeface="Verdana" panose="020B0604030504040204" pitchFamily="34" charset="0"/>
                <a:ea typeface="Verdana" panose="020B0604030504040204" pitchFamily="34" charset="0"/>
                <a:cs typeface="Verdana" panose="020B0604030504040204" pitchFamily="34" charset="0"/>
              </a:rPr>
              <a:t>am – 4 </a:t>
            </a:r>
            <a:r>
              <a:rPr lang="en-CA" sz="2000" dirty="0" smtClean="0">
                <a:latin typeface="Verdana" panose="020B0604030504040204" pitchFamily="34" charset="0"/>
                <a:ea typeface="Verdana" panose="020B0604030504040204" pitchFamily="34" charset="0"/>
                <a:cs typeface="Verdana" panose="020B0604030504040204" pitchFamily="34" charset="0"/>
              </a:rPr>
              <a:t>pm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classroom &amp; labs</a:t>
            </a:r>
          </a:p>
          <a:p>
            <a:pPr marL="457200" lvl="1" indent="0">
              <a:spcBef>
                <a:spcPts val="0"/>
              </a:spcBef>
              <a:buNone/>
            </a:pP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None/>
            </a:pPr>
            <a:endParaRPr lang="en-CA" sz="800" dirty="0" smtClean="0">
              <a:latin typeface="Verdana" panose="020B0604030504040204" pitchFamily="34" charset="0"/>
              <a:ea typeface="Verdana" panose="020B0604030504040204" pitchFamily="34" charset="0"/>
              <a:cs typeface="Verdana" panose="020B0604030504040204" pitchFamily="34" charset="0"/>
            </a:endParaRPr>
          </a:p>
          <a:p>
            <a:pPr marL="914400" lvl="2" indent="0">
              <a:buNone/>
            </a:pPr>
            <a:endParaRPr lang="en-CA"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CA"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CA"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635" y="3872576"/>
            <a:ext cx="8954729" cy="4202945"/>
          </a:xfrm>
          <a:prstGeom prst="rect">
            <a:avLst/>
          </a:prstGeom>
        </p:spPr>
      </p:pic>
    </p:spTree>
    <p:extLst>
      <p:ext uri="{BB962C8B-B14F-4D97-AF65-F5344CB8AC3E}">
        <p14:creationId xmlns:p14="http://schemas.microsoft.com/office/powerpoint/2010/main" val="1375175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280"/>
            <a:ext cx="10515600" cy="535737"/>
          </a:xfrm>
        </p:spPr>
        <p:txBody>
          <a:bodyPr>
            <a:no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Program Courses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
        <p:nvSpPr>
          <p:cNvPr id="8" name="Rectangle 7"/>
          <p:cNvSpPr/>
          <p:nvPr/>
        </p:nvSpPr>
        <p:spPr>
          <a:xfrm>
            <a:off x="936601" y="2083863"/>
            <a:ext cx="6096000" cy="3477875"/>
          </a:xfrm>
          <a:prstGeom prst="rect">
            <a:avLst/>
          </a:prstGeom>
        </p:spPr>
        <p:txBody>
          <a:bodyPr>
            <a:spAutoFit/>
          </a:bodyPr>
          <a:lstStyle/>
          <a:p>
            <a:pPr fontAlgn="t"/>
            <a:r>
              <a:rPr lang="en-CA" sz="2000" dirty="0">
                <a:latin typeface="Verdana" panose="020B0604030504040204" pitchFamily="34" charset="0"/>
                <a:ea typeface="Verdana" panose="020B0604030504040204" pitchFamily="34" charset="0"/>
                <a:cs typeface="Verdana" panose="020B0604030504040204" pitchFamily="34" charset="0"/>
              </a:rPr>
              <a:t>Persuasive Writing, </a:t>
            </a:r>
            <a:r>
              <a:rPr lang="en-CA" sz="2000" dirty="0" smtClean="0">
                <a:latin typeface="Verdana" panose="020B0604030504040204" pitchFamily="34" charset="0"/>
                <a:ea typeface="Verdana" panose="020B0604030504040204" pitchFamily="34" charset="0"/>
                <a:cs typeface="Verdana" panose="020B0604030504040204" pitchFamily="34" charset="0"/>
              </a:rPr>
              <a:t> </a:t>
            </a:r>
          </a:p>
          <a:p>
            <a:pPr fontAlgn="t"/>
            <a:r>
              <a:rPr lang="en-CA" sz="2000" dirty="0" smtClean="0">
                <a:latin typeface="Verdana" panose="020B0604030504040204" pitchFamily="34" charset="0"/>
                <a:ea typeface="Verdana" panose="020B0604030504040204" pitchFamily="34" charset="0"/>
                <a:cs typeface="Verdana" panose="020B0604030504040204" pitchFamily="34" charset="0"/>
              </a:rPr>
              <a:t>MS </a:t>
            </a:r>
            <a:r>
              <a:rPr lang="en-CA" sz="2000" dirty="0">
                <a:latin typeface="Verdana" panose="020B0604030504040204" pitchFamily="34" charset="0"/>
                <a:ea typeface="Verdana" panose="020B0604030504040204" pitchFamily="34" charset="0"/>
                <a:cs typeface="Verdana" panose="020B0604030504040204" pitchFamily="34" charset="0"/>
              </a:rPr>
              <a:t>Office</a:t>
            </a:r>
          </a:p>
          <a:p>
            <a:pPr fontAlgn="t"/>
            <a:r>
              <a:rPr lang="en-CA" sz="2000" dirty="0">
                <a:latin typeface="Verdana" panose="020B0604030504040204" pitchFamily="34" charset="0"/>
                <a:ea typeface="Verdana" panose="020B0604030504040204" pitchFamily="34" charset="0"/>
                <a:cs typeface="Verdana" panose="020B0604030504040204" pitchFamily="34" charset="0"/>
              </a:rPr>
              <a:t>Pre-</a:t>
            </a:r>
            <a:r>
              <a:rPr lang="en-CA" sz="2000" dirty="0" err="1">
                <a:latin typeface="Verdana" panose="020B0604030504040204" pitchFamily="34" charset="0"/>
                <a:ea typeface="Verdana" panose="020B0604030504040204" pitchFamily="34" charset="0"/>
                <a:cs typeface="Verdana" panose="020B0604030504040204" pitchFamily="34" charset="0"/>
              </a:rPr>
              <a:t>Techn</a:t>
            </a:r>
            <a:r>
              <a:rPr lang="en-CA" sz="2000" dirty="0">
                <a:latin typeface="Verdana" panose="020B0604030504040204" pitchFamily="34" charset="0"/>
                <a:ea typeface="Verdana" panose="020B0604030504040204" pitchFamily="34" charset="0"/>
                <a:cs typeface="Verdana" panose="020B0604030504040204" pitchFamily="34" charset="0"/>
              </a:rPr>
              <a:t> Physics </a:t>
            </a:r>
            <a:r>
              <a:rPr lang="en-CA" sz="2000" dirty="0" smtClean="0">
                <a:latin typeface="Verdana" panose="020B0604030504040204" pitchFamily="34" charset="0"/>
                <a:ea typeface="Verdana" panose="020B0604030504040204" pitchFamily="34" charset="0"/>
                <a:cs typeface="Verdana" panose="020B0604030504040204" pitchFamily="34" charset="0"/>
              </a:rPr>
              <a:t>I and Science II</a:t>
            </a:r>
            <a:endParaRPr lang="en-CA" sz="2000" dirty="0">
              <a:latin typeface="Verdana" panose="020B0604030504040204" pitchFamily="34" charset="0"/>
              <a:ea typeface="Verdana" panose="020B0604030504040204" pitchFamily="34" charset="0"/>
              <a:cs typeface="Verdana" panose="020B0604030504040204" pitchFamily="34" charset="0"/>
            </a:endParaRPr>
          </a:p>
          <a:p>
            <a:pPr fontAlgn="t"/>
            <a:r>
              <a:rPr lang="en-CA" sz="2000" dirty="0">
                <a:latin typeface="Verdana" panose="020B0604030504040204" pitchFamily="34" charset="0"/>
                <a:ea typeface="Verdana" panose="020B0604030504040204" pitchFamily="34" charset="0"/>
                <a:cs typeface="Verdana" panose="020B0604030504040204" pitchFamily="34" charset="0"/>
              </a:rPr>
              <a:t>Applied Math I,II&amp;III</a:t>
            </a:r>
          </a:p>
          <a:p>
            <a:pPr fontAlgn="t"/>
            <a:r>
              <a:rPr lang="en-CA" sz="2000" dirty="0" err="1">
                <a:latin typeface="Verdana" panose="020B0604030504040204" pitchFamily="34" charset="0"/>
                <a:ea typeface="Verdana" panose="020B0604030504040204" pitchFamily="34" charset="0"/>
                <a:cs typeface="Verdana" panose="020B0604030504040204" pitchFamily="34" charset="0"/>
              </a:rPr>
              <a:t>Eng</a:t>
            </a:r>
            <a:r>
              <a:rPr lang="en-CA" sz="2000" dirty="0">
                <a:latin typeface="Verdana" panose="020B0604030504040204" pitchFamily="34" charset="0"/>
                <a:ea typeface="Verdana" panose="020B0604030504040204" pitchFamily="34" charset="0"/>
                <a:cs typeface="Verdana" panose="020B0604030504040204" pitchFamily="34" charset="0"/>
              </a:rPr>
              <a:t> Graphics</a:t>
            </a:r>
          </a:p>
          <a:p>
            <a:pPr fontAlgn="t"/>
            <a:r>
              <a:rPr lang="en-CA" sz="2000" dirty="0" err="1">
                <a:latin typeface="Verdana" panose="020B0604030504040204" pitchFamily="34" charset="0"/>
                <a:ea typeface="Verdana" panose="020B0604030504040204" pitchFamily="34" charset="0"/>
                <a:cs typeface="Verdana" panose="020B0604030504040204" pitchFamily="34" charset="0"/>
              </a:rPr>
              <a:t>Mech</a:t>
            </a:r>
            <a:r>
              <a:rPr lang="en-CA" sz="2000" dirty="0">
                <a:latin typeface="Verdana" panose="020B0604030504040204" pitchFamily="34" charset="0"/>
                <a:ea typeface="Verdana" panose="020B0604030504040204" pitchFamily="34" charset="0"/>
                <a:cs typeface="Verdana" panose="020B0604030504040204" pitchFamily="34" charset="0"/>
              </a:rPr>
              <a:t> Practices</a:t>
            </a:r>
          </a:p>
          <a:p>
            <a:pPr fontAlgn="t"/>
            <a:r>
              <a:rPr lang="en-CA" sz="2000" dirty="0">
                <a:latin typeface="Verdana" panose="020B0604030504040204" pitchFamily="34" charset="0"/>
                <a:ea typeface="Verdana" panose="020B0604030504040204" pitchFamily="34" charset="0"/>
                <a:cs typeface="Verdana" panose="020B0604030504040204" pitchFamily="34" charset="0"/>
              </a:rPr>
              <a:t>Machine Shop I &amp;II</a:t>
            </a:r>
          </a:p>
          <a:p>
            <a:pPr fontAlgn="t"/>
            <a:r>
              <a:rPr lang="en-CA" sz="2000" dirty="0">
                <a:latin typeface="Verdana" panose="020B0604030504040204" pitchFamily="34" charset="0"/>
                <a:ea typeface="Verdana" panose="020B0604030504040204" pitchFamily="34" charset="0"/>
                <a:cs typeface="Verdana" panose="020B0604030504040204" pitchFamily="34" charset="0"/>
              </a:rPr>
              <a:t>Welding </a:t>
            </a:r>
            <a:r>
              <a:rPr lang="en-CA" sz="2000" dirty="0" smtClean="0">
                <a:latin typeface="Verdana" panose="020B0604030504040204" pitchFamily="34" charset="0"/>
                <a:ea typeface="Verdana" panose="020B0604030504040204" pitchFamily="34" charset="0"/>
                <a:cs typeface="Verdana" panose="020B0604030504040204" pitchFamily="34" charset="0"/>
              </a:rPr>
              <a:t>I&amp;II </a:t>
            </a:r>
          </a:p>
          <a:p>
            <a:pPr fontAlgn="t"/>
            <a:r>
              <a:rPr lang="en-CA" sz="2000" dirty="0" smtClean="0">
                <a:latin typeface="Verdana" panose="020B0604030504040204" pitchFamily="34" charset="0"/>
                <a:ea typeface="Verdana" panose="020B0604030504040204" pitchFamily="34" charset="0"/>
                <a:cs typeface="Verdana" panose="020B0604030504040204" pitchFamily="34" charset="0"/>
              </a:rPr>
              <a:t>Power </a:t>
            </a:r>
            <a:r>
              <a:rPr lang="en-CA" sz="2000" dirty="0">
                <a:latin typeface="Verdana" panose="020B0604030504040204" pitchFamily="34" charset="0"/>
                <a:ea typeface="Verdana" panose="020B0604030504040204" pitchFamily="34" charset="0"/>
                <a:cs typeface="Verdana" panose="020B0604030504040204" pitchFamily="34" charset="0"/>
              </a:rPr>
              <a:t>Transmission I, II &amp;III</a:t>
            </a:r>
          </a:p>
          <a:p>
            <a:pPr fontAlgn="t"/>
            <a:r>
              <a:rPr lang="en-CA" sz="2000" dirty="0">
                <a:latin typeface="Verdana" panose="020B0604030504040204" pitchFamily="34" charset="0"/>
                <a:ea typeface="Verdana" panose="020B0604030504040204" pitchFamily="34" charset="0"/>
                <a:cs typeface="Verdana" panose="020B0604030504040204" pitchFamily="34" charset="0"/>
              </a:rPr>
              <a:t>Industrial Design I, II</a:t>
            </a:r>
          </a:p>
          <a:p>
            <a:pPr fontAlgn="t"/>
            <a:r>
              <a:rPr lang="en-CA" sz="2000" dirty="0">
                <a:latin typeface="Verdana" panose="020B0604030504040204" pitchFamily="34" charset="0"/>
                <a:ea typeface="Verdana" panose="020B0604030504040204" pitchFamily="34" charset="0"/>
                <a:cs typeface="Verdana" panose="020B0604030504040204" pitchFamily="34" charset="0"/>
              </a:rPr>
              <a:t>Intro to </a:t>
            </a:r>
            <a:r>
              <a:rPr lang="en-CA" sz="2000" dirty="0" smtClean="0">
                <a:latin typeface="Verdana" panose="020B0604030504040204" pitchFamily="34" charset="0"/>
                <a:ea typeface="Verdana" panose="020B0604030504040204" pitchFamily="34" charset="0"/>
                <a:cs typeface="Verdana" panose="020B0604030504040204" pitchFamily="34" charset="0"/>
              </a:rPr>
              <a:t>Electricity</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551" y="1822550"/>
            <a:ext cx="6000750" cy="4000500"/>
          </a:xfrm>
          <a:prstGeom prst="rect">
            <a:avLst/>
          </a:prstGeom>
        </p:spPr>
      </p:pic>
    </p:spTree>
    <p:extLst>
      <p:ext uri="{BB962C8B-B14F-4D97-AF65-F5344CB8AC3E}">
        <p14:creationId xmlns:p14="http://schemas.microsoft.com/office/powerpoint/2010/main" val="4083830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16" y="361034"/>
            <a:ext cx="10515600" cy="640715"/>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Program Courses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
        <p:nvSpPr>
          <p:cNvPr id="5" name="Rectangle 4"/>
          <p:cNvSpPr/>
          <p:nvPr/>
        </p:nvSpPr>
        <p:spPr>
          <a:xfrm>
            <a:off x="1695450" y="1721866"/>
            <a:ext cx="6096000" cy="1938992"/>
          </a:xfrm>
          <a:prstGeom prst="rect">
            <a:avLst/>
          </a:prstGeom>
        </p:spPr>
        <p:txBody>
          <a:bodyPr wrap="square">
            <a:spAutoFit/>
          </a:bodyPr>
          <a:lstStyle/>
          <a:p>
            <a:pPr fontAlgn="t"/>
            <a:r>
              <a:rPr lang="en-CA" sz="2000" dirty="0">
                <a:latin typeface="Verdana" panose="020B0604030504040204" pitchFamily="34" charset="0"/>
                <a:ea typeface="Verdana" panose="020B0604030504040204" pitchFamily="34" charset="0"/>
                <a:cs typeface="Verdana" panose="020B0604030504040204" pitchFamily="34" charset="0"/>
              </a:rPr>
              <a:t>Electives, Statics</a:t>
            </a:r>
          </a:p>
          <a:p>
            <a:pPr fontAlgn="t"/>
            <a:r>
              <a:rPr lang="en-CA" sz="2000" dirty="0">
                <a:latin typeface="Verdana" panose="020B0604030504040204" pitchFamily="34" charset="0"/>
                <a:ea typeface="Verdana" panose="020B0604030504040204" pitchFamily="34" charset="0"/>
                <a:cs typeface="Verdana" panose="020B0604030504040204" pitchFamily="34" charset="0"/>
              </a:rPr>
              <a:t>Fluid Power &amp; Mechanics</a:t>
            </a:r>
          </a:p>
          <a:p>
            <a:pPr fontAlgn="t"/>
            <a:r>
              <a:rPr lang="en-CA" sz="2000" dirty="0">
                <a:latin typeface="Verdana" panose="020B0604030504040204" pitchFamily="34" charset="0"/>
                <a:ea typeface="Verdana" panose="020B0604030504040204" pitchFamily="34" charset="0"/>
                <a:cs typeface="Verdana" panose="020B0604030504040204" pitchFamily="34" charset="0"/>
              </a:rPr>
              <a:t>Materials Strength </a:t>
            </a:r>
          </a:p>
          <a:p>
            <a:pPr fontAlgn="t"/>
            <a:r>
              <a:rPr lang="en-CA" sz="2000" dirty="0">
                <a:latin typeface="Verdana" panose="020B0604030504040204" pitchFamily="34" charset="0"/>
                <a:ea typeface="Verdana" panose="020B0604030504040204" pitchFamily="34" charset="0"/>
                <a:cs typeface="Verdana" panose="020B0604030504040204" pitchFamily="34" charset="0"/>
              </a:rPr>
              <a:t>Thermodynamics</a:t>
            </a:r>
          </a:p>
          <a:p>
            <a:pPr fontAlgn="t"/>
            <a:r>
              <a:rPr lang="en-CA" sz="2000" dirty="0">
                <a:latin typeface="Verdana" panose="020B0604030504040204" pitchFamily="34" charset="0"/>
                <a:ea typeface="Verdana" panose="020B0604030504040204" pitchFamily="34" charset="0"/>
                <a:cs typeface="Verdana" panose="020B0604030504040204" pitchFamily="34" charset="0"/>
              </a:rPr>
              <a:t>Structural Design</a:t>
            </a:r>
          </a:p>
          <a:p>
            <a:pPr fontAlgn="t"/>
            <a:r>
              <a:rPr lang="en-CA" sz="2000" dirty="0">
                <a:latin typeface="Verdana" panose="020B0604030504040204" pitchFamily="34" charset="0"/>
                <a:ea typeface="Verdana" panose="020B0604030504040204" pitchFamily="34" charset="0"/>
                <a:cs typeface="Verdana" panose="020B0604030504040204" pitchFamily="34" charset="0"/>
              </a:rPr>
              <a:t>CNC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528" y="3949887"/>
            <a:ext cx="4836694" cy="27216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001" y="1721866"/>
            <a:ext cx="5383281" cy="3588854"/>
          </a:xfrm>
          <a:prstGeom prst="rect">
            <a:avLst/>
          </a:prstGeom>
        </p:spPr>
      </p:pic>
    </p:spTree>
    <p:extLst>
      <p:ext uri="{BB962C8B-B14F-4D97-AF65-F5344CB8AC3E}">
        <p14:creationId xmlns:p14="http://schemas.microsoft.com/office/powerpoint/2010/main" val="737427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053" y="4678110"/>
            <a:ext cx="1890521" cy="1417891"/>
          </a:xfrm>
          <a:prstGeom prst="rect">
            <a:avLst/>
          </a:prstGeom>
        </p:spPr>
      </p:pic>
      <p:sp>
        <p:nvSpPr>
          <p:cNvPr id="2" name="Title 1"/>
          <p:cNvSpPr>
            <a:spLocks noGrp="1"/>
          </p:cNvSpPr>
          <p:nvPr>
            <p:ph type="title"/>
          </p:nvPr>
        </p:nvSpPr>
        <p:spPr>
          <a:xfrm>
            <a:off x="838200" y="365125"/>
            <a:ext cx="10515600" cy="79616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AETS Supports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half" idx="1"/>
          </p:nvPr>
        </p:nvSpPr>
        <p:spPr>
          <a:xfrm>
            <a:off x="749809" y="1225296"/>
            <a:ext cx="4187952" cy="5308026"/>
          </a:xfrm>
        </p:spPr>
        <p:txBody>
          <a:bodyPr>
            <a:normAutofit/>
          </a:bodyPr>
          <a:lstStyle/>
          <a:p>
            <a:pPr marL="0" indent="0">
              <a:lnSpc>
                <a:spcPct val="11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These supports are available as needed:</a:t>
            </a:r>
          </a:p>
          <a:p>
            <a:pPr marL="0" indent="0">
              <a:lnSpc>
                <a:spcPct val="11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Sibley Residence (single)  </a:t>
            </a:r>
          </a:p>
          <a:p>
            <a:pPr marL="0" indent="0">
              <a:lnSpc>
                <a:spcPct val="11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Tuition &amp; Books</a:t>
            </a:r>
          </a:p>
          <a:p>
            <a:pPr marL="0" indent="0">
              <a:lnSpc>
                <a:spcPct val="110000"/>
              </a:lnSpc>
              <a:spcBef>
                <a:spcPts val="0"/>
              </a:spcBef>
              <a:buNone/>
            </a:pPr>
            <a:r>
              <a:rPr lang="en-CA" sz="1800" dirty="0" smtClean="0">
                <a:latin typeface="Verdana" panose="020B0604030504040204" pitchFamily="34" charset="0"/>
                <a:ea typeface="Verdana" panose="020B0604030504040204" pitchFamily="34" charset="0"/>
                <a:cs typeface="Verdana" panose="020B0604030504040204" pitchFamily="34" charset="0"/>
              </a:rPr>
              <a:t>      Students pay for stationery</a:t>
            </a:r>
          </a:p>
          <a:p>
            <a:pPr marL="0" indent="0">
              <a:lnSpc>
                <a:spcPct val="110000"/>
              </a:lnSpc>
              <a:spcBef>
                <a:spcPts val="0"/>
              </a:spcBef>
              <a:buNone/>
            </a:pPr>
            <a:r>
              <a:rPr lang="en-CA" sz="1800" dirty="0">
                <a:latin typeface="Verdana" panose="020B0604030504040204" pitchFamily="34" charset="0"/>
                <a:ea typeface="Verdana" panose="020B0604030504040204" pitchFamily="34" charset="0"/>
                <a:cs typeface="Verdana" panose="020B0604030504040204" pitchFamily="34" charset="0"/>
              </a:rPr>
              <a:t> </a:t>
            </a:r>
            <a:r>
              <a:rPr lang="en-CA" sz="1800" dirty="0" smtClean="0">
                <a:latin typeface="Verdana" panose="020B0604030504040204" pitchFamily="34" charset="0"/>
                <a:ea typeface="Verdana" panose="020B0604030504040204" pitchFamily="34" charset="0"/>
                <a:cs typeface="Verdana" panose="020B0604030504040204" pitchFamily="34" charset="0"/>
              </a:rPr>
              <a:t>     supplies</a:t>
            </a:r>
            <a:endParaRPr lang="en-CA"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Living Allowance </a:t>
            </a:r>
          </a:p>
          <a:p>
            <a:pPr marL="0" indent="0">
              <a:lnSpc>
                <a:spcPct val="11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Meal Allowance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Bus pass/travel</a:t>
            </a:r>
          </a:p>
          <a:p>
            <a:pPr marL="0" indent="0">
              <a:lnSpc>
                <a:spcPct val="110000"/>
              </a:lnSpc>
              <a:spcBef>
                <a:spcPts val="0"/>
              </a:spcBef>
              <a:buNone/>
            </a:pPr>
            <a:r>
              <a:rPr lang="en-CA" sz="2000" dirty="0">
                <a:latin typeface="Verdana" panose="020B0604030504040204" pitchFamily="34" charset="0"/>
                <a:ea typeface="Verdana" panose="020B0604030504040204" pitchFamily="34" charset="0"/>
                <a:cs typeface="Verdana" panose="020B0604030504040204" pitchFamily="34" charset="0"/>
              </a:rPr>
              <a:t>Uniform &amp; </a:t>
            </a:r>
            <a:r>
              <a:rPr lang="en-CA" sz="2000" dirty="0" smtClean="0">
                <a:latin typeface="Verdana" panose="020B0604030504040204" pitchFamily="34" charset="0"/>
                <a:ea typeface="Verdana" panose="020B0604030504040204" pitchFamily="34" charset="0"/>
                <a:cs typeface="Verdana" panose="020B0604030504040204" pitchFamily="34" charset="0"/>
              </a:rPr>
              <a:t>Footwear</a:t>
            </a:r>
          </a:p>
          <a:p>
            <a:pPr marL="0" indent="0">
              <a:lnSpc>
                <a:spcPct val="11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Testing costs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Child Care Subsidy</a:t>
            </a:r>
          </a:p>
          <a:p>
            <a:pPr marL="457200" lvl="1" indent="0">
              <a:lnSpc>
                <a:spcPct val="110000"/>
              </a:lnSpc>
              <a:spcBef>
                <a:spcPts val="0"/>
              </a:spcBef>
              <a:buNone/>
            </a:pPr>
            <a:r>
              <a:rPr lang="en-CA" sz="1800" dirty="0" smtClean="0">
                <a:latin typeface="Verdana" panose="020B0604030504040204" pitchFamily="34" charset="0"/>
                <a:ea typeface="Verdana" panose="020B0604030504040204" pitchFamily="34" charset="0"/>
                <a:cs typeface="Verdana" panose="020B0604030504040204" pitchFamily="34" charset="0"/>
              </a:rPr>
              <a:t>Students arrange for the childcare provider</a:t>
            </a:r>
            <a:endParaRPr lang="en-CA"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sz="13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CA" sz="1200"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4" name="Content Placeholder 3"/>
          <p:cNvSpPr>
            <a:spLocks noGrp="1"/>
          </p:cNvSpPr>
          <p:nvPr>
            <p:ph sz="half" idx="2"/>
          </p:nvPr>
        </p:nvSpPr>
        <p:spPr>
          <a:xfrm>
            <a:off x="7410565" y="1675653"/>
            <a:ext cx="4279441" cy="3729596"/>
          </a:xfrm>
        </p:spPr>
        <p:txBody>
          <a:bodyPr>
            <a:normAutofit/>
          </a:bodyPr>
          <a:lstStyle/>
          <a:p>
            <a:endParaRPr lang="en-CA" sz="2000" dirty="0" smtClean="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2 Group Choice</a:t>
            </a:r>
          </a:p>
          <a:p>
            <a:pPr marL="0" indent="0">
              <a:buNone/>
            </a:pPr>
            <a:r>
              <a:rPr lang="en-CA" sz="2000" dirty="0">
                <a:latin typeface="Verdana" panose="020B0604030504040204" pitchFamily="34" charset="0"/>
                <a:ea typeface="Verdana" panose="020B0604030504040204" pitchFamily="34" charset="0"/>
                <a:cs typeface="Verdana" panose="020B0604030504040204" pitchFamily="34" charset="0"/>
              </a:rPr>
              <a:t> </a:t>
            </a:r>
            <a:r>
              <a:rPr lang="en-CA" sz="2000" dirty="0" smtClean="0">
                <a:latin typeface="Verdana" panose="020B0604030504040204" pitchFamily="34" charset="0"/>
                <a:ea typeface="Verdana" panose="020B0604030504040204" pitchFamily="34" charset="0"/>
                <a:cs typeface="Verdana" panose="020B0604030504040204" pitchFamily="34" charset="0"/>
              </a:rPr>
              <a:t>    evening events</a:t>
            </a:r>
          </a:p>
          <a:p>
            <a:r>
              <a:rPr lang="en-CA" sz="2000" dirty="0" smtClean="0">
                <a:latin typeface="Verdana" panose="020B0604030504040204" pitchFamily="34" charset="0"/>
                <a:ea typeface="Verdana" panose="020B0604030504040204" pitchFamily="34" charset="0"/>
                <a:cs typeface="Verdana" panose="020B0604030504040204" pitchFamily="34" charset="0"/>
              </a:rPr>
              <a:t>Travel home - up to 2 trips</a:t>
            </a:r>
          </a:p>
          <a:p>
            <a:r>
              <a:rPr lang="en-CA" sz="2000" dirty="0" smtClean="0">
                <a:latin typeface="Verdana" panose="020B0604030504040204" pitchFamily="34" charset="0"/>
                <a:ea typeface="Verdana" panose="020B0604030504040204" pitchFamily="34" charset="0"/>
                <a:cs typeface="Verdana" panose="020B0604030504040204" pitchFamily="34" charset="0"/>
              </a:rPr>
              <a:t>Life Skills Coaching</a:t>
            </a:r>
          </a:p>
          <a:p>
            <a:r>
              <a:rPr lang="en-CA" sz="2000" dirty="0" smtClean="0">
                <a:latin typeface="Verdana" panose="020B0604030504040204" pitchFamily="34" charset="0"/>
                <a:ea typeface="Verdana" panose="020B0604030504040204" pitchFamily="34" charset="0"/>
                <a:cs typeface="Verdana" panose="020B0604030504040204" pitchFamily="34" charset="0"/>
              </a:rPr>
              <a:t>College events</a:t>
            </a:r>
          </a:p>
          <a:p>
            <a:pPr marL="457200" lvl="1"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Residence, </a:t>
            </a:r>
            <a:r>
              <a:rPr lang="en-CA" sz="2000" dirty="0" err="1" smtClean="0">
                <a:latin typeface="Verdana" panose="020B0604030504040204" pitchFamily="34" charset="0"/>
                <a:ea typeface="Verdana" panose="020B0604030504040204" pitchFamily="34" charset="0"/>
                <a:cs typeface="Verdana" panose="020B0604030504040204" pitchFamily="34" charset="0"/>
              </a:rPr>
              <a:t>Apiwin</a:t>
            </a:r>
            <a:r>
              <a:rPr lang="en-CA" sz="2000" dirty="0" smtClean="0">
                <a:latin typeface="Verdana" panose="020B0604030504040204" pitchFamily="34" charset="0"/>
                <a:ea typeface="Verdana" panose="020B0604030504040204" pitchFamily="34" charset="0"/>
                <a:cs typeface="Verdana" panose="020B0604030504040204" pitchFamily="34" charset="0"/>
              </a:rPr>
              <a:t> and</a:t>
            </a:r>
          </a:p>
          <a:p>
            <a:pPr marL="457200" lvl="1"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Student Support Services</a:t>
            </a:r>
          </a:p>
          <a:p>
            <a:pPr lvl="2"/>
            <a:endParaRPr lang="en-CA" sz="800" dirty="0" smtClean="0">
              <a:latin typeface="Verdana" panose="020B0604030504040204" pitchFamily="34" charset="0"/>
              <a:ea typeface="Verdana" panose="020B0604030504040204" pitchFamily="34" charset="0"/>
              <a:cs typeface="Verdana" panose="020B0604030504040204" pitchFamily="34" charset="0"/>
            </a:endParaRPr>
          </a:p>
          <a:p>
            <a:pPr lvl="1"/>
            <a:endParaRPr lang="en-CA" sz="1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218" y="1301495"/>
            <a:ext cx="1570193" cy="14365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470" y="2718816"/>
            <a:ext cx="1959864" cy="1959864"/>
          </a:xfrm>
          <a:prstGeom prst="rect">
            <a:avLst/>
          </a:prstGeom>
        </p:spPr>
      </p:pic>
    </p:spTree>
    <p:extLst>
      <p:ext uri="{BB962C8B-B14F-4D97-AF65-F5344CB8AC3E}">
        <p14:creationId xmlns:p14="http://schemas.microsoft.com/office/powerpoint/2010/main" val="2840673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76440"/>
            <a:ext cx="11165114" cy="1082767"/>
          </a:xfrm>
        </p:spPr>
        <p:txBody>
          <a:bodyPr>
            <a:noAutofit/>
          </a:bodyPr>
          <a:lstStyle/>
          <a:p>
            <a:pPr algn="ctr"/>
            <a:r>
              <a:rPr lang="en-CA" sz="4000" dirty="0">
                <a:latin typeface="Verdana" panose="020B0604030504040204" pitchFamily="34" charset="0"/>
                <a:ea typeface="Verdana" panose="020B0604030504040204" pitchFamily="34" charset="0"/>
                <a:cs typeface="Verdana" panose="020B0604030504040204" pitchFamily="34" charset="0"/>
              </a:rPr>
              <a:t>Training Begins </a:t>
            </a:r>
            <a:r>
              <a:rPr lang="en-CA" sz="4000" dirty="0" smtClean="0">
                <a:latin typeface="Verdana" panose="020B0604030504040204" pitchFamily="34" charset="0"/>
                <a:ea typeface="Verdana" panose="020B0604030504040204" pitchFamily="34" charset="0"/>
                <a:cs typeface="Verdana" panose="020B0604030504040204" pitchFamily="34" charset="0"/>
              </a:rPr>
              <a:t>– September 4</a:t>
            </a:r>
            <a:r>
              <a:rPr lang="en-CA" sz="4000" baseline="30000" dirty="0" smtClean="0">
                <a:latin typeface="Verdana" panose="020B0604030504040204" pitchFamily="34" charset="0"/>
                <a:ea typeface="Verdana" panose="020B0604030504040204" pitchFamily="34" charset="0"/>
                <a:cs typeface="Verdana" panose="020B0604030504040204" pitchFamily="34" charset="0"/>
              </a:rPr>
              <a:t>th</a:t>
            </a:r>
            <a:r>
              <a:rPr lang="en-CA" sz="4000" dirty="0" smtClean="0">
                <a:latin typeface="Verdana" panose="020B0604030504040204" pitchFamily="34" charset="0"/>
                <a:ea typeface="Verdana" panose="020B0604030504040204" pitchFamily="34" charset="0"/>
                <a:cs typeface="Verdana" panose="020B0604030504040204" pitchFamily="34" charset="0"/>
              </a:rPr>
              <a:t>, 2018</a:t>
            </a:r>
            <a:br>
              <a:rPr lang="en-CA" sz="4000" dirty="0" smtClean="0">
                <a:latin typeface="Verdana" panose="020B0604030504040204" pitchFamily="34" charset="0"/>
                <a:ea typeface="Verdana" panose="020B0604030504040204" pitchFamily="34" charset="0"/>
                <a:cs typeface="Verdana" panose="020B0604030504040204" pitchFamily="34" charset="0"/>
              </a:rPr>
            </a:b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961951" y="1392465"/>
            <a:ext cx="10562391" cy="2179184"/>
          </a:xfrm>
        </p:spPr>
        <p:txBody>
          <a:bodyPr>
            <a:noAutofit/>
          </a:bodyPr>
          <a:lstStyle/>
          <a:p>
            <a:r>
              <a:rPr lang="en-CA" sz="2000" dirty="0" smtClean="0">
                <a:latin typeface="Verdana" panose="020B0604030504040204" pitchFamily="34" charset="0"/>
                <a:ea typeface="Verdana" panose="020B0604030504040204" pitchFamily="34" charset="0"/>
                <a:cs typeface="Verdana" panose="020B0604030504040204" pitchFamily="34" charset="0"/>
              </a:rPr>
              <a:t>Breakfast and Orientation</a:t>
            </a:r>
          </a:p>
          <a:p>
            <a:r>
              <a:rPr lang="en-CA" sz="2000" dirty="0" smtClean="0">
                <a:latin typeface="Verdana" panose="020B0604030504040204" pitchFamily="34" charset="0"/>
                <a:ea typeface="Verdana" panose="020B0604030504040204" pitchFamily="34" charset="0"/>
                <a:cs typeface="Verdana" panose="020B0604030504040204" pitchFamily="34" charset="0"/>
              </a:rPr>
              <a:t>Course schedule, books and uniforms</a:t>
            </a:r>
          </a:p>
          <a:p>
            <a:r>
              <a:rPr lang="en-CA" sz="2000" dirty="0" smtClean="0">
                <a:latin typeface="Verdana" panose="020B0604030504040204" pitchFamily="34" charset="0"/>
                <a:ea typeface="Verdana" panose="020B0604030504040204" pitchFamily="34" charset="0"/>
                <a:cs typeface="Verdana" panose="020B0604030504040204" pitchFamily="34" charset="0"/>
              </a:rPr>
              <a:t>Program overview and your responsibilities</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Workshops and speakers</a:t>
            </a:r>
          </a:p>
          <a:p>
            <a:r>
              <a:rPr lang="en-CA" sz="2000" dirty="0" smtClean="0">
                <a:latin typeface="Verdana" panose="020B0604030504040204" pitchFamily="34" charset="0"/>
                <a:ea typeface="Verdana" panose="020B0604030504040204" pitchFamily="34" charset="0"/>
                <a:cs typeface="Verdana" panose="020B0604030504040204" pitchFamily="34" charset="0"/>
              </a:rPr>
              <a:t>Tour of the classes and labs, and residences</a:t>
            </a:r>
          </a:p>
          <a:p>
            <a:r>
              <a:rPr lang="en-CA" sz="2000" dirty="0" smtClean="0">
                <a:latin typeface="Verdana" panose="020B0604030504040204" pitchFamily="34" charset="0"/>
                <a:ea typeface="Verdana" panose="020B0604030504040204" pitchFamily="34" charset="0"/>
                <a:cs typeface="Verdana" panose="020B0604030504040204" pitchFamily="34" charset="0"/>
              </a:rPr>
              <a:t>Overview of supports</a:t>
            </a:r>
          </a:p>
          <a:p>
            <a:endParaRPr lang="en-CA"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320" y="3986212"/>
            <a:ext cx="5314950" cy="25527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2488" y="1643608"/>
            <a:ext cx="4286250" cy="24003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2646" y="3704907"/>
            <a:ext cx="3495675" cy="2286000"/>
          </a:xfrm>
          <a:prstGeom prst="rect">
            <a:avLst/>
          </a:prstGeom>
        </p:spPr>
      </p:pic>
    </p:spTree>
    <p:extLst>
      <p:ext uri="{BB962C8B-B14F-4D97-AF65-F5344CB8AC3E}">
        <p14:creationId xmlns:p14="http://schemas.microsoft.com/office/powerpoint/2010/main" val="301371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90728"/>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I’m interested, how do I start?</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lgn="ctr">
              <a:buNone/>
            </a:pPr>
            <a:r>
              <a:rPr lang="en-CA" dirty="0" smtClean="0">
                <a:latin typeface="Verdana" panose="020B0604030504040204" pitchFamily="34" charset="0"/>
                <a:ea typeface="Verdana" panose="020B0604030504040204" pitchFamily="34" charset="0"/>
                <a:cs typeface="Verdana" panose="020B0604030504040204" pitchFamily="34" charset="0"/>
              </a:rPr>
              <a:t>Application and consent forms </a:t>
            </a:r>
          </a:p>
          <a:p>
            <a:pPr marL="0" indent="0" algn="ctr">
              <a:buNone/>
            </a:pPr>
            <a:r>
              <a:rPr lang="en-CA" dirty="0" smtClean="0">
                <a:latin typeface="Verdana" panose="020B0604030504040204" pitchFamily="34" charset="0"/>
                <a:ea typeface="Verdana" panose="020B0604030504040204" pitchFamily="34" charset="0"/>
                <a:cs typeface="Verdana" panose="020B0604030504040204" pitchFamily="34" charset="0"/>
              </a:rPr>
              <a:t>are </a:t>
            </a:r>
            <a:r>
              <a:rPr lang="en-CA" dirty="0">
                <a:latin typeface="Verdana" panose="020B0604030504040204" pitchFamily="34" charset="0"/>
                <a:ea typeface="Verdana" panose="020B0604030504040204" pitchFamily="34" charset="0"/>
                <a:cs typeface="Verdana" panose="020B0604030504040204" pitchFamily="34" charset="0"/>
              </a:rPr>
              <a:t>on the </a:t>
            </a:r>
            <a:r>
              <a:rPr lang="en-CA" dirty="0" smtClean="0">
                <a:latin typeface="Verdana" panose="020B0604030504040204" pitchFamily="34" charset="0"/>
                <a:ea typeface="Verdana" panose="020B0604030504040204" pitchFamily="34" charset="0"/>
                <a:cs typeface="Verdana" panose="020B0604030504040204" pitchFamily="34" charset="0"/>
              </a:rPr>
              <a:t>aets.org website</a:t>
            </a:r>
            <a:endParaRPr lang="en-CA" dirty="0">
              <a:latin typeface="Verdana" panose="020B0604030504040204" pitchFamily="34" charset="0"/>
              <a:ea typeface="Verdana" panose="020B0604030504040204" pitchFamily="34" charset="0"/>
              <a:cs typeface="Verdana" panose="020B0604030504040204" pitchFamily="34" charset="0"/>
            </a:endParaRPr>
          </a:p>
          <a:p>
            <a:pPr marL="914400" lvl="2" indent="0">
              <a:buNone/>
            </a:pPr>
            <a:r>
              <a:rPr lang="en-CA" dirty="0" smtClean="0">
                <a:latin typeface="Verdana" panose="020B0604030504040204" pitchFamily="34" charset="0"/>
                <a:ea typeface="Verdana" panose="020B0604030504040204" pitchFamily="34" charset="0"/>
                <a:cs typeface="Verdana" panose="020B0604030504040204" pitchFamily="34" charset="0"/>
              </a:rPr>
              <a:t>                              Grade 12 English and Grade 11/12 Math </a:t>
            </a:r>
          </a:p>
          <a:p>
            <a:pPr marL="914400" lvl="2" indent="0">
              <a:buNone/>
            </a:pPr>
            <a:r>
              <a:rPr lang="en-CA" dirty="0" smtClean="0">
                <a:latin typeface="Verdana" panose="020B0604030504040204" pitchFamily="34" charset="0"/>
                <a:ea typeface="Verdana" panose="020B0604030504040204" pitchFamily="34" charset="0"/>
                <a:cs typeface="Verdana" panose="020B0604030504040204" pitchFamily="34" charset="0"/>
              </a:rPr>
              <a:t>                              Status card or letter</a:t>
            </a:r>
          </a:p>
          <a:p>
            <a:pPr marL="914400" lvl="2" indent="0">
              <a:buNone/>
            </a:pPr>
            <a:r>
              <a:rPr lang="en-CA" smtClean="0">
                <a:latin typeface="Verdana" panose="020B0604030504040204" pitchFamily="34" charset="0"/>
                <a:ea typeface="Verdana" panose="020B0604030504040204" pitchFamily="34" charset="0"/>
                <a:cs typeface="Verdana" panose="020B0604030504040204" pitchFamily="34" charset="0"/>
              </a:rPr>
              <a:t>                                   </a:t>
            </a:r>
            <a:endParaRPr lang="en-CA"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CA"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CA" b="1" dirty="0" smtClean="0">
                <a:latin typeface="Verdana" panose="020B0604030504040204" pitchFamily="34" charset="0"/>
                <a:ea typeface="Verdana" panose="020B0604030504040204" pitchFamily="34" charset="0"/>
                <a:cs typeface="Verdana" panose="020B0604030504040204" pitchFamily="34" charset="0"/>
              </a:rPr>
              <a:t>Deadline </a:t>
            </a:r>
          </a:p>
          <a:p>
            <a:pPr marL="0" indent="0" algn="ctr">
              <a:buNone/>
            </a:pPr>
            <a:r>
              <a:rPr lang="en-CA" dirty="0" smtClean="0">
                <a:latin typeface="Verdana" panose="020B0604030504040204" pitchFamily="34" charset="0"/>
                <a:ea typeface="Verdana" panose="020B0604030504040204" pitchFamily="34" charset="0"/>
                <a:cs typeface="Verdana" panose="020B0604030504040204" pitchFamily="34" charset="0"/>
              </a:rPr>
              <a:t>Fri. July 6</a:t>
            </a:r>
            <a:r>
              <a:rPr lang="en-CA" baseline="30000" dirty="0" smtClean="0">
                <a:latin typeface="Verdana" panose="020B0604030504040204" pitchFamily="34" charset="0"/>
                <a:ea typeface="Verdana" panose="020B0604030504040204" pitchFamily="34" charset="0"/>
                <a:cs typeface="Verdana" panose="020B0604030504040204" pitchFamily="34" charset="0"/>
              </a:rPr>
              <a:t>th</a:t>
            </a:r>
            <a:r>
              <a:rPr lang="en-CA" dirty="0" smtClean="0">
                <a:latin typeface="Verdana" panose="020B0604030504040204" pitchFamily="34" charset="0"/>
                <a:ea typeface="Verdana" panose="020B0604030504040204" pitchFamily="34" charset="0"/>
                <a:cs typeface="Verdana" panose="020B0604030504040204" pitchFamily="34" charset="0"/>
              </a:rPr>
              <a:t>, 2018, 12:00 </a:t>
            </a:r>
            <a:r>
              <a:rPr lang="en-CA" dirty="0">
                <a:latin typeface="Verdana" panose="020B0604030504040204" pitchFamily="34" charset="0"/>
                <a:ea typeface="Verdana" panose="020B0604030504040204" pitchFamily="34" charset="0"/>
                <a:cs typeface="Verdana" panose="020B0604030504040204" pitchFamily="34" charset="0"/>
              </a:rPr>
              <a:t>NOON</a:t>
            </a:r>
          </a:p>
          <a:p>
            <a:endParaRPr lang="en-CA"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405689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Admissions Requirements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477283"/>
            <a:ext cx="7693152" cy="4351338"/>
          </a:xfrm>
        </p:spPr>
        <p:txBody>
          <a:bodyPr/>
          <a:lstStyle/>
          <a:p>
            <a:r>
              <a:rPr lang="en-CA" sz="2000" dirty="0" smtClean="0">
                <a:latin typeface="Verdana" panose="020B0604030504040204" pitchFamily="34" charset="0"/>
                <a:ea typeface="Verdana" panose="020B0604030504040204" pitchFamily="34" charset="0"/>
                <a:cs typeface="Verdana" panose="020B0604030504040204" pitchFamily="34" charset="0"/>
              </a:rPr>
              <a:t>OSSD or GED </a:t>
            </a:r>
            <a:r>
              <a:rPr lang="en-CA" sz="2000" b="1" u="sng" dirty="0" smtClean="0">
                <a:latin typeface="Verdana" panose="020B0604030504040204" pitchFamily="34" charset="0"/>
                <a:ea typeface="Verdana" panose="020B0604030504040204" pitchFamily="34" charset="0"/>
                <a:cs typeface="Verdana" panose="020B0604030504040204" pitchFamily="34" charset="0"/>
              </a:rPr>
              <a:t>AND</a:t>
            </a:r>
            <a:r>
              <a:rPr lang="en-CA" sz="2000" dirty="0" smtClean="0">
                <a:latin typeface="Verdana" panose="020B0604030504040204" pitchFamily="34" charset="0"/>
                <a:ea typeface="Verdana" panose="020B0604030504040204" pitchFamily="34" charset="0"/>
                <a:cs typeface="Verdana" panose="020B0604030504040204" pitchFamily="34" charset="0"/>
              </a:rPr>
              <a:t> Gr 12 English (C/U/0)</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lvl="0" indent="0">
              <a:lnSpc>
                <a:spcPct val="100000"/>
              </a:lnSpc>
              <a:spcBef>
                <a:spcPts val="0"/>
              </a:spcBef>
              <a:buNone/>
              <a:defRPr/>
            </a:pPr>
            <a:r>
              <a:rPr lang="en-US" sz="2000" dirty="0" smtClean="0">
                <a:latin typeface="Verdana" panose="020B0604030504040204" pitchFamily="34" charset="0"/>
                <a:ea typeface="Verdana" panose="020B0604030504040204" pitchFamily="34" charset="0"/>
                <a:cs typeface="Verdana" panose="020B0604030504040204" pitchFamily="34" charset="0"/>
              </a:rPr>
              <a:t>   Grade </a:t>
            </a:r>
            <a:r>
              <a:rPr lang="en-US" sz="2000" dirty="0">
                <a:latin typeface="Verdana" panose="020B0604030504040204" pitchFamily="34" charset="0"/>
                <a:ea typeface="Verdana" panose="020B0604030504040204" pitchFamily="34" charset="0"/>
                <a:cs typeface="Verdana" panose="020B0604030504040204" pitchFamily="34" charset="0"/>
              </a:rPr>
              <a:t>11 MCF3M Functions and Applications </a:t>
            </a:r>
            <a:r>
              <a:rPr lang="en-US" sz="2000" b="1" dirty="0">
                <a:latin typeface="Verdana" panose="020B0604030504040204" pitchFamily="34" charset="0"/>
                <a:ea typeface="Verdana" panose="020B0604030504040204" pitchFamily="34" charset="0"/>
                <a:cs typeface="Verdana" panose="020B0604030504040204" pitchFamily="34" charset="0"/>
              </a:rPr>
              <a:t>or</a:t>
            </a:r>
            <a:r>
              <a:rPr lang="en-US" sz="2000" dirty="0">
                <a:latin typeface="Verdana" panose="020B0604030504040204" pitchFamily="34" charset="0"/>
                <a:ea typeface="Verdana" panose="020B0604030504040204" pitchFamily="34" charset="0"/>
                <a:cs typeface="Verdana" panose="020B0604030504040204" pitchFamily="34" charset="0"/>
              </a:rPr>
              <a:t>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lvl="0" indent="0">
              <a:lnSpc>
                <a:spcPct val="100000"/>
              </a:lnSpc>
              <a:spcBef>
                <a:spcPts val="0"/>
              </a:spcBef>
              <a:buNone/>
              <a:defRPr/>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MCR3U </a:t>
            </a:r>
            <a:r>
              <a:rPr lang="en-US" sz="2000" dirty="0">
                <a:latin typeface="Verdana" panose="020B0604030504040204" pitchFamily="34" charset="0"/>
                <a:ea typeface="Verdana" panose="020B0604030504040204" pitchFamily="34" charset="0"/>
                <a:cs typeface="Verdana" panose="020B0604030504040204" pitchFamily="34" charset="0"/>
              </a:rPr>
              <a:t>Functions </a:t>
            </a:r>
            <a:r>
              <a:rPr lang="en-US" sz="2000" b="1" dirty="0">
                <a:latin typeface="Verdana" panose="020B0604030504040204" pitchFamily="34" charset="0"/>
                <a:ea typeface="Verdana" panose="020B0604030504040204" pitchFamily="34" charset="0"/>
                <a:cs typeface="Verdana" panose="020B0604030504040204" pitchFamily="34" charset="0"/>
              </a:rPr>
              <a:t>or</a:t>
            </a:r>
            <a:r>
              <a:rPr lang="en-US" sz="2000" dirty="0">
                <a:latin typeface="Verdana" panose="020B0604030504040204" pitchFamily="34" charset="0"/>
                <a:ea typeface="Verdana" panose="020B0604030504040204" pitchFamily="34" charset="0"/>
                <a:cs typeface="Verdana" panose="020B0604030504040204" pitchFamily="34" charset="0"/>
              </a:rPr>
              <a:t>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lvl="0" indent="0">
              <a:lnSpc>
                <a:spcPct val="100000"/>
              </a:lnSpc>
              <a:spcBef>
                <a:spcPts val="0"/>
              </a:spcBef>
              <a:buNone/>
              <a:defRPr/>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Grade </a:t>
            </a:r>
            <a:r>
              <a:rPr lang="en-US" sz="2000" dirty="0">
                <a:latin typeface="Verdana" panose="020B0604030504040204" pitchFamily="34" charset="0"/>
                <a:ea typeface="Verdana" panose="020B0604030504040204" pitchFamily="34" charset="0"/>
                <a:cs typeface="Verdana" panose="020B0604030504040204" pitchFamily="34" charset="0"/>
              </a:rPr>
              <a:t>12 MAP4C Foundations for </a:t>
            </a:r>
            <a:r>
              <a:rPr lang="en-US" sz="2000" dirty="0" smtClean="0">
                <a:latin typeface="Verdana" panose="020B0604030504040204" pitchFamily="34" charset="0"/>
                <a:ea typeface="Verdana" panose="020B0604030504040204" pitchFamily="34" charset="0"/>
                <a:cs typeface="Verdana" panose="020B0604030504040204" pitchFamily="34" charset="0"/>
              </a:rPr>
              <a:t>College Math </a:t>
            </a:r>
            <a:r>
              <a:rPr lang="en-US" sz="2000" b="1" dirty="0">
                <a:latin typeface="Verdana" panose="020B0604030504040204" pitchFamily="34" charset="0"/>
                <a:ea typeface="Verdana" panose="020B0604030504040204" pitchFamily="34" charset="0"/>
                <a:cs typeface="Verdana" panose="020B0604030504040204" pitchFamily="34" charset="0"/>
              </a:rPr>
              <a:t>or </a:t>
            </a:r>
            <a:r>
              <a:rPr lang="en-US" sz="2000" b="1" dirty="0" smtClean="0">
                <a:latin typeface="Verdana" panose="020B0604030504040204" pitchFamily="34" charset="0"/>
                <a:ea typeface="Verdana" panose="020B0604030504040204" pitchFamily="34" charset="0"/>
                <a:cs typeface="Verdana" panose="020B0604030504040204" pitchFamily="34" charset="0"/>
              </a:rPr>
              <a:t>   </a:t>
            </a:r>
          </a:p>
          <a:p>
            <a:pPr marL="0" lvl="0" indent="0">
              <a:lnSpc>
                <a:spcPct val="100000"/>
              </a:lnSpc>
              <a:spcBef>
                <a:spcPts val="0"/>
              </a:spcBef>
              <a:buNone/>
              <a:defRPr/>
            </a:pPr>
            <a:r>
              <a:rPr lang="en-US" sz="2000" b="1" dirty="0">
                <a:latin typeface="Verdana" panose="020B0604030504040204" pitchFamily="34" charset="0"/>
                <a:ea typeface="Verdana" panose="020B0604030504040204" pitchFamily="34" charset="0"/>
                <a:cs typeface="Verdana" panose="020B0604030504040204" pitchFamily="34" charset="0"/>
              </a:rPr>
              <a:t> </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MCT4C </a:t>
            </a:r>
            <a:r>
              <a:rPr lang="en-US" sz="2000" dirty="0">
                <a:latin typeface="Verdana" panose="020B0604030504040204" pitchFamily="34" charset="0"/>
                <a:ea typeface="Verdana" panose="020B0604030504040204" pitchFamily="34" charset="0"/>
                <a:cs typeface="Verdana" panose="020B0604030504040204" pitchFamily="34" charset="0"/>
              </a:rPr>
              <a:t>Math for College </a:t>
            </a:r>
            <a:r>
              <a:rPr lang="en-US" sz="2000" b="1" dirty="0">
                <a:latin typeface="Verdana" panose="020B0604030504040204" pitchFamily="34" charset="0"/>
                <a:ea typeface="Verdana" panose="020B0604030504040204" pitchFamily="34" charset="0"/>
                <a:cs typeface="Verdana" panose="020B0604030504040204" pitchFamily="34" charset="0"/>
              </a:rPr>
              <a:t>or</a:t>
            </a:r>
            <a:r>
              <a:rPr lang="en-US" sz="2000" dirty="0">
                <a:latin typeface="Verdana" panose="020B0604030504040204" pitchFamily="34" charset="0"/>
                <a:ea typeface="Verdana" panose="020B0604030504040204" pitchFamily="34" charset="0"/>
                <a:cs typeface="Verdana" panose="020B0604030504040204" pitchFamily="34" charset="0"/>
              </a:rPr>
              <a:t> University.</a:t>
            </a:r>
          </a:p>
          <a:p>
            <a:r>
              <a:rPr lang="en-CA" sz="2000" dirty="0" smtClean="0">
                <a:latin typeface="Verdana" panose="020B0604030504040204" pitchFamily="34" charset="0"/>
                <a:ea typeface="Verdana" panose="020B0604030504040204" pitchFamily="34" charset="0"/>
                <a:cs typeface="Verdana" panose="020B0604030504040204" pitchFamily="34" charset="0"/>
              </a:rPr>
              <a:t>Or equivalent : i.e. Mature Student Assessment or</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   Academic Career Entrance (ACE)</a:t>
            </a:r>
          </a:p>
          <a:p>
            <a:endParaRPr lang="en-CA" sz="2000" dirty="0" smtClean="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High-school </a:t>
            </a:r>
            <a:r>
              <a:rPr lang="en-CA" sz="2000" dirty="0">
                <a:latin typeface="Verdana" panose="020B0604030504040204" pitchFamily="34" charset="0"/>
                <a:ea typeface="Verdana" panose="020B0604030504040204" pitchFamily="34" charset="0"/>
                <a:cs typeface="Verdana" panose="020B0604030504040204" pitchFamily="34" charset="0"/>
              </a:rPr>
              <a:t>credit classes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and </a:t>
            </a:r>
            <a:r>
              <a:rPr lang="en-CA" sz="2000" dirty="0">
                <a:latin typeface="Verdana" panose="020B0604030504040204" pitchFamily="34" charset="0"/>
                <a:ea typeface="Verdana" panose="020B0604030504040204" pitchFamily="34" charset="0"/>
                <a:cs typeface="Verdana" panose="020B0604030504040204" pitchFamily="34" charset="0"/>
              </a:rPr>
              <a:t>PLARs are offered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through </a:t>
            </a:r>
            <a:r>
              <a:rPr lang="en-CA" sz="2000" dirty="0">
                <a:latin typeface="Verdana" panose="020B0604030504040204" pitchFamily="34" charset="0"/>
                <a:ea typeface="Verdana" panose="020B0604030504040204" pitchFamily="34" charset="0"/>
                <a:cs typeface="Verdana" panose="020B0604030504040204" pitchFamily="34" charset="0"/>
              </a:rPr>
              <a:t>AETS</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343" y="3445812"/>
            <a:ext cx="5101191" cy="32756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314" y="1619484"/>
            <a:ext cx="4650487" cy="2779903"/>
          </a:xfrm>
          <a:prstGeom prst="rect">
            <a:avLst/>
          </a:prstGeom>
        </p:spPr>
      </p:pic>
    </p:spTree>
    <p:extLst>
      <p:ext uri="{BB962C8B-B14F-4D97-AF65-F5344CB8AC3E}">
        <p14:creationId xmlns:p14="http://schemas.microsoft.com/office/powerpoint/2010/main" val="2210293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31" y="442851"/>
            <a:ext cx="10772775" cy="1218162"/>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Questions – Thank you</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27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592" y="3089709"/>
            <a:ext cx="2859215" cy="3099335"/>
          </a:xfrm>
          <a:prstGeom prst="rect">
            <a:avLst/>
          </a:prstGeom>
        </p:spPr>
      </p:pic>
      <p:sp>
        <p:nvSpPr>
          <p:cNvPr id="5" name="Rectangle 4"/>
          <p:cNvSpPr/>
          <p:nvPr/>
        </p:nvSpPr>
        <p:spPr>
          <a:xfrm>
            <a:off x="838199" y="2136339"/>
            <a:ext cx="10663989" cy="3108543"/>
          </a:xfrm>
          <a:prstGeom prst="rect">
            <a:avLst/>
          </a:prstGeom>
        </p:spPr>
        <p:txBody>
          <a:bodyPr wrap="square">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For </a:t>
            </a:r>
            <a:r>
              <a:rPr lang="en-CA" sz="2000" dirty="0" smtClean="0">
                <a:latin typeface="Verdana" panose="020B0604030504040204" pitchFamily="34" charset="0"/>
                <a:ea typeface="Verdana" panose="020B0604030504040204" pitchFamily="34" charset="0"/>
                <a:cs typeface="Verdana" panose="020B0604030504040204" pitchFamily="34" charset="0"/>
              </a:rPr>
              <a:t>more information </a:t>
            </a:r>
            <a:r>
              <a:rPr lang="en-CA" sz="2000" dirty="0">
                <a:latin typeface="Verdana" panose="020B0604030504040204" pitchFamily="34" charset="0"/>
                <a:ea typeface="Verdana" panose="020B0604030504040204" pitchFamily="34" charset="0"/>
                <a:cs typeface="Verdana" panose="020B0604030504040204" pitchFamily="34" charset="0"/>
              </a:rPr>
              <a:t>about </a:t>
            </a:r>
            <a:r>
              <a:rPr lang="en-CA" sz="2000" dirty="0" smtClean="0">
                <a:latin typeface="Verdana" panose="020B0604030504040204" pitchFamily="34" charset="0"/>
                <a:ea typeface="Verdana" panose="020B0604030504040204" pitchFamily="34" charset="0"/>
                <a:cs typeface="Verdana" panose="020B0604030504040204" pitchFamily="34" charset="0"/>
              </a:rPr>
              <a:t>our </a:t>
            </a:r>
            <a:r>
              <a:rPr lang="en-CA" sz="2000" dirty="0">
                <a:latin typeface="Verdana" panose="020B0604030504040204" pitchFamily="34" charset="0"/>
                <a:ea typeface="Verdana" panose="020B0604030504040204" pitchFamily="34" charset="0"/>
                <a:cs typeface="Verdana" panose="020B0604030504040204" pitchFamily="34" charset="0"/>
              </a:rPr>
              <a:t>programs </a:t>
            </a:r>
            <a:r>
              <a:rPr lang="en-CA" sz="2000" dirty="0" smtClean="0">
                <a:latin typeface="Verdana" panose="020B0604030504040204" pitchFamily="34" charset="0"/>
                <a:ea typeface="Verdana" panose="020B0604030504040204" pitchFamily="34" charset="0"/>
                <a:cs typeface="Verdana" panose="020B0604030504040204" pitchFamily="34" charset="0"/>
              </a:rPr>
              <a:t>or how to apply, please call:</a:t>
            </a:r>
            <a:endParaRPr lang="en-CA" sz="2000" dirty="0">
              <a:latin typeface="Verdana" panose="020B0604030504040204" pitchFamily="34" charset="0"/>
              <a:ea typeface="Verdana" panose="020B0604030504040204" pitchFamily="34" charset="0"/>
              <a:cs typeface="Verdana" panose="020B0604030504040204" pitchFamily="34" charset="0"/>
            </a:endParaRPr>
          </a:p>
          <a:p>
            <a:endParaRPr lang="en-CA" sz="2000" b="1" dirty="0" smtClean="0">
              <a:latin typeface="Verdana" panose="020B0604030504040204" pitchFamily="34" charset="0"/>
              <a:ea typeface="Verdana" panose="020B0604030504040204" pitchFamily="34" charset="0"/>
              <a:cs typeface="Verdana" panose="020B0604030504040204" pitchFamily="34" charset="0"/>
            </a:endParaRPr>
          </a:p>
          <a:p>
            <a:r>
              <a:rPr lang="en-CA" sz="2000" b="1" dirty="0" smtClean="0">
                <a:latin typeface="Verdana" panose="020B0604030504040204" pitchFamily="34" charset="0"/>
                <a:ea typeface="Verdana" panose="020B0604030504040204" pitchFamily="34" charset="0"/>
                <a:cs typeface="Verdana" panose="020B0604030504040204" pitchFamily="34" charset="0"/>
              </a:rPr>
              <a:t>                            AETS </a:t>
            </a:r>
            <a:r>
              <a:rPr lang="en-CA" sz="2000" b="1" dirty="0">
                <a:latin typeface="Verdana" panose="020B0604030504040204" pitchFamily="34" charset="0"/>
                <a:ea typeface="Verdana" panose="020B0604030504040204" pitchFamily="34" charset="0"/>
                <a:cs typeface="Verdana" panose="020B0604030504040204" pitchFamily="34" charset="0"/>
              </a:rPr>
              <a:t>Office: </a:t>
            </a:r>
            <a:r>
              <a:rPr lang="en-CA" sz="2000" dirty="0" smtClean="0">
                <a:latin typeface="Verdana" panose="020B0604030504040204" pitchFamily="34" charset="0"/>
                <a:ea typeface="Verdana" panose="020B0604030504040204" pitchFamily="34" charset="0"/>
                <a:cs typeface="Verdana" panose="020B0604030504040204" pitchFamily="34" charset="0"/>
              </a:rPr>
              <a:t>807-346-0307</a:t>
            </a:r>
          </a:p>
          <a:p>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b="1" dirty="0" smtClean="0">
                <a:latin typeface="Verdana" panose="020B0604030504040204" pitchFamily="34" charset="0"/>
                <a:ea typeface="Verdana" panose="020B0604030504040204" pitchFamily="34" charset="0"/>
                <a:cs typeface="Verdana" panose="020B0604030504040204" pitchFamily="34" charset="0"/>
              </a:rPr>
              <a:t>Joni Michano </a:t>
            </a:r>
            <a:r>
              <a:rPr lang="en-CA" sz="2000" dirty="0">
                <a:latin typeface="Verdana" panose="020B0604030504040204" pitchFamily="34" charset="0"/>
                <a:ea typeface="Verdana" panose="020B0604030504040204" pitchFamily="34" charset="0"/>
                <a:cs typeface="Verdana" panose="020B0604030504040204" pitchFamily="34" charset="0"/>
              </a:rPr>
              <a:t>– Eastern Officer 		cell 807-631-5838</a:t>
            </a:r>
          </a:p>
          <a:p>
            <a:endParaRPr lang="en-CA" sz="2000" b="1" dirty="0" smtClean="0">
              <a:latin typeface="Verdana" panose="020B0604030504040204" pitchFamily="34" charset="0"/>
              <a:ea typeface="Verdana" panose="020B0604030504040204" pitchFamily="34" charset="0"/>
              <a:cs typeface="Verdana" panose="020B0604030504040204" pitchFamily="34" charset="0"/>
            </a:endParaRPr>
          </a:p>
          <a:p>
            <a:r>
              <a:rPr lang="en-CA" sz="2000" b="1" dirty="0" smtClean="0">
                <a:latin typeface="Verdana" panose="020B0604030504040204" pitchFamily="34" charset="0"/>
                <a:ea typeface="Verdana" panose="020B0604030504040204" pitchFamily="34" charset="0"/>
                <a:cs typeface="Verdana" panose="020B0604030504040204" pitchFamily="34" charset="0"/>
              </a:rPr>
              <a:t>Bonnie </a:t>
            </a:r>
            <a:r>
              <a:rPr lang="en-CA" sz="2000" b="1" dirty="0">
                <a:latin typeface="Verdana" panose="020B0604030504040204" pitchFamily="34" charset="0"/>
                <a:ea typeface="Verdana" panose="020B0604030504040204" pitchFamily="34" charset="0"/>
                <a:cs typeface="Verdana" panose="020B0604030504040204" pitchFamily="34" charset="0"/>
              </a:rPr>
              <a:t>Cordone </a:t>
            </a:r>
            <a:r>
              <a:rPr lang="en-CA" sz="2000" dirty="0">
                <a:latin typeface="Verdana" panose="020B0604030504040204" pitchFamily="34" charset="0"/>
                <a:ea typeface="Verdana" panose="020B0604030504040204" pitchFamily="34" charset="0"/>
                <a:cs typeface="Verdana" panose="020B0604030504040204" pitchFamily="34" charset="0"/>
              </a:rPr>
              <a:t>– Western Officer 		cell 807-631-9287</a:t>
            </a:r>
          </a:p>
          <a:p>
            <a:endParaRPr lang="en-CA" sz="2000" b="1" dirty="0" smtClean="0">
              <a:latin typeface="Verdana" panose="020B0604030504040204" pitchFamily="34" charset="0"/>
              <a:ea typeface="Verdana" panose="020B0604030504040204" pitchFamily="34" charset="0"/>
              <a:cs typeface="Verdana" panose="020B0604030504040204" pitchFamily="34" charset="0"/>
            </a:endParaRPr>
          </a:p>
          <a:p>
            <a:endParaRPr lang="en-CA" b="1" dirty="0">
              <a:latin typeface="Verdana" panose="020B0604030504040204" pitchFamily="34" charset="0"/>
              <a:ea typeface="Verdana" panose="020B0604030504040204" pitchFamily="34" charset="0"/>
              <a:cs typeface="Verdana" panose="020B0604030504040204" pitchFamily="34" charset="0"/>
            </a:endParaRPr>
          </a:p>
          <a:p>
            <a:endParaRPr lang="en-CA"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407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2167" y="481456"/>
            <a:ext cx="5555496" cy="4870190"/>
          </a:xfrm>
        </p:spPr>
        <p:txBody>
          <a:bodyPr>
            <a:normAutofit fontScale="92500" lnSpcReduction="20000"/>
          </a:bodyPr>
          <a:lstStyle/>
          <a:p>
            <a:pPr marL="0" indent="0" algn="ctr">
              <a:buNone/>
            </a:pPr>
            <a:r>
              <a:rPr lang="en-CA" sz="4300" dirty="0">
                <a:solidFill>
                  <a:schemeClr val="accent1"/>
                </a:solidFill>
                <a:latin typeface="Verdana" panose="020B0604030504040204" pitchFamily="34" charset="0"/>
                <a:ea typeface="Verdana" panose="020B0604030504040204" pitchFamily="34" charset="0"/>
                <a:cs typeface="Verdana" panose="020B0604030504040204" pitchFamily="34" charset="0"/>
              </a:rPr>
              <a:t>Your AETS</a:t>
            </a:r>
          </a:p>
          <a:p>
            <a:pPr marL="0" indent="0">
              <a:lnSpc>
                <a:spcPct val="120000"/>
              </a:lnSpc>
              <a:buNone/>
            </a:pPr>
            <a:r>
              <a:rPr lang="en-CA" sz="2200" dirty="0">
                <a:latin typeface="Verdana" panose="020B0604030504040204" pitchFamily="34" charset="0"/>
                <a:ea typeface="Verdana" panose="020B0604030504040204" pitchFamily="34" charset="0"/>
                <a:cs typeface="Verdana" panose="020B0604030504040204" pitchFamily="34" charset="0"/>
              </a:rPr>
              <a:t>Federally </a:t>
            </a:r>
            <a:r>
              <a:rPr lang="en-CA" sz="2200" dirty="0" smtClean="0">
                <a:latin typeface="Verdana" panose="020B0604030504040204" pitchFamily="34" charset="0"/>
                <a:ea typeface="Verdana" panose="020B0604030504040204" pitchFamily="34" charset="0"/>
                <a:cs typeface="Verdana" panose="020B0604030504040204" pitchFamily="34" charset="0"/>
              </a:rPr>
              <a:t>funded </a:t>
            </a:r>
            <a:r>
              <a:rPr lang="en-CA" sz="2200" dirty="0">
                <a:latin typeface="Verdana" panose="020B0604030504040204" pitchFamily="34" charset="0"/>
                <a:ea typeface="Verdana" panose="020B0604030504040204" pitchFamily="34" charset="0"/>
                <a:cs typeface="Verdana" panose="020B0604030504040204" pitchFamily="34" charset="0"/>
              </a:rPr>
              <a:t>employment </a:t>
            </a: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CA" sz="2200" dirty="0" smtClean="0">
                <a:latin typeface="Verdana" panose="020B0604030504040204" pitchFamily="34" charset="0"/>
                <a:ea typeface="Verdana" panose="020B0604030504040204" pitchFamily="34" charset="0"/>
                <a:cs typeface="Verdana" panose="020B0604030504040204" pitchFamily="34" charset="0"/>
              </a:rPr>
              <a:t>and </a:t>
            </a:r>
            <a:r>
              <a:rPr lang="en-CA" sz="2200" dirty="0">
                <a:latin typeface="Verdana" panose="020B0604030504040204" pitchFamily="34" charset="0"/>
                <a:ea typeface="Verdana" panose="020B0604030504040204" pitchFamily="34" charset="0"/>
                <a:cs typeface="Verdana" panose="020B0604030504040204" pitchFamily="34" charset="0"/>
              </a:rPr>
              <a:t>training programs and </a:t>
            </a:r>
            <a:r>
              <a:rPr lang="en-CA" sz="2200" dirty="0" smtClean="0">
                <a:latin typeface="Verdana" panose="020B0604030504040204" pitchFamily="34" charset="0"/>
                <a:ea typeface="Verdana" panose="020B0604030504040204" pitchFamily="34" charset="0"/>
                <a:cs typeface="Verdana" panose="020B0604030504040204" pitchFamily="34" charset="0"/>
              </a:rPr>
              <a:t>services</a:t>
            </a:r>
            <a:endParaRPr lang="en-CA" sz="22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pPr>
            <a:r>
              <a:rPr lang="en-CA" sz="2200" dirty="0">
                <a:latin typeface="Verdana" panose="020B0604030504040204" pitchFamily="34" charset="0"/>
                <a:ea typeface="Verdana" panose="020B0604030504040204" pitchFamily="34" charset="0"/>
                <a:cs typeface="Verdana" panose="020B0604030504040204" pitchFamily="34" charset="0"/>
              </a:rPr>
              <a:t>Soft </a:t>
            </a:r>
            <a:r>
              <a:rPr lang="en-CA" sz="2200" dirty="0" smtClean="0">
                <a:latin typeface="Verdana" panose="020B0604030504040204" pitchFamily="34" charset="0"/>
                <a:ea typeface="Verdana" panose="020B0604030504040204" pitchFamily="34" charset="0"/>
                <a:cs typeface="Verdana" panose="020B0604030504040204" pitchFamily="34" charset="0"/>
              </a:rPr>
              <a:t>services</a:t>
            </a:r>
            <a:endParaRPr lang="en-CA" sz="22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pPr>
            <a:r>
              <a:rPr lang="en-CA" sz="2200" dirty="0">
                <a:latin typeface="Verdana" panose="020B0604030504040204" pitchFamily="34" charset="0"/>
                <a:ea typeface="Verdana" panose="020B0604030504040204" pitchFamily="34" charset="0"/>
                <a:cs typeface="Verdana" panose="020B0604030504040204" pitchFamily="34" charset="0"/>
              </a:rPr>
              <a:t>Workshops </a:t>
            </a: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lvl="1">
              <a:lnSpc>
                <a:spcPct val="120000"/>
              </a:lnSpc>
            </a:pPr>
            <a:r>
              <a:rPr lang="en-CA" sz="2200" dirty="0" smtClean="0">
                <a:latin typeface="Verdana" panose="020B0604030504040204" pitchFamily="34" charset="0"/>
                <a:ea typeface="Verdana" panose="020B0604030504040204" pitchFamily="34" charset="0"/>
                <a:cs typeface="Verdana" panose="020B0604030504040204" pitchFamily="34" charset="0"/>
              </a:rPr>
              <a:t>Sponsored programs</a:t>
            </a:r>
            <a:endParaRPr lang="en-CA" sz="22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pPr>
            <a:r>
              <a:rPr lang="en-CA" sz="2200" dirty="0">
                <a:latin typeface="Verdana" panose="020B0604030504040204" pitchFamily="34" charset="0"/>
                <a:ea typeface="Verdana" panose="020B0604030504040204" pitchFamily="34" charset="0"/>
                <a:cs typeface="Verdana" panose="020B0604030504040204" pitchFamily="34" charset="0"/>
              </a:rPr>
              <a:t>Special </a:t>
            </a:r>
            <a:r>
              <a:rPr lang="en-CA" sz="2200" dirty="0" smtClean="0">
                <a:latin typeface="Verdana" panose="020B0604030504040204" pitchFamily="34" charset="0"/>
                <a:ea typeface="Verdana" panose="020B0604030504040204" pitchFamily="34" charset="0"/>
                <a:cs typeface="Verdana" panose="020B0604030504040204" pitchFamily="34" charset="0"/>
              </a:rPr>
              <a:t>projects</a:t>
            </a:r>
            <a:endParaRPr lang="en-CA" sz="2200"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4" name="Content Placeholder 3"/>
          <p:cNvSpPr>
            <a:spLocks noGrp="1"/>
          </p:cNvSpPr>
          <p:nvPr>
            <p:ph sz="half" idx="2"/>
          </p:nvPr>
        </p:nvSpPr>
        <p:spPr>
          <a:xfrm>
            <a:off x="5658679" y="481456"/>
            <a:ext cx="5850730" cy="5860552"/>
          </a:xfrm>
        </p:spPr>
        <p:txBody>
          <a:bodyPr>
            <a:normAutofit fontScale="92500" lnSpcReduction="20000"/>
          </a:bodyPr>
          <a:lstStyle/>
          <a:p>
            <a:pPr marL="0" indent="0" algn="ctr">
              <a:buNone/>
            </a:pPr>
            <a:r>
              <a:rPr lang="en-CA" sz="43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Mino Bimaadiziwin</a:t>
            </a:r>
            <a:endParaRPr lang="en-CA" sz="43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Skills Partnership Fund project (to March 2021) for with Life Skills and accredited training in:</a:t>
            </a:r>
          </a:p>
          <a:p>
            <a:pPr marL="0" indent="0">
              <a:lnSpc>
                <a:spcPct val="100000"/>
              </a:lnSpc>
              <a:spcBef>
                <a:spcPts val="0"/>
              </a:spcBef>
              <a:buNone/>
            </a:pP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lvl="1"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Industrial Millwright/Mech. Eng. Technician, </a:t>
            </a:r>
          </a:p>
          <a:p>
            <a:pPr marL="0" lvl="1"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Employment Officer, </a:t>
            </a:r>
          </a:p>
          <a:p>
            <a:pPr marL="0" lvl="1"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Forestry &amp; Mechanized Harvesting, </a:t>
            </a:r>
          </a:p>
          <a:p>
            <a:pPr marL="0" lvl="1"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Line Cutter, </a:t>
            </a:r>
          </a:p>
          <a:p>
            <a:pPr marL="0" lvl="1"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Line Crew Ground Support, </a:t>
            </a:r>
          </a:p>
          <a:p>
            <a:pPr marL="0" lvl="1"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Sawmill Worker, </a:t>
            </a:r>
          </a:p>
          <a:p>
            <a:pPr marL="0" lvl="1"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Aircraft Maintenance Technician Personal Support Worker, </a:t>
            </a:r>
          </a:p>
          <a:p>
            <a:pPr marL="0" lvl="1"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Driver’s Licence and Upgrading</a:t>
            </a:r>
          </a:p>
          <a:p>
            <a:pPr marL="457200" lvl="2">
              <a:lnSpc>
                <a:spcPct val="100000"/>
              </a:lnSpc>
              <a:spcBef>
                <a:spcPts val="0"/>
              </a:spcBef>
            </a:pPr>
            <a:endParaRPr lang="en-CA" sz="2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2200" dirty="0" smtClean="0">
                <a:latin typeface="Verdana" panose="020B0604030504040204" pitchFamily="34" charset="0"/>
                <a:ea typeface="Verdana" panose="020B0604030504040204" pitchFamily="34" charset="0"/>
                <a:cs typeface="Verdana" panose="020B0604030504040204" pitchFamily="34" charset="0"/>
              </a:rPr>
              <a:t>First </a:t>
            </a:r>
            <a:r>
              <a:rPr lang="en-US" sz="2200" dirty="0">
                <a:latin typeface="Verdana" panose="020B0604030504040204" pitchFamily="34" charset="0"/>
                <a:ea typeface="Verdana" panose="020B0604030504040204" pitchFamily="34" charset="0"/>
                <a:cs typeface="Verdana" panose="020B0604030504040204" pitchFamily="34" charset="0"/>
              </a:rPr>
              <a:t>Nations Pre-Employment and Education </a:t>
            </a:r>
            <a:r>
              <a:rPr lang="en-US" sz="2200" dirty="0" smtClean="0">
                <a:latin typeface="Verdana" panose="020B0604030504040204" pitchFamily="34" charset="0"/>
                <a:ea typeface="Verdana" panose="020B0604030504040204" pitchFamily="34" charset="0"/>
                <a:cs typeface="Verdana" panose="020B0604030504040204" pitchFamily="34" charset="0"/>
              </a:rPr>
              <a:t>program, is an alternative </a:t>
            </a:r>
            <a:r>
              <a:rPr lang="en-US" sz="2200" dirty="0">
                <a:latin typeface="Verdana" panose="020B0604030504040204" pitchFamily="34" charset="0"/>
                <a:ea typeface="Verdana" panose="020B0604030504040204" pitchFamily="34" charset="0"/>
                <a:cs typeface="Verdana" panose="020B0604030504040204" pitchFamily="34" charset="0"/>
              </a:rPr>
              <a:t>education </a:t>
            </a:r>
            <a:r>
              <a:rPr lang="en-US" sz="2200" dirty="0" smtClean="0">
                <a:latin typeface="Verdana" panose="020B0604030504040204" pitchFamily="34" charset="0"/>
                <a:ea typeface="Verdana" panose="020B0604030504040204" pitchFamily="34" charset="0"/>
                <a:cs typeface="Verdana" panose="020B0604030504040204" pitchFamily="34" charset="0"/>
              </a:rPr>
              <a:t>model, </a:t>
            </a:r>
          </a:p>
          <a:p>
            <a:pPr marL="0" indent="0">
              <a:lnSpc>
                <a:spcPct val="100000"/>
              </a:lnSpc>
              <a:spcBef>
                <a:spcPts val="0"/>
              </a:spcBef>
              <a:buNone/>
            </a:pPr>
            <a:endParaRPr lang="en-US" sz="22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pPr>
            <a:r>
              <a:rPr lang="en-US" sz="2200" dirty="0" smtClean="0">
                <a:latin typeface="Verdana" panose="020B0604030504040204" pitchFamily="34" charset="0"/>
                <a:ea typeface="Verdana" panose="020B0604030504040204" pitchFamily="34" charset="0"/>
                <a:cs typeface="Verdana" panose="020B0604030504040204" pitchFamily="34" charset="0"/>
              </a:rPr>
              <a:t>with</a:t>
            </a:r>
            <a:r>
              <a:rPr lang="en-US" sz="2200" dirty="0">
                <a:latin typeface="Verdana" panose="020B0604030504040204" pitchFamily="34" charset="0"/>
                <a:ea typeface="Verdana" panose="020B0604030504040204" pitchFamily="34" charset="0"/>
                <a:cs typeface="Verdana" panose="020B0604030504040204" pitchFamily="34" charset="0"/>
              </a:rPr>
              <a:t> access to </a:t>
            </a:r>
            <a:r>
              <a:rPr lang="en-US" sz="2200" dirty="0" smtClean="0">
                <a:latin typeface="Verdana" panose="020B0604030504040204" pitchFamily="34" charset="0"/>
                <a:ea typeface="Verdana" panose="020B0604030504040204" pitchFamily="34" charset="0"/>
                <a:cs typeface="Verdana" panose="020B0604030504040204" pitchFamily="34" charset="0"/>
              </a:rPr>
              <a:t>Teacher(s), </a:t>
            </a:r>
          </a:p>
          <a:p>
            <a:pPr>
              <a:lnSpc>
                <a:spcPct val="100000"/>
              </a:lnSpc>
              <a:spcBef>
                <a:spcPts val="0"/>
              </a:spcBef>
            </a:pPr>
            <a:r>
              <a:rPr lang="en-US" sz="2200" dirty="0" smtClean="0">
                <a:latin typeface="Verdana" panose="020B0604030504040204" pitchFamily="34" charset="0"/>
                <a:ea typeface="Verdana" panose="020B0604030504040204" pitchFamily="34" charset="0"/>
                <a:cs typeface="Verdana" panose="020B0604030504040204" pitchFamily="34" charset="0"/>
              </a:rPr>
              <a:t>Prior Learning Assessment Recognition </a:t>
            </a:r>
            <a:r>
              <a:rPr lang="en-US" sz="2200" dirty="0">
                <a:latin typeface="Verdana" panose="020B0604030504040204" pitchFamily="34" charset="0"/>
                <a:ea typeface="Verdana" panose="020B0604030504040204" pitchFamily="34" charset="0"/>
                <a:cs typeface="Verdana" panose="020B0604030504040204" pitchFamily="34" charset="0"/>
              </a:rPr>
              <a:t>and </a:t>
            </a:r>
            <a:r>
              <a:rPr lang="en-US" sz="2200" dirty="0" smtClean="0">
                <a:latin typeface="Verdana" panose="020B0604030504040204" pitchFamily="34" charset="0"/>
                <a:ea typeface="Verdana" panose="020B0604030504040204" pitchFamily="34" charset="0"/>
                <a:cs typeface="Verdana" panose="020B0604030504040204" pitchFamily="34" charset="0"/>
              </a:rPr>
              <a:t>high-school credit classes</a:t>
            </a:r>
            <a:endParaRPr lang="en-CA" sz="2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endParaRPr lang="en-CA" sz="1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592728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64" y="90805"/>
            <a:ext cx="10515600" cy="622427"/>
          </a:xfrm>
        </p:spPr>
        <p:txBody>
          <a:bodyPr>
            <a:normAutofit fontScale="90000"/>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AETS Communities</a:t>
            </a:r>
            <a:endParaRPr lang="en-CA" dirty="0">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8260" y="689247"/>
            <a:ext cx="10305207" cy="5849665"/>
          </a:xfrm>
        </p:spPr>
      </p:pic>
      <p:sp>
        <p:nvSpPr>
          <p:cNvPr id="3" name="Slide Number Placeholder 2"/>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822775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830" y="365125"/>
            <a:ext cx="10515600" cy="83803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MET – Is it right for me?</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30505" y="1650934"/>
            <a:ext cx="10251868" cy="4351338"/>
          </a:xfrm>
        </p:spPr>
        <p:txBody>
          <a:bodyPr>
            <a:noAutofit/>
          </a:bodyPr>
          <a:lstStyle/>
          <a:p>
            <a:pPr marL="0" indent="0">
              <a:lnSpc>
                <a:spcPct val="100000"/>
              </a:lnSpc>
              <a:spcBef>
                <a:spcPts val="0"/>
              </a:spcBef>
              <a:buNone/>
            </a:pPr>
            <a:r>
              <a:rPr lang="en-CA" sz="2000" b="1" dirty="0">
                <a:latin typeface="Verdana" panose="020B0604030504040204" pitchFamily="34" charset="0"/>
                <a:ea typeface="Verdana" panose="020B0604030504040204" pitchFamily="34" charset="0"/>
                <a:cs typeface="Verdana" panose="020B0604030504040204" pitchFamily="34" charset="0"/>
              </a:rPr>
              <a:t>Looking for a ?</a:t>
            </a:r>
          </a:p>
          <a:p>
            <a:pPr>
              <a:lnSpc>
                <a:spcPct val="100000"/>
              </a:lnSpc>
              <a:spcBef>
                <a:spcPts val="0"/>
              </a:spcBef>
            </a:pPr>
            <a:r>
              <a:rPr lang="en-CA" sz="2000" dirty="0">
                <a:latin typeface="Verdana" panose="020B0604030504040204" pitchFamily="34" charset="0"/>
                <a:ea typeface="Verdana" panose="020B0604030504040204" pitchFamily="34" charset="0"/>
                <a:cs typeface="Verdana" panose="020B0604030504040204" pitchFamily="34" charset="0"/>
              </a:rPr>
              <a:t>Career in high demand</a:t>
            </a:r>
          </a:p>
          <a:p>
            <a:pPr>
              <a:lnSpc>
                <a:spcPct val="100000"/>
              </a:lnSpc>
              <a:spcBef>
                <a:spcPts val="0"/>
              </a:spcBef>
            </a:pPr>
            <a:r>
              <a:rPr lang="en-CA" sz="2000" dirty="0" smtClean="0">
                <a:latin typeface="Verdana" panose="020B0604030504040204" pitchFamily="34" charset="0"/>
                <a:ea typeface="Verdana" panose="020B0604030504040204" pitchFamily="34" charset="0"/>
                <a:cs typeface="Verdana" panose="020B0604030504040204" pitchFamily="34" charset="0"/>
              </a:rPr>
              <a:t>Vital and valued </a:t>
            </a:r>
            <a:r>
              <a:rPr lang="en-CA" sz="2000" dirty="0">
                <a:latin typeface="Verdana" panose="020B0604030504040204" pitchFamily="34" charset="0"/>
                <a:ea typeface="Verdana" panose="020B0604030504040204" pitchFamily="34" charset="0"/>
                <a:cs typeface="Verdana" panose="020B0604030504040204" pitchFamily="34" charset="0"/>
              </a:rPr>
              <a:t>in </a:t>
            </a:r>
            <a:r>
              <a:rPr lang="en-CA" sz="2000" dirty="0" smtClean="0">
                <a:latin typeface="Verdana" panose="020B0604030504040204" pitchFamily="34" charset="0"/>
                <a:ea typeface="Verdana" panose="020B0604030504040204" pitchFamily="34" charset="0"/>
                <a:cs typeface="Verdana" panose="020B0604030504040204" pitchFamily="34" charset="0"/>
              </a:rPr>
              <a:t>keeping industry </a:t>
            </a:r>
          </a:p>
          <a:p>
            <a:pPr marL="0" indent="0">
              <a:lnSpc>
                <a:spcPct val="100000"/>
              </a:lnSpc>
              <a:spcBef>
                <a:spcPts val="0"/>
              </a:spcBef>
              <a:buNone/>
            </a:pPr>
            <a:r>
              <a:rPr lang="en-CA" sz="2000" dirty="0" smtClean="0">
                <a:latin typeface="Verdana" panose="020B0604030504040204" pitchFamily="34" charset="0"/>
                <a:ea typeface="Verdana" panose="020B0604030504040204" pitchFamily="34" charset="0"/>
                <a:cs typeface="Verdana" panose="020B0604030504040204" pitchFamily="34" charset="0"/>
              </a:rPr>
              <a:t> running</a:t>
            </a:r>
            <a:endParaRPr lang="en-CA" sz="20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endParaRPr lang="en-CA" sz="2000" b="1"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CA" sz="2000" b="1" dirty="0" smtClean="0">
                <a:latin typeface="Verdana" panose="020B0604030504040204" pitchFamily="34" charset="0"/>
                <a:ea typeface="Verdana" panose="020B0604030504040204" pitchFamily="34" charset="0"/>
                <a:cs typeface="Verdana" panose="020B0604030504040204" pitchFamily="34" charset="0"/>
              </a:rPr>
              <a:t>METs must be able to</a:t>
            </a:r>
          </a:p>
          <a:p>
            <a:pPr>
              <a:lnSpc>
                <a:spcPct val="10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Demonstrate high mechanical aptitude.</a:t>
            </a:r>
          </a:p>
          <a:p>
            <a:pPr>
              <a:lnSpc>
                <a:spcPct val="100000"/>
              </a:lnSpc>
              <a:spcBef>
                <a:spcPts val="0"/>
              </a:spcBef>
            </a:pPr>
            <a:r>
              <a:rPr lang="en-CA" sz="2000" dirty="0">
                <a:latin typeface="Verdana" panose="020B0604030504040204" pitchFamily="34" charset="0"/>
                <a:ea typeface="Verdana" panose="020B0604030504040204" pitchFamily="34" charset="0"/>
                <a:cs typeface="Verdana" panose="020B0604030504040204" pitchFamily="34" charset="0"/>
              </a:rPr>
              <a:t>Problem solve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pPr>
            <a:r>
              <a:rPr lang="en-CA" sz="2000" dirty="0" smtClean="0">
                <a:latin typeface="Verdana" panose="020B0604030504040204" pitchFamily="34" charset="0"/>
                <a:ea typeface="Verdana" panose="020B0604030504040204" pitchFamily="34" charset="0"/>
                <a:cs typeface="Verdana" panose="020B0604030504040204" pitchFamily="34" charset="0"/>
              </a:rPr>
              <a:t>Time </a:t>
            </a:r>
            <a:r>
              <a:rPr lang="en-CA" sz="2000" dirty="0">
                <a:latin typeface="Verdana" panose="020B0604030504040204" pitchFamily="34" charset="0"/>
                <a:ea typeface="Verdana" panose="020B0604030504040204" pitchFamily="34" charset="0"/>
                <a:cs typeface="Verdana" panose="020B0604030504040204" pitchFamily="34" charset="0"/>
              </a:rPr>
              <a:t>manage</a:t>
            </a:r>
          </a:p>
          <a:p>
            <a:pPr>
              <a:lnSpc>
                <a:spcPct val="100000"/>
              </a:lnSpc>
              <a:spcBef>
                <a:spcPts val="0"/>
              </a:spcBef>
            </a:pPr>
            <a:r>
              <a:rPr lang="en-CA" sz="2000" dirty="0" smtClean="0">
                <a:latin typeface="Verdana" panose="020B0604030504040204" pitchFamily="34" charset="0"/>
                <a:ea typeface="Verdana" panose="020B0604030504040204" pitchFamily="34" charset="0"/>
                <a:cs typeface="Verdana" panose="020B0604030504040204" pitchFamily="34" charset="0"/>
              </a:rPr>
              <a:t>Communicate in writing and in person</a:t>
            </a:r>
            <a:endParaRPr lang="en-CA" sz="20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pPr>
            <a:r>
              <a:rPr lang="en-CA" sz="2000" dirty="0" smtClean="0">
                <a:latin typeface="Verdana" panose="020B0604030504040204" pitchFamily="34" charset="0"/>
                <a:ea typeface="Verdana" panose="020B0604030504040204" pitchFamily="34" charset="0"/>
                <a:cs typeface="Verdana" panose="020B0604030504040204" pitchFamily="34" charset="0"/>
              </a:rPr>
              <a:t>Work </a:t>
            </a:r>
            <a:r>
              <a:rPr lang="en-CA" sz="2000" dirty="0">
                <a:latin typeface="Verdana" panose="020B0604030504040204" pitchFamily="34" charset="0"/>
                <a:ea typeface="Verdana" panose="020B0604030504040204" pitchFamily="34" charset="0"/>
                <a:cs typeface="Verdana" panose="020B0604030504040204" pitchFamily="34" charset="0"/>
              </a:rPr>
              <a:t>independently or on a </a:t>
            </a:r>
            <a:r>
              <a:rPr lang="en-CA" sz="2000" dirty="0" smtClean="0">
                <a:latin typeface="Verdana" panose="020B0604030504040204" pitchFamily="34" charset="0"/>
                <a:ea typeface="Verdana" panose="020B0604030504040204" pitchFamily="34" charset="0"/>
                <a:cs typeface="Verdana" panose="020B0604030504040204" pitchFamily="34" charset="0"/>
              </a:rPr>
              <a:t>team, and</a:t>
            </a:r>
            <a:endParaRPr lang="en-CA" sz="20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pPr>
            <a:r>
              <a:rPr lang="en-CA" sz="2000" dirty="0" smtClean="0">
                <a:latin typeface="Verdana" panose="020B0604030504040204" pitchFamily="34" charset="0"/>
                <a:ea typeface="Verdana" panose="020B0604030504040204" pitchFamily="34" charset="0"/>
                <a:cs typeface="Verdana" panose="020B0604030504040204" pitchFamily="34" charset="0"/>
              </a:rPr>
              <a:t>Work shifts </a:t>
            </a:r>
            <a:r>
              <a:rPr lang="en-CA" sz="2000" dirty="0">
                <a:latin typeface="Verdana" panose="020B0604030504040204" pitchFamily="34" charset="0"/>
                <a:ea typeface="Verdana" panose="020B0604030504040204" pitchFamily="34" charset="0"/>
                <a:cs typeface="Verdana" panose="020B0604030504040204" pitchFamily="34" charset="0"/>
              </a:rPr>
              <a:t>and </a:t>
            </a:r>
            <a:r>
              <a:rPr lang="en-CA" sz="2000" dirty="0" smtClean="0">
                <a:latin typeface="Verdana" panose="020B0604030504040204" pitchFamily="34" charset="0"/>
                <a:ea typeface="Verdana" panose="020B0604030504040204" pitchFamily="34" charset="0"/>
                <a:cs typeface="Verdana" panose="020B0604030504040204" pitchFamily="34" charset="0"/>
              </a:rPr>
              <a:t>with a varied workload</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152" y="1540602"/>
            <a:ext cx="6341578" cy="6394869"/>
          </a:xfrm>
          <a:prstGeom prst="rect">
            <a:avLst/>
          </a:prstGeom>
        </p:spPr>
      </p:pic>
    </p:spTree>
    <p:extLst>
      <p:ext uri="{BB962C8B-B14F-4D97-AF65-F5344CB8AC3E}">
        <p14:creationId xmlns:p14="http://schemas.microsoft.com/office/powerpoint/2010/main" val="2862524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830" y="304165"/>
            <a:ext cx="10515600" cy="963161"/>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MET Roles </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689764" y="1414713"/>
            <a:ext cx="7333488" cy="4351338"/>
          </a:xfrm>
        </p:spPr>
        <p:txBody>
          <a:bodyPr>
            <a:normAutofit/>
          </a:bodyPr>
          <a:lstStyle/>
          <a:p>
            <a:pPr marL="0" indent="0">
              <a:buNone/>
            </a:pPr>
            <a:r>
              <a:rPr lang="en-US" sz="2000" dirty="0" smtClean="0">
                <a:latin typeface="Verdana" panose="020B0604030504040204" pitchFamily="34" charset="0"/>
                <a:ea typeface="Verdana" panose="020B0604030504040204" pitchFamily="34" charset="0"/>
                <a:cs typeface="Verdana" panose="020B0604030504040204" pitchFamily="34" charset="0"/>
              </a:rPr>
              <a:t>METs may </a:t>
            </a:r>
            <a:r>
              <a:rPr lang="en-US" sz="2000" dirty="0">
                <a:latin typeface="Verdana" panose="020B0604030504040204" pitchFamily="34" charset="0"/>
                <a:ea typeface="Verdana" panose="020B0604030504040204" pitchFamily="34" charset="0"/>
                <a:cs typeface="Verdana" panose="020B0604030504040204" pitchFamily="34" charset="0"/>
              </a:rPr>
              <a:t>work on one or many </a:t>
            </a:r>
            <a:r>
              <a:rPr lang="en-US" sz="2000" dirty="0" smtClean="0">
                <a:latin typeface="Verdana" panose="020B0604030504040204" pitchFamily="34" charset="0"/>
                <a:ea typeface="Verdana" panose="020B0604030504040204" pitchFamily="34" charset="0"/>
                <a:cs typeface="Verdana" panose="020B0604030504040204" pitchFamily="34" charset="0"/>
              </a:rPr>
              <a:t>types </a:t>
            </a:r>
            <a:r>
              <a:rPr lang="en-US" sz="2000" dirty="0">
                <a:latin typeface="Verdana" panose="020B0604030504040204" pitchFamily="34" charset="0"/>
                <a:ea typeface="Verdana" panose="020B0604030504040204" pitchFamily="34" charset="0"/>
                <a:cs typeface="Verdana" panose="020B0604030504040204" pitchFamily="34" charset="0"/>
              </a:rPr>
              <a:t>of </a:t>
            </a:r>
            <a:r>
              <a:rPr lang="en-US" sz="2000" dirty="0" smtClean="0">
                <a:latin typeface="Verdana" panose="020B0604030504040204" pitchFamily="34" charset="0"/>
                <a:ea typeface="Verdana" panose="020B0604030504040204" pitchFamily="34" charset="0"/>
                <a:cs typeface="Verdana" panose="020B0604030504040204" pitchFamily="34" charset="0"/>
              </a:rPr>
              <a:t>equipment.</a:t>
            </a:r>
          </a:p>
          <a:p>
            <a:r>
              <a:rPr lang="en-CA" sz="2000" dirty="0" smtClean="0">
                <a:latin typeface="Verdana" panose="020B0604030504040204" pitchFamily="34" charset="0"/>
                <a:ea typeface="Verdana" panose="020B0604030504040204" pitchFamily="34" charset="0"/>
                <a:cs typeface="Verdana" panose="020B0604030504040204" pitchFamily="34" charset="0"/>
              </a:rPr>
              <a:t>It’s ‘up close’ with the equipment.</a:t>
            </a:r>
          </a:p>
          <a:p>
            <a:r>
              <a:rPr lang="en-CA" sz="2000" dirty="0" smtClean="0">
                <a:latin typeface="Verdana" panose="020B0604030504040204" pitchFamily="34" charset="0"/>
                <a:ea typeface="Verdana" panose="020B0604030504040204" pitchFamily="34" charset="0"/>
                <a:cs typeface="Verdana" panose="020B0604030504040204" pitchFamily="34" charset="0"/>
              </a:rPr>
              <a:t>There’s a bond of trust with the Employer, workers and customers on the results of your work.</a:t>
            </a:r>
          </a:p>
          <a:p>
            <a:r>
              <a:rPr lang="en-CA" sz="2000" dirty="0" smtClean="0">
                <a:latin typeface="Verdana" panose="020B0604030504040204" pitchFamily="34" charset="0"/>
                <a:ea typeface="Verdana" panose="020B0604030504040204" pitchFamily="34" charset="0"/>
                <a:cs typeface="Verdana" panose="020B0604030504040204" pitchFamily="34" charset="0"/>
              </a:rPr>
              <a:t>METs add to the life span of very expensive machinery and business operations.</a:t>
            </a:r>
          </a:p>
          <a:p>
            <a:r>
              <a:rPr lang="en-CA" sz="2000" dirty="0" smtClean="0">
                <a:latin typeface="Verdana" panose="020B0604030504040204" pitchFamily="34" charset="0"/>
                <a:ea typeface="Verdana" panose="020B0604030504040204" pitchFamily="34" charset="0"/>
                <a:cs typeface="Verdana" panose="020B0604030504040204" pitchFamily="34" charset="0"/>
              </a:rPr>
              <a:t>The work of METs </a:t>
            </a:r>
            <a:r>
              <a:rPr lang="en-CA" sz="2000" dirty="0">
                <a:latin typeface="Verdana" panose="020B0604030504040204" pitchFamily="34" charset="0"/>
                <a:ea typeface="Verdana" panose="020B0604030504040204" pitchFamily="34" charset="0"/>
                <a:cs typeface="Verdana" panose="020B0604030504040204" pitchFamily="34" charset="0"/>
              </a:rPr>
              <a:t>includes </a:t>
            </a:r>
            <a:r>
              <a:rPr lang="en-CA" sz="2000" dirty="0" smtClean="0">
                <a:latin typeface="Verdana" panose="020B0604030504040204" pitchFamily="34" charset="0"/>
                <a:ea typeface="Verdana" panose="020B0604030504040204" pitchFamily="34" charset="0"/>
                <a:cs typeface="Verdana" panose="020B0604030504040204" pitchFamily="34" charset="0"/>
              </a:rPr>
              <a:t>installations, regular </a:t>
            </a:r>
            <a:r>
              <a:rPr lang="en-CA" sz="2000" dirty="0">
                <a:latin typeface="Verdana" panose="020B0604030504040204" pitchFamily="34" charset="0"/>
                <a:ea typeface="Verdana" panose="020B0604030504040204" pitchFamily="34" charset="0"/>
                <a:cs typeface="Verdana" panose="020B0604030504040204" pitchFamily="34" charset="0"/>
              </a:rPr>
              <a:t>maintenance and unique repair </a:t>
            </a:r>
            <a:r>
              <a:rPr lang="en-CA" sz="2000" dirty="0" smtClean="0">
                <a:latin typeface="Verdana" panose="020B0604030504040204" pitchFamily="34" charset="0"/>
                <a:ea typeface="Verdana" panose="020B0604030504040204" pitchFamily="34" charset="0"/>
                <a:cs typeface="Verdana" panose="020B0604030504040204" pitchFamily="34" charset="0"/>
              </a:rPr>
              <a:t>problems.</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METs work mainly indoors (in multi-level organizations and unionized settings).</a:t>
            </a:r>
          </a:p>
          <a:p>
            <a:r>
              <a:rPr lang="en-CA" sz="2000" dirty="0" smtClean="0">
                <a:latin typeface="Verdana" panose="020B0604030504040204" pitchFamily="34" charset="0"/>
                <a:ea typeface="Verdana" panose="020B0604030504040204" pitchFamily="34" charset="0"/>
                <a:cs typeface="Verdana" panose="020B0604030504040204" pitchFamily="34" charset="0"/>
              </a:rPr>
              <a:t>With experience and education, METs can apply to move into jobs as inspectors, teachers, engineers</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30" y="534352"/>
            <a:ext cx="2230265" cy="6004560"/>
          </a:xfrm>
          <a:prstGeom prst="rect">
            <a:avLst/>
          </a:prstGeom>
        </p:spPr>
      </p:pic>
    </p:spTree>
    <p:extLst>
      <p:ext uri="{BB962C8B-B14F-4D97-AF65-F5344CB8AC3E}">
        <p14:creationId xmlns:p14="http://schemas.microsoft.com/office/powerpoint/2010/main" val="3591784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309" y="316999"/>
            <a:ext cx="5322771" cy="132556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MET Duties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825625"/>
            <a:ext cx="6998208" cy="4319143"/>
          </a:xfrm>
        </p:spPr>
        <p:txBody>
          <a:bodyPr>
            <a:normAutofit lnSpcReduction="10000"/>
          </a:bodyPr>
          <a:lstStyle/>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Depending on the setting, METS work includes</a:t>
            </a:r>
          </a:p>
          <a:p>
            <a:pPr>
              <a:lnSpc>
                <a:spcPct val="12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Inspections</a:t>
            </a: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Installations &amp; troubleshooting </a:t>
            </a: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Repairs &amp; </a:t>
            </a:r>
            <a:r>
              <a:rPr lang="en-US" sz="2000" dirty="0">
                <a:latin typeface="Verdana" panose="020B0604030504040204" pitchFamily="34" charset="0"/>
                <a:ea typeface="Verdana" panose="020B0604030504040204" pitchFamily="34" charset="0"/>
                <a:cs typeface="Verdana" panose="020B0604030504040204" pitchFamily="34" charset="0"/>
              </a:rPr>
              <a:t>replacements</a:t>
            </a:r>
          </a:p>
          <a:p>
            <a:pPr>
              <a:lnSpc>
                <a:spcPct val="12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Preventative maintenance</a:t>
            </a: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Testing</a:t>
            </a: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Keeping work records, ordering parts</a:t>
            </a: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Following </a:t>
            </a:r>
            <a:r>
              <a:rPr lang="en-US" sz="2000" dirty="0">
                <a:latin typeface="Verdana" panose="020B0604030504040204" pitchFamily="34" charset="0"/>
                <a:ea typeface="Verdana" panose="020B0604030504040204" pitchFamily="34" charset="0"/>
                <a:cs typeface="Verdana" panose="020B0604030504040204" pitchFamily="34" charset="0"/>
              </a:rPr>
              <a:t>technical specs, and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buNone/>
            </a:pPr>
            <a:r>
              <a:rPr lang="en-US" sz="2000" dirty="0" smtClean="0">
                <a:latin typeface="Verdana" panose="020B0604030504040204" pitchFamily="34" charset="0"/>
                <a:ea typeface="Verdana" panose="020B0604030504040204" pitchFamily="34" charset="0"/>
                <a:cs typeface="Verdana" panose="020B0604030504040204" pitchFamily="34" charset="0"/>
              </a:rPr>
              <a:t>   regulations</a:t>
            </a:r>
            <a:r>
              <a:rPr lang="en-US" sz="2000" dirty="0">
                <a:latin typeface="Verdana" panose="020B0604030504040204" pitchFamily="34" charset="0"/>
                <a:ea typeface="Verdana" panose="020B0604030504040204" pitchFamily="34" charset="0"/>
                <a:cs typeface="Verdana" panose="020B0604030504040204" pitchFamily="34" charset="0"/>
              </a:rPr>
              <a:t>.</a:t>
            </a:r>
          </a:p>
          <a:p>
            <a:pPr>
              <a:lnSpc>
                <a:spcPct val="12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Wearing </a:t>
            </a:r>
            <a:r>
              <a:rPr lang="en-US" sz="2000" dirty="0">
                <a:latin typeface="Verdana" panose="020B0604030504040204" pitchFamily="34" charset="0"/>
                <a:ea typeface="Verdana" panose="020B0604030504040204" pitchFamily="34" charset="0"/>
                <a:cs typeface="Verdana" panose="020B0604030504040204" pitchFamily="34" charset="0"/>
              </a:rPr>
              <a:t>protective </a:t>
            </a:r>
            <a:r>
              <a:rPr lang="en-US" sz="2000" dirty="0" smtClean="0">
                <a:latin typeface="Verdana" panose="020B0604030504040204" pitchFamily="34" charset="0"/>
                <a:ea typeface="Verdana" panose="020B0604030504040204" pitchFamily="34" charset="0"/>
                <a:cs typeface="Verdana" panose="020B0604030504040204" pitchFamily="34" charset="0"/>
              </a:rPr>
              <a:t>gear, </a:t>
            </a:r>
            <a:r>
              <a:rPr lang="en-US" sz="2000" dirty="0">
                <a:latin typeface="Verdana" panose="020B0604030504040204" pitchFamily="34" charset="0"/>
                <a:ea typeface="Verdana" panose="020B0604030504040204" pitchFamily="34" charset="0"/>
                <a:cs typeface="Verdana" panose="020B0604030504040204" pitchFamily="34" charset="0"/>
              </a:rPr>
              <a:t>noise cancelling </a:t>
            </a:r>
            <a:r>
              <a:rPr lang="en-US" sz="2000" dirty="0" smtClean="0">
                <a:latin typeface="Verdana" panose="020B0604030504040204" pitchFamily="34" charset="0"/>
                <a:ea typeface="Verdana" panose="020B0604030504040204" pitchFamily="34" charset="0"/>
                <a:cs typeface="Verdana" panose="020B0604030504040204" pitchFamily="34" charset="0"/>
              </a:rPr>
              <a:t>head</a:t>
            </a:r>
          </a:p>
          <a:p>
            <a:pPr marL="0" indent="0">
              <a:lnSpc>
                <a:spcPct val="120000"/>
              </a:lnSpc>
              <a:spcBef>
                <a:spcPts val="0"/>
              </a:spcBef>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phones and working safely with </a:t>
            </a:r>
            <a:r>
              <a:rPr lang="en-US" sz="2000" dirty="0">
                <a:latin typeface="Verdana" panose="020B0604030504040204" pitchFamily="34" charset="0"/>
                <a:ea typeface="Verdana" panose="020B0604030504040204" pitchFamily="34" charset="0"/>
                <a:cs typeface="Verdana" panose="020B0604030504040204" pitchFamily="34" charset="0"/>
              </a:rPr>
              <a:t>chemicals,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and large </a:t>
            </a:r>
            <a:r>
              <a:rPr lang="en-US" sz="2000" dirty="0">
                <a:latin typeface="Verdana" panose="020B0604030504040204" pitchFamily="34" charset="0"/>
                <a:ea typeface="Verdana" panose="020B0604030504040204" pitchFamily="34" charset="0"/>
                <a:cs typeface="Verdana" panose="020B0604030504040204" pitchFamily="34" charset="0"/>
              </a:rPr>
              <a:t>power </a:t>
            </a:r>
            <a:r>
              <a:rPr lang="en-US" sz="2000" dirty="0" smtClean="0">
                <a:latin typeface="Verdana" panose="020B0604030504040204" pitchFamily="34" charset="0"/>
                <a:ea typeface="Verdana" panose="020B0604030504040204" pitchFamily="34" charset="0"/>
                <a:cs typeface="Verdana" panose="020B0604030504040204" pitchFamily="34" charset="0"/>
              </a:rPr>
              <a:t>tools.</a:t>
            </a:r>
            <a:endParaRPr lang="en-CA"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697" y="1642562"/>
            <a:ext cx="4744486" cy="4016116"/>
          </a:xfrm>
          <a:prstGeom prst="rect">
            <a:avLst/>
          </a:prstGeom>
        </p:spPr>
      </p:pic>
    </p:spTree>
    <p:extLst>
      <p:ext uri="{BB962C8B-B14F-4D97-AF65-F5344CB8AC3E}">
        <p14:creationId xmlns:p14="http://schemas.microsoft.com/office/powerpoint/2010/main" val="380918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381"/>
            <a:ext cx="10515600" cy="97904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MET Job Titles </a:t>
            </a:r>
            <a:r>
              <a:rPr lang="en-CA" sz="2400" dirty="0" smtClean="0">
                <a:latin typeface="Verdana" panose="020B0604030504040204" pitchFamily="34" charset="0"/>
                <a:ea typeface="Verdana" panose="020B0604030504040204" pitchFamily="34" charset="0"/>
                <a:cs typeface="Verdana" panose="020B0604030504040204" pitchFamily="34" charset="0"/>
              </a:rPr>
              <a:t>NOC 7311</a:t>
            </a:r>
            <a:endParaRPr lang="en-CA"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0352" y="1142191"/>
            <a:ext cx="11131296" cy="5178391"/>
          </a:xfrm>
        </p:spPr>
        <p:txBody>
          <a:bodyPr>
            <a:noAutofit/>
          </a:bodyPr>
          <a:lstStyle/>
          <a:p>
            <a:pPr marL="0" indent="0">
              <a:buNone/>
            </a:pPr>
            <a:r>
              <a:rPr lang="en-US" sz="2400" dirty="0" smtClean="0"/>
              <a:t>Adjuster</a:t>
            </a:r>
            <a:r>
              <a:rPr lang="en-US" sz="2400" dirty="0"/>
              <a:t>, </a:t>
            </a:r>
            <a:r>
              <a:rPr lang="en-US" sz="2400" dirty="0" smtClean="0"/>
              <a:t>fixer or setter, knitting machines	 	Apprentice </a:t>
            </a:r>
            <a:r>
              <a:rPr lang="en-US" sz="2400" dirty="0" err="1" smtClean="0"/>
              <a:t>indust’l</a:t>
            </a:r>
            <a:r>
              <a:rPr lang="en-US" sz="2400" dirty="0" smtClean="0"/>
              <a:t> </a:t>
            </a:r>
            <a:r>
              <a:rPr lang="en-US" sz="2400" dirty="0" err="1" smtClean="0"/>
              <a:t>mech</a:t>
            </a:r>
            <a:r>
              <a:rPr lang="en-US" sz="2400" dirty="0" smtClean="0"/>
              <a:t>, </a:t>
            </a:r>
            <a:r>
              <a:rPr lang="en-US" sz="2400" dirty="0"/>
              <a:t>millwright</a:t>
            </a:r>
            <a:endParaRPr lang="en-US" sz="2400" dirty="0" smtClean="0"/>
          </a:p>
          <a:p>
            <a:pPr marL="0" indent="0">
              <a:buNone/>
            </a:pPr>
            <a:r>
              <a:rPr lang="en-US" sz="2400" dirty="0" smtClean="0"/>
              <a:t>Ammunition-assembling, loading </a:t>
            </a:r>
            <a:r>
              <a:rPr lang="en-US" sz="2400" dirty="0" err="1" smtClean="0"/>
              <a:t>mach</a:t>
            </a:r>
            <a:r>
              <a:rPr lang="en-US" sz="2400" dirty="0" smtClean="0"/>
              <a:t> adjuster 	Bakery </a:t>
            </a:r>
            <a:r>
              <a:rPr lang="en-US" sz="2400" dirty="0"/>
              <a:t>machinery mechanic</a:t>
            </a:r>
          </a:p>
          <a:p>
            <a:pPr marL="0" indent="0">
              <a:buNone/>
            </a:pPr>
            <a:r>
              <a:rPr lang="en-US" sz="2400" dirty="0" smtClean="0"/>
              <a:t>Boiler-house </a:t>
            </a:r>
            <a:r>
              <a:rPr lang="en-US" sz="2400" dirty="0"/>
              <a:t>machinery </a:t>
            </a:r>
            <a:r>
              <a:rPr lang="en-US" sz="2400" dirty="0" smtClean="0"/>
              <a:t>mechanic			 Braiding </a:t>
            </a:r>
            <a:r>
              <a:rPr lang="en-US" sz="2400" dirty="0"/>
              <a:t>machine setter</a:t>
            </a:r>
          </a:p>
          <a:p>
            <a:pPr marL="0" indent="0">
              <a:buNone/>
            </a:pPr>
            <a:r>
              <a:rPr lang="en-US" sz="2400" dirty="0" smtClean="0"/>
              <a:t>Canal </a:t>
            </a:r>
            <a:r>
              <a:rPr lang="en-US" sz="2400" dirty="0"/>
              <a:t>equipment </a:t>
            </a:r>
            <a:r>
              <a:rPr lang="en-US" sz="2400" dirty="0" smtClean="0"/>
              <a:t>mechanic				Can </a:t>
            </a:r>
            <a:r>
              <a:rPr lang="en-US" sz="2400" dirty="0"/>
              <a:t>seamer machine </a:t>
            </a:r>
            <a:r>
              <a:rPr lang="en-US" sz="2400" dirty="0" smtClean="0"/>
              <a:t>repairer</a:t>
            </a:r>
            <a:endParaRPr lang="en-US" sz="2400" dirty="0"/>
          </a:p>
          <a:p>
            <a:pPr marL="0" indent="0">
              <a:buNone/>
            </a:pPr>
            <a:r>
              <a:rPr lang="en-US" sz="2400" dirty="0" smtClean="0"/>
              <a:t>Card fixer, setter or grinder				Carpet </a:t>
            </a:r>
            <a:r>
              <a:rPr lang="en-US" sz="2400" dirty="0"/>
              <a:t>loom </a:t>
            </a:r>
            <a:r>
              <a:rPr lang="en-US" sz="2400" dirty="0" smtClean="0"/>
              <a:t>fixer, </a:t>
            </a:r>
            <a:r>
              <a:rPr lang="en-US" sz="2400" dirty="0"/>
              <a:t>setter </a:t>
            </a:r>
          </a:p>
          <a:p>
            <a:pPr marL="0" indent="0">
              <a:buNone/>
            </a:pPr>
            <a:r>
              <a:rPr lang="en-US" sz="2400" dirty="0" smtClean="0"/>
              <a:t>Carton-forming </a:t>
            </a:r>
            <a:r>
              <a:rPr lang="en-US" sz="2400" dirty="0"/>
              <a:t>machine </a:t>
            </a:r>
            <a:r>
              <a:rPr lang="en-US" sz="2400" dirty="0" smtClean="0"/>
              <a:t>repairer			Chemical </a:t>
            </a:r>
            <a:r>
              <a:rPr lang="en-US" sz="2400" dirty="0"/>
              <a:t>plant service mechanic</a:t>
            </a:r>
          </a:p>
          <a:p>
            <a:pPr marL="0" indent="0">
              <a:buNone/>
            </a:pPr>
            <a:r>
              <a:rPr lang="en-US" sz="2400" dirty="0" smtClean="0"/>
              <a:t>Chemical </a:t>
            </a:r>
            <a:r>
              <a:rPr lang="en-US" sz="2400" dirty="0"/>
              <a:t>process equipment </a:t>
            </a:r>
            <a:r>
              <a:rPr lang="en-US" sz="2400" dirty="0" smtClean="0"/>
              <a:t>mechanic		Comb fixer, setter</a:t>
            </a:r>
          </a:p>
          <a:p>
            <a:pPr marL="0" indent="0">
              <a:buNone/>
            </a:pPr>
            <a:r>
              <a:rPr lang="en-US" sz="2400" dirty="0" smtClean="0"/>
              <a:t>Compressed </a:t>
            </a:r>
            <a:r>
              <a:rPr lang="en-US" sz="2400" dirty="0"/>
              <a:t>gas plant maintenance </a:t>
            </a:r>
            <a:r>
              <a:rPr lang="en-US" sz="2400" dirty="0" smtClean="0"/>
              <a:t>mechanic	Concentrating </a:t>
            </a:r>
            <a:r>
              <a:rPr lang="en-US" sz="2400" dirty="0"/>
              <a:t>plant </a:t>
            </a:r>
            <a:r>
              <a:rPr lang="en-US" sz="2400" dirty="0" smtClean="0"/>
              <a:t>mechanic</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09180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37719"/>
          </a:xfrm>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t>
            </a:r>
            <a:r>
              <a:rPr lang="en-CA" sz="4000" dirty="0" smtClean="0">
                <a:latin typeface="Verdana" panose="020B0604030504040204" pitchFamily="34" charset="0"/>
                <a:ea typeface="Verdana" panose="020B0604030504040204" pitchFamily="34" charset="0"/>
                <a:cs typeface="Verdana" panose="020B0604030504040204" pitchFamily="34" charset="0"/>
              </a:rPr>
              <a:t>MET </a:t>
            </a:r>
            <a:r>
              <a:rPr lang="en-CA" sz="4000" dirty="0">
                <a:latin typeface="Verdana" panose="020B0604030504040204" pitchFamily="34" charset="0"/>
                <a:ea typeface="Verdana" panose="020B0604030504040204" pitchFamily="34" charset="0"/>
                <a:cs typeface="Verdana" panose="020B0604030504040204" pitchFamily="34" charset="0"/>
              </a:rPr>
              <a:t>Job Titles</a:t>
            </a:r>
            <a:endParaRPr lang="en-CA" sz="4000" dirty="0"/>
          </a:p>
        </p:txBody>
      </p:sp>
      <p:sp>
        <p:nvSpPr>
          <p:cNvPr id="3" name="Content Placeholder 2"/>
          <p:cNvSpPr>
            <a:spLocks noGrp="1"/>
          </p:cNvSpPr>
          <p:nvPr>
            <p:ph idx="1"/>
          </p:nvPr>
        </p:nvSpPr>
        <p:spPr/>
        <p:txBody>
          <a:bodyPr>
            <a:normAutofit/>
          </a:bodyPr>
          <a:lstStyle/>
          <a:p>
            <a:pPr marL="0" indent="0">
              <a:buNone/>
            </a:pPr>
            <a:r>
              <a:rPr lang="en-US" dirty="0"/>
              <a:t>Derrick </a:t>
            </a:r>
            <a:r>
              <a:rPr lang="en-US" dirty="0" smtClean="0"/>
              <a:t>mechanic			        Fixer</a:t>
            </a:r>
            <a:r>
              <a:rPr lang="en-US" dirty="0"/>
              <a:t>, textile machinery</a:t>
            </a:r>
            <a:endParaRPr lang="en-US" dirty="0" smtClean="0"/>
          </a:p>
          <a:p>
            <a:pPr marL="0" indent="0">
              <a:buNone/>
            </a:pPr>
            <a:r>
              <a:rPr lang="en-US" dirty="0" smtClean="0"/>
              <a:t>Equipment </a:t>
            </a:r>
            <a:r>
              <a:rPr lang="en-US" dirty="0" err="1" smtClean="0"/>
              <a:t>mech</a:t>
            </a:r>
            <a:r>
              <a:rPr lang="en-US" dirty="0" smtClean="0"/>
              <a:t>, </a:t>
            </a:r>
            <a:r>
              <a:rPr lang="en-US" dirty="0"/>
              <a:t>nuclear power </a:t>
            </a:r>
            <a:r>
              <a:rPr lang="en-US" dirty="0" smtClean="0"/>
              <a:t>station</a:t>
            </a:r>
            <a:r>
              <a:rPr lang="en-US" dirty="0"/>
              <a:t> </a:t>
            </a:r>
            <a:r>
              <a:rPr lang="en-US" dirty="0" smtClean="0"/>
              <a:t>   Fixer</a:t>
            </a:r>
            <a:r>
              <a:rPr lang="en-US" dirty="0"/>
              <a:t>, winding machines</a:t>
            </a:r>
          </a:p>
          <a:p>
            <a:pPr marL="0" indent="0">
              <a:buNone/>
            </a:pPr>
            <a:r>
              <a:rPr lang="en-US" dirty="0"/>
              <a:t>Fabric-shearing machine </a:t>
            </a:r>
            <a:r>
              <a:rPr lang="en-US" dirty="0" smtClean="0"/>
              <a:t>setter-fixer  	        Factory </a:t>
            </a:r>
            <a:r>
              <a:rPr lang="en-US" dirty="0" err="1" smtClean="0"/>
              <a:t>maint</a:t>
            </a:r>
            <a:r>
              <a:rPr lang="en-US" dirty="0" smtClean="0"/>
              <a:t> mechanic</a:t>
            </a:r>
            <a:endParaRPr lang="en-US" dirty="0"/>
          </a:p>
          <a:p>
            <a:pPr marL="0" indent="0">
              <a:buNone/>
            </a:pPr>
            <a:r>
              <a:rPr lang="en-US" dirty="0" err="1" smtClean="0"/>
              <a:t>Fibreglass</a:t>
            </a:r>
            <a:r>
              <a:rPr lang="en-US" dirty="0" smtClean="0"/>
              <a:t>-forming </a:t>
            </a:r>
            <a:r>
              <a:rPr lang="en-US" dirty="0"/>
              <a:t>machine </a:t>
            </a:r>
            <a:r>
              <a:rPr lang="en-US" dirty="0" smtClean="0"/>
              <a:t>repairer	        Flyer repairer </a:t>
            </a:r>
            <a:endParaRPr lang="en-US" dirty="0"/>
          </a:p>
          <a:p>
            <a:pPr marL="0" indent="0">
              <a:buNone/>
            </a:pPr>
            <a:r>
              <a:rPr lang="en-US" dirty="0" smtClean="0"/>
              <a:t>Forge </a:t>
            </a:r>
            <a:r>
              <a:rPr lang="en-US" dirty="0"/>
              <a:t>equipment </a:t>
            </a:r>
            <a:r>
              <a:rPr lang="en-US" dirty="0" smtClean="0"/>
              <a:t>repairer 		        Forge </a:t>
            </a:r>
            <a:r>
              <a:rPr lang="en-US" dirty="0"/>
              <a:t>shop </a:t>
            </a:r>
            <a:r>
              <a:rPr lang="en-US" dirty="0" err="1" smtClean="0"/>
              <a:t>mach’y</a:t>
            </a:r>
            <a:r>
              <a:rPr lang="en-US" dirty="0" smtClean="0"/>
              <a:t> mechanic</a:t>
            </a:r>
            <a:endParaRPr lang="en-US" dirty="0"/>
          </a:p>
          <a:p>
            <a:pPr marL="0" indent="0">
              <a:buNone/>
            </a:pPr>
            <a:r>
              <a:rPr lang="en-US" dirty="0"/>
              <a:t>Forge shop machinery </a:t>
            </a:r>
            <a:r>
              <a:rPr lang="en-US" dirty="0" smtClean="0"/>
              <a:t>repairer  	        Gas </a:t>
            </a:r>
            <a:r>
              <a:rPr lang="en-US" dirty="0"/>
              <a:t>turbine </a:t>
            </a:r>
            <a:r>
              <a:rPr lang="en-US" dirty="0" smtClean="0"/>
              <a:t>repairer</a:t>
            </a:r>
            <a:endParaRPr lang="en-US" dirty="0"/>
          </a:p>
          <a:p>
            <a:pPr marL="0" indent="0">
              <a:buNone/>
            </a:pPr>
            <a:r>
              <a:rPr lang="en-US" dirty="0"/>
              <a:t>Grain elevator </a:t>
            </a:r>
            <a:r>
              <a:rPr lang="en-US" dirty="0" err="1" smtClean="0"/>
              <a:t>maint</a:t>
            </a:r>
            <a:r>
              <a:rPr lang="en-US" dirty="0" smtClean="0"/>
              <a:t>. </a:t>
            </a:r>
            <a:r>
              <a:rPr lang="en-US" dirty="0"/>
              <a:t>mechanic	 </a:t>
            </a:r>
            <a:r>
              <a:rPr lang="en-US" dirty="0" smtClean="0"/>
              <a:t>       Gum-</a:t>
            </a:r>
            <a:r>
              <a:rPr lang="en-US" dirty="0" err="1" smtClean="0"/>
              <a:t>wrap’g</a:t>
            </a:r>
            <a:r>
              <a:rPr lang="en-US" dirty="0" smtClean="0"/>
              <a:t> </a:t>
            </a:r>
            <a:r>
              <a:rPr lang="en-US" dirty="0"/>
              <a:t>machine </a:t>
            </a:r>
            <a:r>
              <a:rPr lang="en-US" dirty="0" err="1" smtClean="0"/>
              <a:t>mech</a:t>
            </a:r>
            <a:endParaRPr lang="en-US" dirty="0"/>
          </a:p>
          <a:p>
            <a:pPr marL="0" indent="0">
              <a:buNone/>
            </a:pP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27892453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6107</TotalTime>
  <Words>2915</Words>
  <Application>Microsoft Office PowerPoint</Application>
  <PresentationFormat>Widescreen</PresentationFormat>
  <Paragraphs>441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Verdana</vt:lpstr>
      <vt:lpstr>Metropolitan</vt:lpstr>
      <vt:lpstr>Mechanical Engineering Technician (MET)</vt:lpstr>
      <vt:lpstr>Outline</vt:lpstr>
      <vt:lpstr>PowerPoint Presentation</vt:lpstr>
      <vt:lpstr>AETS Communities</vt:lpstr>
      <vt:lpstr>MET – Is it right for me?</vt:lpstr>
      <vt:lpstr>MET Roles </vt:lpstr>
      <vt:lpstr>MET Duties</vt:lpstr>
      <vt:lpstr>MET Job Titles NOC 7311</vt:lpstr>
      <vt:lpstr>                 MET Job Titles</vt:lpstr>
      <vt:lpstr>               MET Job Titles</vt:lpstr>
      <vt:lpstr>               MET Job Titles</vt:lpstr>
      <vt:lpstr>                MET Job Titles</vt:lpstr>
      <vt:lpstr>                                             MET Job Titles</vt:lpstr>
      <vt:lpstr>             MET Job Titles</vt:lpstr>
      <vt:lpstr>             MET Job Titles</vt:lpstr>
      <vt:lpstr>              Alternate Career Paths</vt:lpstr>
      <vt:lpstr>Labour Market Demand</vt:lpstr>
      <vt:lpstr>                METs in Ontario</vt:lpstr>
      <vt:lpstr>            On the job requirements</vt:lpstr>
      <vt:lpstr>Things you need to know</vt:lpstr>
      <vt:lpstr>Program Courses</vt:lpstr>
      <vt:lpstr>Program Courses</vt:lpstr>
      <vt:lpstr>AETS Supports</vt:lpstr>
      <vt:lpstr>Training Begins – September 4th, 2018 </vt:lpstr>
      <vt:lpstr>I’m interested, how do I start?</vt:lpstr>
      <vt:lpstr>Admissions Requirements</vt:lpstr>
      <vt:lpstr>Questions –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Technician – Aircraft Maintenance</dc:title>
  <dc:creator>Bonnie Cordone</dc:creator>
  <cp:lastModifiedBy>Paula Bouchard</cp:lastModifiedBy>
  <cp:revision>206</cp:revision>
  <cp:lastPrinted>2018-03-09T17:30:26Z</cp:lastPrinted>
  <dcterms:created xsi:type="dcterms:W3CDTF">2017-12-04T18:56:41Z</dcterms:created>
  <dcterms:modified xsi:type="dcterms:W3CDTF">2018-05-11T12:26:43Z</dcterms:modified>
</cp:coreProperties>
</file>