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70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 Gladu" initials="MG" lastIdx="0" clrIdx="0">
    <p:extLst>
      <p:ext uri="{19B8F6BF-5375-455C-9EA6-DF929625EA0E}">
        <p15:presenceInfo xmlns:p15="http://schemas.microsoft.com/office/powerpoint/2012/main" userId="Matt Glad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7" d="100"/>
          <a:sy n="57" d="100"/>
        </p:scale>
        <p:origin x="90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matt.gladu@aets.org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CA" sz="4000" b="1" dirty="0">
                <a:solidFill>
                  <a:srgbClr val="C00000"/>
                </a:solidFill>
              </a:rPr>
              <a:t>Anishinabek Employment &amp; training services</a:t>
            </a:r>
            <a:br>
              <a:rPr lang="en-CA" sz="4000" b="1" dirty="0">
                <a:solidFill>
                  <a:srgbClr val="C00000"/>
                </a:solidFill>
              </a:rPr>
            </a:br>
            <a:r>
              <a:rPr lang="en-CA" sz="4000" b="1" dirty="0">
                <a:solidFill>
                  <a:srgbClr val="C00000"/>
                </a:solidFill>
              </a:rPr>
              <a:t>Pre-Apprenticeship training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en-CA" sz="2400" dirty="0" smtClean="0"/>
              <a:t>Drywall,  Acoustics &amp; Lathing </a:t>
            </a:r>
            <a:r>
              <a:rPr lang="en-CA" sz="2400" dirty="0"/>
              <a:t>(</a:t>
            </a:r>
            <a:r>
              <a:rPr lang="en-CA" sz="2400" dirty="0" smtClean="0"/>
              <a:t>451A</a:t>
            </a:r>
            <a:r>
              <a:rPr lang="en-CA" sz="2400" dirty="0"/>
              <a:t>) Training Program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744" y="4867501"/>
            <a:ext cx="24288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35" y="1839254"/>
            <a:ext cx="2370265" cy="133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pers at My Next Move for Veteran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3244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60799" y="1303867"/>
            <a:ext cx="4792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 smtClean="0">
                <a:solidFill>
                  <a:srgbClr val="FF0000"/>
                </a:solidFill>
              </a:rPr>
              <a:t>Imagine the Possibilities</a:t>
            </a:r>
            <a:endParaRPr lang="en-CA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68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A15311-2BE5-4BDB-915F-5FF0B06EF9A0}"/>
              </a:ext>
            </a:extLst>
          </p:cNvPr>
          <p:cNvSpPr/>
          <p:nvPr/>
        </p:nvSpPr>
        <p:spPr>
          <a:xfrm>
            <a:off x="3047999" y="1720840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/>
              <a:t>Some of our industry partners have included: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Vector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TBT 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Lac Des 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Barrick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Northern Finishes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Superior Strategies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Robert </a:t>
            </a:r>
            <a:r>
              <a:rPr lang="en-CA" dirty="0" err="1"/>
              <a:t>Morriseau</a:t>
            </a:r>
            <a:r>
              <a:rPr lang="en-CA" dirty="0"/>
              <a:t> Contracting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Pic </a:t>
            </a:r>
            <a:r>
              <a:rPr lang="en-CA" dirty="0" err="1"/>
              <a:t>Mobert</a:t>
            </a:r>
            <a:r>
              <a:rPr lang="en-CA" dirty="0"/>
              <a:t> Housing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PRDC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err="1"/>
              <a:t>Rudnicki</a:t>
            </a:r>
            <a:r>
              <a:rPr lang="en-CA" dirty="0"/>
              <a:t> Industrial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Thunder Bay Hydraulics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F34E8B-3B35-4C57-A0E6-2DCA4A0FE7DF}"/>
              </a:ext>
            </a:extLst>
          </p:cNvPr>
          <p:cNvSpPr txBox="1"/>
          <p:nvPr/>
        </p:nvSpPr>
        <p:spPr>
          <a:xfrm>
            <a:off x="3584030" y="786809"/>
            <a:ext cx="5023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>
                <a:solidFill>
                  <a:srgbClr val="C00000"/>
                </a:solidFill>
              </a:rPr>
              <a:t>Work Experience Placement</a:t>
            </a:r>
          </a:p>
        </p:txBody>
      </p:sp>
    </p:spTree>
    <p:extLst>
      <p:ext uri="{BB962C8B-B14F-4D97-AF65-F5344CB8AC3E}">
        <p14:creationId xmlns:p14="http://schemas.microsoft.com/office/powerpoint/2010/main" val="376774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31B1138-3499-496D-B421-FA09FBBA09E2}"/>
              </a:ext>
            </a:extLst>
          </p:cNvPr>
          <p:cNvSpPr txBox="1">
            <a:spLocks/>
          </p:cNvSpPr>
          <p:nvPr/>
        </p:nvSpPr>
        <p:spPr>
          <a:xfrm>
            <a:off x="3348634" y="1095606"/>
            <a:ext cx="5494729" cy="28014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Accommodations and healthy meals everyday</a:t>
            </a:r>
          </a:p>
          <a:p>
            <a:r>
              <a:rPr lang="en-US" dirty="0"/>
              <a:t>A monthly bus pass </a:t>
            </a:r>
          </a:p>
          <a:p>
            <a:r>
              <a:rPr lang="en-US" dirty="0"/>
              <a:t>Safety gear</a:t>
            </a:r>
          </a:p>
          <a:p>
            <a:r>
              <a:rPr lang="en-US" dirty="0"/>
              <a:t>Regular evening events</a:t>
            </a:r>
          </a:p>
          <a:p>
            <a:pPr lvl="1"/>
            <a:r>
              <a:rPr lang="en-US" sz="1600" dirty="0"/>
              <a:t>Bowling</a:t>
            </a:r>
          </a:p>
          <a:p>
            <a:pPr lvl="1"/>
            <a:r>
              <a:rPr lang="en-US" sz="1600" dirty="0"/>
              <a:t>Silver City </a:t>
            </a:r>
          </a:p>
          <a:p>
            <a:pPr lvl="1"/>
            <a:endParaRPr lang="en-US" sz="1600" dirty="0">
              <a:solidFill>
                <a:srgbClr val="C00000"/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DFA6A2-AB6D-4996-BA2E-B6155DCC5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06" y="3986849"/>
            <a:ext cx="2705100" cy="1695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1A0669-4916-49F4-837F-824A696879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377" y="3977168"/>
            <a:ext cx="2558942" cy="17148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2CDBD1-5742-498E-BCDA-974C4BD61D6C}"/>
              </a:ext>
            </a:extLst>
          </p:cNvPr>
          <p:cNvSpPr txBox="1"/>
          <p:nvPr/>
        </p:nvSpPr>
        <p:spPr>
          <a:xfrm>
            <a:off x="5026636" y="563526"/>
            <a:ext cx="2138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>
                <a:solidFill>
                  <a:srgbClr val="C00000"/>
                </a:solidFill>
              </a:rPr>
              <a:t>Along With…</a:t>
            </a:r>
          </a:p>
        </p:txBody>
      </p:sp>
    </p:spTree>
    <p:extLst>
      <p:ext uri="{BB962C8B-B14F-4D97-AF65-F5344CB8AC3E}">
        <p14:creationId xmlns:p14="http://schemas.microsoft.com/office/powerpoint/2010/main" val="391475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A388A2-ECDB-4E62-853B-D97E9CADF158}"/>
              </a:ext>
            </a:extLst>
          </p:cNvPr>
          <p:cNvSpPr/>
          <p:nvPr/>
        </p:nvSpPr>
        <p:spPr>
          <a:xfrm>
            <a:off x="3081867" y="820115"/>
            <a:ext cx="6096000" cy="37240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CA" sz="2000" b="1" dirty="0">
                <a:solidFill>
                  <a:srgbClr val="C00000"/>
                </a:solidFill>
              </a:rPr>
              <a:t>Applications available on the AETS Website</a:t>
            </a:r>
          </a:p>
          <a:p>
            <a:endParaRPr lang="en-CA" b="1" dirty="0">
              <a:solidFill>
                <a:srgbClr val="C00000"/>
              </a:solidFill>
            </a:endParaRPr>
          </a:p>
          <a:p>
            <a:pPr algn="ctr"/>
            <a:r>
              <a:rPr lang="en-CA" b="1" dirty="0">
                <a:solidFill>
                  <a:srgbClr val="C00000"/>
                </a:solidFill>
              </a:rPr>
              <a:t>Program Contact</a:t>
            </a:r>
            <a:r>
              <a:rPr lang="en-CA" b="1" dirty="0" smtClean="0">
                <a:solidFill>
                  <a:srgbClr val="C00000"/>
                </a:solidFill>
              </a:rPr>
              <a:t>:</a:t>
            </a:r>
          </a:p>
          <a:p>
            <a:pPr algn="ctr"/>
            <a:endParaRPr lang="en-CA" b="1" dirty="0" smtClean="0">
              <a:solidFill>
                <a:srgbClr val="C00000"/>
              </a:solidFill>
            </a:endParaRPr>
          </a:p>
          <a:p>
            <a:pPr algn="ctr"/>
            <a:r>
              <a:rPr lang="en-CA" b="1" dirty="0" smtClean="0">
                <a:solidFill>
                  <a:srgbClr val="C00000"/>
                </a:solidFill>
              </a:rPr>
              <a:t>Matt Gladu</a:t>
            </a:r>
            <a:endParaRPr lang="en-CA" b="1" dirty="0">
              <a:solidFill>
                <a:srgbClr val="C00000"/>
              </a:solidFill>
            </a:endParaRPr>
          </a:p>
          <a:p>
            <a:pPr algn="ctr"/>
            <a:r>
              <a:rPr lang="en-CA" b="1" dirty="0" smtClean="0">
                <a:solidFill>
                  <a:srgbClr val="C00000"/>
                </a:solidFill>
              </a:rPr>
              <a:t>PATP Project </a:t>
            </a:r>
            <a:r>
              <a:rPr lang="en-CA" b="1" dirty="0">
                <a:solidFill>
                  <a:srgbClr val="C00000"/>
                </a:solidFill>
              </a:rPr>
              <a:t>Co-ordinator</a:t>
            </a:r>
          </a:p>
          <a:p>
            <a:pPr algn="ctr"/>
            <a:r>
              <a:rPr lang="en-CA" b="1" dirty="0">
                <a:solidFill>
                  <a:srgbClr val="C00000"/>
                </a:solidFill>
              </a:rPr>
              <a:t>(807) 346-0307</a:t>
            </a:r>
          </a:p>
          <a:p>
            <a:pPr algn="ctr"/>
            <a:r>
              <a:rPr lang="en-CA" b="1" dirty="0" smtClean="0">
                <a:solidFill>
                  <a:srgbClr val="C00000"/>
                </a:solidFill>
                <a:hlinkClick r:id="rId2"/>
              </a:rPr>
              <a:t>matt.gladu@aets.org</a:t>
            </a:r>
            <a:endParaRPr lang="en-CA" b="1" dirty="0" smtClean="0">
              <a:solidFill>
                <a:srgbClr val="C00000"/>
              </a:solidFill>
            </a:endParaRPr>
          </a:p>
          <a:p>
            <a:pPr algn="ctr"/>
            <a:endParaRPr lang="en-CA" b="1" dirty="0">
              <a:solidFill>
                <a:srgbClr val="C00000"/>
              </a:solidFill>
            </a:endParaRPr>
          </a:p>
          <a:p>
            <a:pPr algn="ctr"/>
            <a:r>
              <a:rPr lang="en-CA" b="1" dirty="0" smtClean="0">
                <a:solidFill>
                  <a:srgbClr val="C00000"/>
                </a:solidFill>
              </a:rPr>
              <a:t>Tracey Willoughby</a:t>
            </a:r>
          </a:p>
          <a:p>
            <a:pPr algn="ctr"/>
            <a:r>
              <a:rPr lang="en-CA" b="1" dirty="0" smtClean="0">
                <a:solidFill>
                  <a:srgbClr val="C00000"/>
                </a:solidFill>
              </a:rPr>
              <a:t>PATP Project Co-ordinator</a:t>
            </a:r>
          </a:p>
          <a:p>
            <a:pPr algn="ctr"/>
            <a:r>
              <a:rPr lang="en-CA" b="1" dirty="0" smtClean="0">
                <a:solidFill>
                  <a:srgbClr val="C00000"/>
                </a:solidFill>
              </a:rPr>
              <a:t>(807) 346-0307</a:t>
            </a:r>
          </a:p>
          <a:p>
            <a:pPr algn="ctr"/>
            <a:r>
              <a:rPr lang="en-CA" b="1" dirty="0">
                <a:solidFill>
                  <a:srgbClr val="C00000"/>
                </a:solidFill>
              </a:rPr>
              <a:t>t</a:t>
            </a:r>
            <a:r>
              <a:rPr lang="en-CA" b="1" dirty="0" smtClean="0">
                <a:solidFill>
                  <a:srgbClr val="C00000"/>
                </a:solidFill>
              </a:rPr>
              <a:t>racey.Willoughby@aets.org</a:t>
            </a:r>
            <a:endParaRPr lang="en-C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38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574" y="1471252"/>
            <a:ext cx="6979158" cy="275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21896" y="363255"/>
            <a:ext cx="257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C00000"/>
                </a:solidFill>
              </a:rPr>
              <a:t>RECRUITMENT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0700" y="824920"/>
            <a:ext cx="8603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Recruitment sessions have begun and we are starting to travel to our respective communities – Deadline for Applications </a:t>
            </a:r>
            <a:r>
              <a:rPr lang="en-CA" dirty="0" smtClean="0"/>
              <a:t>is May 1, 2020.</a:t>
            </a:r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1703540" y="4352586"/>
            <a:ext cx="8754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Provide in-person information about the opportunity and we started collecting applications.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03540" y="4721919"/>
            <a:ext cx="2531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Red Rock Indian Band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BNA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AZA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72834" y="4721918"/>
            <a:ext cx="1608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Pays Plat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Pic </a:t>
            </a:r>
            <a:r>
              <a:rPr lang="en-CA" dirty="0" err="1"/>
              <a:t>Mobert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Pic River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16658" y="4721918"/>
            <a:ext cx="1739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Rocky Bay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err="1"/>
              <a:t>Michipicoten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Gull Bay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03540" y="5736921"/>
            <a:ext cx="9695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CA" sz="1200" b="1" dirty="0">
                <a:solidFill>
                  <a:prstClr val="black"/>
                </a:solidFill>
              </a:rPr>
              <a:t>*where seating is available AETS may consider Indigenous applicants from outside of the 9 member communities*” </a:t>
            </a:r>
          </a:p>
        </p:txBody>
      </p:sp>
    </p:spTree>
    <p:extLst>
      <p:ext uri="{BB962C8B-B14F-4D97-AF65-F5344CB8AC3E}">
        <p14:creationId xmlns:p14="http://schemas.microsoft.com/office/powerpoint/2010/main" val="58718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3661" y="677732"/>
            <a:ext cx="39798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>
                <a:solidFill>
                  <a:srgbClr val="C00000"/>
                </a:solidFill>
              </a:rPr>
              <a:t>Job Readiness Training</a:t>
            </a:r>
          </a:p>
          <a:p>
            <a:r>
              <a:rPr lang="en-CA" sz="2800" b="1" dirty="0">
                <a:solidFill>
                  <a:srgbClr val="C00000"/>
                </a:solidFill>
              </a:rPr>
              <a:t>Begins: </a:t>
            </a:r>
            <a:r>
              <a:rPr lang="en-CA" sz="2800" b="1" dirty="0" smtClean="0">
                <a:solidFill>
                  <a:srgbClr val="C00000"/>
                </a:solidFill>
              </a:rPr>
              <a:t>May 19</a:t>
            </a:r>
            <a:r>
              <a:rPr lang="en-CA" sz="2800" b="1" baseline="30000" dirty="0" smtClean="0">
                <a:solidFill>
                  <a:srgbClr val="C00000"/>
                </a:solidFill>
              </a:rPr>
              <a:t>th</a:t>
            </a:r>
            <a:r>
              <a:rPr lang="en-CA" sz="2800" b="1" dirty="0" smtClean="0">
                <a:solidFill>
                  <a:srgbClr val="C00000"/>
                </a:solidFill>
              </a:rPr>
              <a:t>, 2020</a:t>
            </a:r>
            <a:endParaRPr lang="en-CA" sz="28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9402" y="2097741"/>
            <a:ext cx="380360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Pre-Employment Skills Training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CA" dirty="0"/>
              <a:t>Career Exploration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CA" dirty="0"/>
              <a:t>Goal </a:t>
            </a:r>
            <a:r>
              <a:rPr lang="en-CA" dirty="0" smtClean="0"/>
              <a:t>Setting</a:t>
            </a:r>
            <a:endParaRPr lang="en-CA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CA" dirty="0"/>
              <a:t>Time Management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CA" dirty="0"/>
              <a:t>Communication/Interpersonal Skills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CA" dirty="0"/>
              <a:t>Creative Problem Solving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CA" dirty="0"/>
              <a:t>Effective Decision Making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Resume &amp; Cover Letters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Interview Preparation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404FB4-0681-4F5F-97D3-081FF9FE5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995" y="2097741"/>
            <a:ext cx="3572537" cy="2009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DE4371-442A-4159-9E72-F3D266ABF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847169"/>
            <a:ext cx="3374110" cy="18979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90" y="4908548"/>
            <a:ext cx="2974428" cy="16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4248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/>
          </a:p>
        </p:txBody>
      </p:sp>
      <p:sp>
        <p:nvSpPr>
          <p:cNvPr id="3" name="TextBox 2"/>
          <p:cNvSpPr txBox="1"/>
          <p:nvPr/>
        </p:nvSpPr>
        <p:spPr>
          <a:xfrm>
            <a:off x="3139116" y="769156"/>
            <a:ext cx="4236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>
                <a:solidFill>
                  <a:srgbClr val="C00000"/>
                </a:solidFill>
              </a:rPr>
              <a:t>The Program Includes…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7329" y="1677378"/>
            <a:ext cx="9747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Two weeks of welding exposure placement in partnership with Confederation College</a:t>
            </a:r>
            <a:r>
              <a:rPr lang="en-CA" dirty="0" smtClean="0"/>
              <a:t>: June 8,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Eight weeks of Level One Drywall, </a:t>
            </a:r>
            <a:r>
              <a:rPr lang="en-CA" dirty="0" err="1" smtClean="0"/>
              <a:t>Accoustics</a:t>
            </a:r>
            <a:r>
              <a:rPr lang="en-CA" dirty="0" smtClean="0"/>
              <a:t> &amp; Lathing with </a:t>
            </a:r>
            <a:r>
              <a:rPr lang="en-CA" dirty="0" err="1" smtClean="0"/>
              <a:t>LiUNA</a:t>
            </a:r>
            <a:r>
              <a:rPr lang="en-CA" dirty="0" smtClean="0"/>
              <a:t>: June 22, 2020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Eight week work experience: </a:t>
            </a:r>
            <a:r>
              <a:rPr lang="en-CA" dirty="0" smtClean="0"/>
              <a:t>August 31, 2020 </a:t>
            </a:r>
            <a:r>
              <a:rPr lang="en-CA" dirty="0"/>
              <a:t>*upon successful completion of in-class training.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8A6EBE-8719-4DF8-AC1C-1EA7983DA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357" y="2971527"/>
            <a:ext cx="5143500" cy="23812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478DE2-CA86-4888-BD31-AE87BB35E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674">
            <a:off x="814802" y="3645025"/>
            <a:ext cx="4865787" cy="16135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841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0002" y="510975"/>
            <a:ext cx="77209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3200" dirty="0">
                <a:solidFill>
                  <a:srgbClr val="FF0000"/>
                </a:solidFill>
              </a:rPr>
              <a:t>Level 1 </a:t>
            </a:r>
            <a:r>
              <a:rPr lang="en-CA" sz="3200" dirty="0" smtClean="0">
                <a:solidFill>
                  <a:srgbClr val="FF0000"/>
                </a:solidFill>
              </a:rPr>
              <a:t>Drywall, </a:t>
            </a:r>
            <a:r>
              <a:rPr lang="en-CA" sz="3200" dirty="0" err="1" smtClean="0">
                <a:solidFill>
                  <a:srgbClr val="FF0000"/>
                </a:solidFill>
              </a:rPr>
              <a:t>Accoustics</a:t>
            </a:r>
            <a:r>
              <a:rPr lang="en-CA" sz="3200" dirty="0" smtClean="0">
                <a:solidFill>
                  <a:srgbClr val="FF0000"/>
                </a:solidFill>
              </a:rPr>
              <a:t> &amp; Lathing </a:t>
            </a:r>
            <a:r>
              <a:rPr lang="en-CA" sz="3200" dirty="0">
                <a:solidFill>
                  <a:srgbClr val="FF0000"/>
                </a:solidFill>
              </a:rPr>
              <a:t>Training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52167" y="1233283"/>
            <a:ext cx="38876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dirty="0"/>
              <a:t>Begins </a:t>
            </a:r>
            <a:r>
              <a:rPr lang="en-CA" sz="2000" dirty="0" smtClean="0"/>
              <a:t>June 22</a:t>
            </a:r>
            <a:r>
              <a:rPr lang="en-CA" sz="2000" baseline="30000" dirty="0" smtClean="0"/>
              <a:t>nd</a:t>
            </a:r>
            <a:r>
              <a:rPr lang="en-CA" sz="2000" dirty="0" smtClean="0"/>
              <a:t>, 2020 </a:t>
            </a:r>
            <a:r>
              <a:rPr lang="en-CA" sz="2000" dirty="0"/>
              <a:t>for </a:t>
            </a:r>
            <a:r>
              <a:rPr lang="en-CA" sz="2000" dirty="0" smtClean="0"/>
              <a:t>10 </a:t>
            </a:r>
            <a:r>
              <a:rPr lang="en-CA" sz="2000" dirty="0"/>
              <a:t>weeks</a:t>
            </a:r>
          </a:p>
          <a:p>
            <a:pPr algn="ctr"/>
            <a:r>
              <a:rPr lang="en-CA" sz="2000" dirty="0"/>
              <a:t>100% attendance is required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1172" y="52236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6375BD-DBBE-4E83-8624-33C859C28603}"/>
              </a:ext>
            </a:extLst>
          </p:cNvPr>
          <p:cNvSpPr txBox="1"/>
          <p:nvPr/>
        </p:nvSpPr>
        <p:spPr>
          <a:xfrm>
            <a:off x="3722402" y="5054364"/>
            <a:ext cx="4747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dirty="0"/>
              <a:t>Carpenter’ &amp; Joiners Local 1669</a:t>
            </a:r>
          </a:p>
          <a:p>
            <a:pPr algn="ctr"/>
            <a:r>
              <a:rPr lang="en-CA" sz="2000" dirty="0" smtClean="0"/>
              <a:t>1306 Capital Way, </a:t>
            </a:r>
            <a:r>
              <a:rPr lang="en-CA" sz="2000" dirty="0"/>
              <a:t>Thunder Bay ON </a:t>
            </a:r>
            <a:r>
              <a:rPr lang="en-CA" sz="2000" dirty="0" smtClean="0"/>
              <a:t>P7B0A3</a:t>
            </a:r>
            <a:endParaRPr lang="en-CA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2A5760-AE66-4517-9C1E-BF3A39A90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450" y="2254754"/>
            <a:ext cx="270510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8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882D8E-FFEE-4DA9-8046-5925D912B8B1}"/>
              </a:ext>
            </a:extLst>
          </p:cNvPr>
          <p:cNvSpPr txBox="1"/>
          <p:nvPr/>
        </p:nvSpPr>
        <p:spPr>
          <a:xfrm>
            <a:off x="4508065" y="1052623"/>
            <a:ext cx="3175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>
                <a:solidFill>
                  <a:srgbClr val="FF0000"/>
                </a:solidFill>
              </a:rPr>
              <a:t>At the Union Hall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BECBEE-9181-409C-8673-0239ACFF6E4A}"/>
              </a:ext>
            </a:extLst>
          </p:cNvPr>
          <p:cNvSpPr txBox="1"/>
          <p:nvPr/>
        </p:nvSpPr>
        <p:spPr>
          <a:xfrm>
            <a:off x="476835" y="1977656"/>
            <a:ext cx="112383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dirty="0"/>
              <a:t>Hands on training with qualified instructors helped to prepare are participants for a career as a </a:t>
            </a:r>
            <a:r>
              <a:rPr lang="en-CA" sz="2000" dirty="0" err="1" smtClean="0"/>
              <a:t>drywaller</a:t>
            </a:r>
            <a:r>
              <a:rPr lang="en-CA" sz="2000" dirty="0" smtClean="0"/>
              <a:t>.</a:t>
            </a:r>
            <a:endParaRPr lang="en-CA" sz="2000" dirty="0"/>
          </a:p>
          <a:p>
            <a:pPr algn="ctr"/>
            <a:r>
              <a:rPr lang="en-CA" sz="2000" dirty="0"/>
              <a:t>100% attendance and commitment required!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04" y="3293397"/>
            <a:ext cx="5002924" cy="2657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14" y="3293397"/>
            <a:ext cx="4724307" cy="265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9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A1ADB5-6FD9-4A32-9341-6A14CF07BE8E}"/>
              </a:ext>
            </a:extLst>
          </p:cNvPr>
          <p:cNvSpPr/>
          <p:nvPr/>
        </p:nvSpPr>
        <p:spPr>
          <a:xfrm>
            <a:off x="1718930" y="1667094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/>
              <a:t>Workplace Hazardous Materials Information System (WHMIS)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/>
              <a:t>Construction Basic Health and Safety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/>
              <a:t>First Aid/CPR @ AED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CA" sz="2000" dirty="0"/>
              <a:t>Basic construction math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136B35-BE7A-407B-B636-B00E50C3B181}"/>
              </a:ext>
            </a:extLst>
          </p:cNvPr>
          <p:cNvSpPr txBox="1"/>
          <p:nvPr/>
        </p:nvSpPr>
        <p:spPr>
          <a:xfrm>
            <a:off x="3795823" y="680483"/>
            <a:ext cx="4333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>
                <a:solidFill>
                  <a:srgbClr val="FF0000"/>
                </a:solidFill>
              </a:rPr>
              <a:t>Trade Readiness Training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357604-EAFC-4043-AD83-2B1BAB1AE8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2806" y="2053492"/>
            <a:ext cx="2976330" cy="22322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317" y="3337774"/>
            <a:ext cx="4693358" cy="264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6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DFDB3A-7409-4F51-93FC-699A87B23CF8}"/>
              </a:ext>
            </a:extLst>
          </p:cNvPr>
          <p:cNvSpPr txBox="1"/>
          <p:nvPr/>
        </p:nvSpPr>
        <p:spPr>
          <a:xfrm>
            <a:off x="776175" y="415775"/>
            <a:ext cx="5175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solidFill>
                  <a:srgbClr val="C00000"/>
                </a:solidFill>
              </a:rPr>
              <a:t>Drywall: </a:t>
            </a:r>
            <a:r>
              <a:rPr lang="en-CA" sz="2400" b="1" dirty="0">
                <a:solidFill>
                  <a:srgbClr val="C00000"/>
                </a:solidFill>
              </a:rPr>
              <a:t>Safety, Materials and Tools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FD3412-8A1D-4C59-A8B9-DA4EF756A8DE}"/>
              </a:ext>
            </a:extLst>
          </p:cNvPr>
          <p:cNvSpPr txBox="1"/>
          <p:nvPr/>
        </p:nvSpPr>
        <p:spPr>
          <a:xfrm>
            <a:off x="6766965" y="3278520"/>
            <a:ext cx="45269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400" b="1" dirty="0">
                <a:solidFill>
                  <a:srgbClr val="C00000"/>
                </a:solidFill>
              </a:rPr>
              <a:t>Drawings: Plans, Specifications</a:t>
            </a:r>
          </a:p>
          <a:p>
            <a:pPr algn="ctr"/>
            <a:r>
              <a:rPr lang="en-CA" sz="2400" b="1" dirty="0">
                <a:solidFill>
                  <a:srgbClr val="C00000"/>
                </a:solidFill>
              </a:rPr>
              <a:t>and Codes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A86264-CA51-4573-ACC1-4EB4BF0CD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050" y="435847"/>
            <a:ext cx="4076701" cy="2717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9399BE-B425-420B-AADF-1CC8AF829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55" y="3051544"/>
            <a:ext cx="1952677" cy="29290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B9035C-BDA0-415A-944F-73B25B174229}"/>
              </a:ext>
            </a:extLst>
          </p:cNvPr>
          <p:cNvSpPr/>
          <p:nvPr/>
        </p:nvSpPr>
        <p:spPr>
          <a:xfrm>
            <a:off x="3551614" y="466395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CA" sz="2400" b="1" dirty="0">
                <a:solidFill>
                  <a:srgbClr val="C00000"/>
                </a:solidFill>
              </a:rPr>
              <a:t>Math: Estimating, Calculations, Basic Construction Math and Layout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493" y="1429696"/>
            <a:ext cx="4025462" cy="226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7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DD8002-5E63-4558-9151-0E0E5D49512C}"/>
              </a:ext>
            </a:extLst>
          </p:cNvPr>
          <p:cNvSpPr/>
          <p:nvPr/>
        </p:nvSpPr>
        <p:spPr>
          <a:xfrm>
            <a:off x="1612470" y="958334"/>
            <a:ext cx="78187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2800" b="1" dirty="0">
                <a:solidFill>
                  <a:srgbClr val="C00000"/>
                </a:solidFill>
              </a:rPr>
              <a:t>Confederation College: Sibley Hall Residence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922375-9599-4BE4-8FD5-717453810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553" y="3230632"/>
            <a:ext cx="3233936" cy="25871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B52D24-D6F0-4D7E-888D-F1490EC3B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79" y="2000693"/>
            <a:ext cx="5998889" cy="28566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1F2F03-5F27-461F-9997-5BF89D7527CC}"/>
              </a:ext>
            </a:extLst>
          </p:cNvPr>
          <p:cNvSpPr txBox="1"/>
          <p:nvPr/>
        </p:nvSpPr>
        <p:spPr>
          <a:xfrm>
            <a:off x="7593553" y="1894428"/>
            <a:ext cx="3233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Participants will stay at the Confederation College</a:t>
            </a:r>
          </a:p>
          <a:p>
            <a:r>
              <a:rPr lang="en-CA" dirty="0"/>
              <a:t>Residents: Sibley Hall</a:t>
            </a:r>
          </a:p>
        </p:txBody>
      </p:sp>
    </p:spTree>
    <p:extLst>
      <p:ext uri="{BB962C8B-B14F-4D97-AF65-F5344CB8AC3E}">
        <p14:creationId xmlns:p14="http://schemas.microsoft.com/office/powerpoint/2010/main" val="376603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5798</TotalTime>
  <Words>388</Words>
  <Application>Microsoft Office PowerPoint</Application>
  <PresentationFormat>Widescreen</PresentationFormat>
  <Paragraphs>84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Gill Sans MT</vt:lpstr>
      <vt:lpstr>Wingdings</vt:lpstr>
      <vt:lpstr>Gallery</vt:lpstr>
      <vt:lpstr>Anishinabek Employment &amp; training services Pre-Apprenticeship training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Anishinabek Employment &amp; training services Pre-Apprenticeship training program</dc:title>
  <dc:creator>Nancy Doblej</dc:creator>
  <cp:lastModifiedBy>Matt Gladu</cp:lastModifiedBy>
  <cp:revision>28</cp:revision>
  <dcterms:created xsi:type="dcterms:W3CDTF">2018-04-18T18:26:40Z</dcterms:created>
  <dcterms:modified xsi:type="dcterms:W3CDTF">2020-02-11T14:16:33Z</dcterms:modified>
</cp:coreProperties>
</file>