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852" r:id="rId5"/>
    <p:sldMasterId id="2147483876" r:id="rId6"/>
  </p:sldMasterIdLst>
  <p:notesMasterIdLst>
    <p:notesMasterId r:id="rId33"/>
  </p:notesMasterIdLst>
  <p:sldIdLst>
    <p:sldId id="256" r:id="rId7"/>
    <p:sldId id="259" r:id="rId8"/>
    <p:sldId id="258" r:id="rId9"/>
    <p:sldId id="260" r:id="rId10"/>
    <p:sldId id="276" r:id="rId11"/>
    <p:sldId id="299" r:id="rId12"/>
    <p:sldId id="300" r:id="rId13"/>
    <p:sldId id="302" r:id="rId14"/>
    <p:sldId id="301" r:id="rId15"/>
    <p:sldId id="278" r:id="rId16"/>
    <p:sldId id="297" r:id="rId17"/>
    <p:sldId id="279" r:id="rId18"/>
    <p:sldId id="280" r:id="rId19"/>
    <p:sldId id="281" r:id="rId20"/>
    <p:sldId id="282" r:id="rId21"/>
    <p:sldId id="283" r:id="rId22"/>
    <p:sldId id="284" r:id="rId23"/>
    <p:sldId id="287" r:id="rId24"/>
    <p:sldId id="291" r:id="rId25"/>
    <p:sldId id="290" r:id="rId26"/>
    <p:sldId id="296" r:id="rId27"/>
    <p:sldId id="295" r:id="rId28"/>
    <p:sldId id="289" r:id="rId29"/>
    <p:sldId id="293" r:id="rId30"/>
    <p:sldId id="294"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autoAdjust="0"/>
    <p:restoredTop sz="94660"/>
  </p:normalViewPr>
  <p:slideViewPr>
    <p:cSldViewPr snapToGrid="0">
      <p:cViewPr varScale="1">
        <p:scale>
          <a:sx n="103" d="100"/>
          <a:sy n="103"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191DF-8F21-46DC-A6A6-35B635C823D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8727440E-6467-4641-8FED-C46823682547}">
      <dgm:prSet/>
      <dgm:spPr/>
      <dgm:t>
        <a:bodyPr/>
        <a:lstStyle/>
        <a:p>
          <a:r>
            <a:rPr lang="en-US" dirty="0"/>
            <a:t>Anishinabek Employment and Training Services (AETS) recognizes and supports the strong cultural and traditional beliefs of the community, which is reflected in the organizations programs and services. </a:t>
          </a:r>
        </a:p>
      </dgm:t>
    </dgm:pt>
    <dgm:pt modelId="{AAC4C5E7-C7A3-48E0-9FC1-BA4F22ABF8AB}" type="parTrans" cxnId="{3494E8DD-535C-4EB2-8730-DDC62B72D7C9}">
      <dgm:prSet/>
      <dgm:spPr/>
      <dgm:t>
        <a:bodyPr/>
        <a:lstStyle/>
        <a:p>
          <a:endParaRPr lang="en-US"/>
        </a:p>
      </dgm:t>
    </dgm:pt>
    <dgm:pt modelId="{3D958358-58EC-4DB6-8D71-99B718AFA189}" type="sibTrans" cxnId="{3494E8DD-535C-4EB2-8730-DDC62B72D7C9}">
      <dgm:prSet/>
      <dgm:spPr/>
      <dgm:t>
        <a:bodyPr/>
        <a:lstStyle/>
        <a:p>
          <a:endParaRPr lang="en-US"/>
        </a:p>
      </dgm:t>
    </dgm:pt>
    <dgm:pt modelId="{46CD49AC-B493-4B36-9F74-EA338D4C9DFF}">
      <dgm:prSet/>
      <dgm:spPr/>
      <dgm:t>
        <a:bodyPr/>
        <a:lstStyle/>
        <a:p>
          <a:r>
            <a:rPr lang="en-US" dirty="0"/>
            <a:t>Anishinabek knowledge and values play a relevant role in the community, which is why AETS has adopted several principles which reflect the community’s history and culture.</a:t>
          </a:r>
        </a:p>
      </dgm:t>
    </dgm:pt>
    <dgm:pt modelId="{4C81A404-A7B3-4F62-AB29-6BCE6080D640}" type="parTrans" cxnId="{D6B79A8A-6FEE-4009-A4C1-62EEA2834FE6}">
      <dgm:prSet/>
      <dgm:spPr/>
      <dgm:t>
        <a:bodyPr/>
        <a:lstStyle/>
        <a:p>
          <a:endParaRPr lang="en-US"/>
        </a:p>
      </dgm:t>
    </dgm:pt>
    <dgm:pt modelId="{22E2DC58-630C-4DA1-BDBF-33D66750561B}" type="sibTrans" cxnId="{D6B79A8A-6FEE-4009-A4C1-62EEA2834FE6}">
      <dgm:prSet/>
      <dgm:spPr/>
      <dgm:t>
        <a:bodyPr/>
        <a:lstStyle/>
        <a:p>
          <a:endParaRPr lang="en-US"/>
        </a:p>
      </dgm:t>
    </dgm:pt>
    <dgm:pt modelId="{E971E6C5-131C-4AD6-A8FF-55A22FF2F6F3}">
      <dgm:prSet/>
      <dgm:spPr/>
      <dgm:t>
        <a:bodyPr/>
        <a:lstStyle/>
        <a:p>
          <a:pPr rtl="0"/>
          <a:r>
            <a:rPr lang="en-US" dirty="0"/>
            <a:t>Respect is given to each of the AETS First Nation member communities, and is inclusive of each respective traditional practice.</a:t>
          </a:r>
        </a:p>
      </dgm:t>
    </dgm:pt>
    <dgm:pt modelId="{8B6E9E15-764F-4085-AC0A-1C264B8EA889}" type="parTrans" cxnId="{7A049E08-5956-4D81-885C-CE8E6660E034}">
      <dgm:prSet/>
      <dgm:spPr/>
      <dgm:t>
        <a:bodyPr/>
        <a:lstStyle/>
        <a:p>
          <a:endParaRPr lang="en-US"/>
        </a:p>
      </dgm:t>
    </dgm:pt>
    <dgm:pt modelId="{7AE83D1A-B6B3-47E3-8100-923CB7089A7D}" type="sibTrans" cxnId="{7A049E08-5956-4D81-885C-CE8E6660E034}">
      <dgm:prSet/>
      <dgm:spPr/>
      <dgm:t>
        <a:bodyPr/>
        <a:lstStyle/>
        <a:p>
          <a:endParaRPr lang="en-US"/>
        </a:p>
      </dgm:t>
    </dgm:pt>
    <dgm:pt modelId="{213089FB-60AC-4C7B-A9E3-2AD695BE5F6F}">
      <dgm:prSet phldr="0"/>
      <dgm:spPr/>
      <dgm:t>
        <a:bodyPr/>
        <a:lstStyle/>
        <a:p>
          <a:pPr rtl="0"/>
          <a:r>
            <a:rPr lang="en-US" dirty="0">
              <a:latin typeface="Rockwell Condensed" panose="02060603050405020104"/>
            </a:rPr>
            <a:t> The Elder in Residence Program offers support and guidance for clients continuing their education and training. The Elder may offer traditional teachings, promote cultural awareness, provide guidance and offer opportunities for spiritual and personal growth.</a:t>
          </a:r>
        </a:p>
      </dgm:t>
    </dgm:pt>
    <dgm:pt modelId="{DAD0CCD6-D091-4E46-A4D3-4EDB271AD43E}" type="parTrans" cxnId="{F0C2DAF1-1F6D-4F20-9242-33048371E577}">
      <dgm:prSet/>
      <dgm:spPr/>
      <dgm:t>
        <a:bodyPr/>
        <a:lstStyle/>
        <a:p>
          <a:endParaRPr lang="en-US"/>
        </a:p>
      </dgm:t>
    </dgm:pt>
    <dgm:pt modelId="{A50C039F-B300-4465-9024-35BD936DF863}" type="sibTrans" cxnId="{F0C2DAF1-1F6D-4F20-9242-33048371E577}">
      <dgm:prSet/>
      <dgm:spPr/>
      <dgm:t>
        <a:bodyPr/>
        <a:lstStyle/>
        <a:p>
          <a:endParaRPr lang="en-US"/>
        </a:p>
      </dgm:t>
    </dgm:pt>
    <dgm:pt modelId="{EE46DC85-9091-F848-82EA-4B82C169A793}" type="pres">
      <dgm:prSet presAssocID="{DEA191DF-8F21-46DC-A6A6-35B635C823DE}" presName="outerComposite" presStyleCnt="0">
        <dgm:presLayoutVars>
          <dgm:chMax val="5"/>
          <dgm:dir/>
          <dgm:resizeHandles val="exact"/>
        </dgm:presLayoutVars>
      </dgm:prSet>
      <dgm:spPr/>
    </dgm:pt>
    <dgm:pt modelId="{56A6BC90-F7DB-B84E-938B-34C30CFCBBF8}" type="pres">
      <dgm:prSet presAssocID="{DEA191DF-8F21-46DC-A6A6-35B635C823DE}" presName="dummyMaxCanvas" presStyleCnt="0">
        <dgm:presLayoutVars/>
      </dgm:prSet>
      <dgm:spPr/>
    </dgm:pt>
    <dgm:pt modelId="{6D08AD7F-3EB8-124B-B14B-8E3E641BA31A}" type="pres">
      <dgm:prSet presAssocID="{DEA191DF-8F21-46DC-A6A6-35B635C823DE}" presName="FourNodes_1" presStyleLbl="node1" presStyleIdx="0" presStyleCnt="4">
        <dgm:presLayoutVars>
          <dgm:bulletEnabled val="1"/>
        </dgm:presLayoutVars>
      </dgm:prSet>
      <dgm:spPr/>
    </dgm:pt>
    <dgm:pt modelId="{1FDA0A6C-6A75-BA48-8294-C290EF8B0BBD}" type="pres">
      <dgm:prSet presAssocID="{DEA191DF-8F21-46DC-A6A6-35B635C823DE}" presName="FourNodes_2" presStyleLbl="node1" presStyleIdx="1" presStyleCnt="4">
        <dgm:presLayoutVars>
          <dgm:bulletEnabled val="1"/>
        </dgm:presLayoutVars>
      </dgm:prSet>
      <dgm:spPr/>
    </dgm:pt>
    <dgm:pt modelId="{82C3159A-80FE-904C-902C-9EC71470C382}" type="pres">
      <dgm:prSet presAssocID="{DEA191DF-8F21-46DC-A6A6-35B635C823DE}" presName="FourNodes_3" presStyleLbl="node1" presStyleIdx="2" presStyleCnt="4">
        <dgm:presLayoutVars>
          <dgm:bulletEnabled val="1"/>
        </dgm:presLayoutVars>
      </dgm:prSet>
      <dgm:spPr/>
    </dgm:pt>
    <dgm:pt modelId="{192A5EE5-61E9-D74D-ABBB-9EE158280DAD}" type="pres">
      <dgm:prSet presAssocID="{DEA191DF-8F21-46DC-A6A6-35B635C823DE}" presName="FourNodes_4" presStyleLbl="node1" presStyleIdx="3" presStyleCnt="4">
        <dgm:presLayoutVars>
          <dgm:bulletEnabled val="1"/>
        </dgm:presLayoutVars>
      </dgm:prSet>
      <dgm:spPr/>
    </dgm:pt>
    <dgm:pt modelId="{BB46F168-E215-5F44-B4D5-F417D185C95C}" type="pres">
      <dgm:prSet presAssocID="{DEA191DF-8F21-46DC-A6A6-35B635C823DE}" presName="FourConn_1-2" presStyleLbl="fgAccFollowNode1" presStyleIdx="0" presStyleCnt="3">
        <dgm:presLayoutVars>
          <dgm:bulletEnabled val="1"/>
        </dgm:presLayoutVars>
      </dgm:prSet>
      <dgm:spPr/>
    </dgm:pt>
    <dgm:pt modelId="{C77B6834-02D2-F143-8221-DB62721EEFE5}" type="pres">
      <dgm:prSet presAssocID="{DEA191DF-8F21-46DC-A6A6-35B635C823DE}" presName="FourConn_2-3" presStyleLbl="fgAccFollowNode1" presStyleIdx="1" presStyleCnt="3">
        <dgm:presLayoutVars>
          <dgm:bulletEnabled val="1"/>
        </dgm:presLayoutVars>
      </dgm:prSet>
      <dgm:spPr/>
    </dgm:pt>
    <dgm:pt modelId="{3FA059E4-600D-C747-A7BE-68FD2D3795B7}" type="pres">
      <dgm:prSet presAssocID="{DEA191DF-8F21-46DC-A6A6-35B635C823DE}" presName="FourConn_3-4" presStyleLbl="fgAccFollowNode1" presStyleIdx="2" presStyleCnt="3">
        <dgm:presLayoutVars>
          <dgm:bulletEnabled val="1"/>
        </dgm:presLayoutVars>
      </dgm:prSet>
      <dgm:spPr/>
    </dgm:pt>
    <dgm:pt modelId="{5373D7ED-1492-C841-9CC3-73B6CF2F6D9E}" type="pres">
      <dgm:prSet presAssocID="{DEA191DF-8F21-46DC-A6A6-35B635C823DE}" presName="FourNodes_1_text" presStyleLbl="node1" presStyleIdx="3" presStyleCnt="4">
        <dgm:presLayoutVars>
          <dgm:bulletEnabled val="1"/>
        </dgm:presLayoutVars>
      </dgm:prSet>
      <dgm:spPr/>
    </dgm:pt>
    <dgm:pt modelId="{17FAA2BF-D49E-9943-BE35-FF0751E7D922}" type="pres">
      <dgm:prSet presAssocID="{DEA191DF-8F21-46DC-A6A6-35B635C823DE}" presName="FourNodes_2_text" presStyleLbl="node1" presStyleIdx="3" presStyleCnt="4">
        <dgm:presLayoutVars>
          <dgm:bulletEnabled val="1"/>
        </dgm:presLayoutVars>
      </dgm:prSet>
      <dgm:spPr/>
    </dgm:pt>
    <dgm:pt modelId="{9F9857C6-FA31-724D-810D-93659D74D781}" type="pres">
      <dgm:prSet presAssocID="{DEA191DF-8F21-46DC-A6A6-35B635C823DE}" presName="FourNodes_3_text" presStyleLbl="node1" presStyleIdx="3" presStyleCnt="4">
        <dgm:presLayoutVars>
          <dgm:bulletEnabled val="1"/>
        </dgm:presLayoutVars>
      </dgm:prSet>
      <dgm:spPr/>
    </dgm:pt>
    <dgm:pt modelId="{86811B14-4D00-514A-B0FC-940DD73EF12E}" type="pres">
      <dgm:prSet presAssocID="{DEA191DF-8F21-46DC-A6A6-35B635C823DE}" presName="FourNodes_4_text" presStyleLbl="node1" presStyleIdx="3" presStyleCnt="4">
        <dgm:presLayoutVars>
          <dgm:bulletEnabled val="1"/>
        </dgm:presLayoutVars>
      </dgm:prSet>
      <dgm:spPr/>
    </dgm:pt>
  </dgm:ptLst>
  <dgm:cxnLst>
    <dgm:cxn modelId="{F2C45F00-3B74-664C-99F7-34EA8E06C0F5}" type="presOf" srcId="{213089FB-60AC-4C7B-A9E3-2AD695BE5F6F}" destId="{192A5EE5-61E9-D74D-ABBB-9EE158280DAD}" srcOrd="0" destOrd="0" presId="urn:microsoft.com/office/officeart/2005/8/layout/vProcess5"/>
    <dgm:cxn modelId="{7A049E08-5956-4D81-885C-CE8E6660E034}" srcId="{DEA191DF-8F21-46DC-A6A6-35B635C823DE}" destId="{E971E6C5-131C-4AD6-A8FF-55A22FF2F6F3}" srcOrd="2" destOrd="0" parTransId="{8B6E9E15-764F-4085-AC0A-1C264B8EA889}" sibTransId="{7AE83D1A-B6B3-47E3-8100-923CB7089A7D}"/>
    <dgm:cxn modelId="{61AB5B14-40BD-984D-8048-99A42088F9E7}" type="presOf" srcId="{8727440E-6467-4641-8FED-C46823682547}" destId="{5373D7ED-1492-C841-9CC3-73B6CF2F6D9E}" srcOrd="1" destOrd="0" presId="urn:microsoft.com/office/officeart/2005/8/layout/vProcess5"/>
    <dgm:cxn modelId="{84163F48-141D-0A46-8D00-87AE41653923}" type="presOf" srcId="{E971E6C5-131C-4AD6-A8FF-55A22FF2F6F3}" destId="{9F9857C6-FA31-724D-810D-93659D74D781}" srcOrd="1" destOrd="0" presId="urn:microsoft.com/office/officeart/2005/8/layout/vProcess5"/>
    <dgm:cxn modelId="{C61F5C48-59B6-BD48-A600-DBA95BBD4705}" type="presOf" srcId="{46CD49AC-B493-4B36-9F74-EA338D4C9DFF}" destId="{17FAA2BF-D49E-9943-BE35-FF0751E7D922}" srcOrd="1" destOrd="0" presId="urn:microsoft.com/office/officeart/2005/8/layout/vProcess5"/>
    <dgm:cxn modelId="{9F74F159-B96C-F74C-9C88-458FA8F7CA4D}" type="presOf" srcId="{E971E6C5-131C-4AD6-A8FF-55A22FF2F6F3}" destId="{82C3159A-80FE-904C-902C-9EC71470C382}" srcOrd="0" destOrd="0" presId="urn:microsoft.com/office/officeart/2005/8/layout/vProcess5"/>
    <dgm:cxn modelId="{F1888368-E5FD-B746-81E7-0CBAAB393EC3}" type="presOf" srcId="{3D958358-58EC-4DB6-8D71-99B718AFA189}" destId="{BB46F168-E215-5F44-B4D5-F417D185C95C}" srcOrd="0" destOrd="0" presId="urn:microsoft.com/office/officeart/2005/8/layout/vProcess5"/>
    <dgm:cxn modelId="{DBE94B71-342E-8646-933F-1C40E85FF5E4}" type="presOf" srcId="{DEA191DF-8F21-46DC-A6A6-35B635C823DE}" destId="{EE46DC85-9091-F848-82EA-4B82C169A793}" srcOrd="0" destOrd="0" presId="urn:microsoft.com/office/officeart/2005/8/layout/vProcess5"/>
    <dgm:cxn modelId="{89822B83-F940-104F-886F-C63D0D67F582}" type="presOf" srcId="{213089FB-60AC-4C7B-A9E3-2AD695BE5F6F}" destId="{86811B14-4D00-514A-B0FC-940DD73EF12E}" srcOrd="1" destOrd="0" presId="urn:microsoft.com/office/officeart/2005/8/layout/vProcess5"/>
    <dgm:cxn modelId="{D6B79A8A-6FEE-4009-A4C1-62EEA2834FE6}" srcId="{DEA191DF-8F21-46DC-A6A6-35B635C823DE}" destId="{46CD49AC-B493-4B36-9F74-EA338D4C9DFF}" srcOrd="1" destOrd="0" parTransId="{4C81A404-A7B3-4F62-AB29-6BCE6080D640}" sibTransId="{22E2DC58-630C-4DA1-BDBF-33D66750561B}"/>
    <dgm:cxn modelId="{05A6E792-460D-C144-8EAC-F4473C10911D}" type="presOf" srcId="{46CD49AC-B493-4B36-9F74-EA338D4C9DFF}" destId="{1FDA0A6C-6A75-BA48-8294-C290EF8B0BBD}" srcOrd="0" destOrd="0" presId="urn:microsoft.com/office/officeart/2005/8/layout/vProcess5"/>
    <dgm:cxn modelId="{661ADA9E-AA94-C04B-A72B-0664A3B098B0}" type="presOf" srcId="{7AE83D1A-B6B3-47E3-8100-923CB7089A7D}" destId="{3FA059E4-600D-C747-A7BE-68FD2D3795B7}" srcOrd="0" destOrd="0" presId="urn:microsoft.com/office/officeart/2005/8/layout/vProcess5"/>
    <dgm:cxn modelId="{418B43A0-40FF-D64C-A6FC-C18EBE4A224B}" type="presOf" srcId="{8727440E-6467-4641-8FED-C46823682547}" destId="{6D08AD7F-3EB8-124B-B14B-8E3E641BA31A}" srcOrd="0" destOrd="0" presId="urn:microsoft.com/office/officeart/2005/8/layout/vProcess5"/>
    <dgm:cxn modelId="{3494E8DD-535C-4EB2-8730-DDC62B72D7C9}" srcId="{DEA191DF-8F21-46DC-A6A6-35B635C823DE}" destId="{8727440E-6467-4641-8FED-C46823682547}" srcOrd="0" destOrd="0" parTransId="{AAC4C5E7-C7A3-48E0-9FC1-BA4F22ABF8AB}" sibTransId="{3D958358-58EC-4DB6-8D71-99B718AFA189}"/>
    <dgm:cxn modelId="{F0C2DAF1-1F6D-4F20-9242-33048371E577}" srcId="{DEA191DF-8F21-46DC-A6A6-35B635C823DE}" destId="{213089FB-60AC-4C7B-A9E3-2AD695BE5F6F}" srcOrd="3" destOrd="0" parTransId="{DAD0CCD6-D091-4E46-A4D3-4EDB271AD43E}" sibTransId="{A50C039F-B300-4465-9024-35BD936DF863}"/>
    <dgm:cxn modelId="{41A712FE-6513-964B-ACFA-5E79D2A8A297}" type="presOf" srcId="{22E2DC58-630C-4DA1-BDBF-33D66750561B}" destId="{C77B6834-02D2-F143-8221-DB62721EEFE5}" srcOrd="0" destOrd="0" presId="urn:microsoft.com/office/officeart/2005/8/layout/vProcess5"/>
    <dgm:cxn modelId="{F98E1745-F4D5-2245-BC42-42501AACBA5C}" type="presParOf" srcId="{EE46DC85-9091-F848-82EA-4B82C169A793}" destId="{56A6BC90-F7DB-B84E-938B-34C30CFCBBF8}" srcOrd="0" destOrd="0" presId="urn:microsoft.com/office/officeart/2005/8/layout/vProcess5"/>
    <dgm:cxn modelId="{6513EE71-E6F1-F044-BA8A-DD35CD28CBA8}" type="presParOf" srcId="{EE46DC85-9091-F848-82EA-4B82C169A793}" destId="{6D08AD7F-3EB8-124B-B14B-8E3E641BA31A}" srcOrd="1" destOrd="0" presId="urn:microsoft.com/office/officeart/2005/8/layout/vProcess5"/>
    <dgm:cxn modelId="{FF13B8CB-7E7B-A545-B441-426B950021B8}" type="presParOf" srcId="{EE46DC85-9091-F848-82EA-4B82C169A793}" destId="{1FDA0A6C-6A75-BA48-8294-C290EF8B0BBD}" srcOrd="2" destOrd="0" presId="urn:microsoft.com/office/officeart/2005/8/layout/vProcess5"/>
    <dgm:cxn modelId="{2D83D995-9E25-7648-AB91-2AF6D4AD8577}" type="presParOf" srcId="{EE46DC85-9091-F848-82EA-4B82C169A793}" destId="{82C3159A-80FE-904C-902C-9EC71470C382}" srcOrd="3" destOrd="0" presId="urn:microsoft.com/office/officeart/2005/8/layout/vProcess5"/>
    <dgm:cxn modelId="{AAC8F897-2915-0B45-B76D-9BA427B53710}" type="presParOf" srcId="{EE46DC85-9091-F848-82EA-4B82C169A793}" destId="{192A5EE5-61E9-D74D-ABBB-9EE158280DAD}" srcOrd="4" destOrd="0" presId="urn:microsoft.com/office/officeart/2005/8/layout/vProcess5"/>
    <dgm:cxn modelId="{C5F1CE63-F123-4F43-802A-1ADC1496CC84}" type="presParOf" srcId="{EE46DC85-9091-F848-82EA-4B82C169A793}" destId="{BB46F168-E215-5F44-B4D5-F417D185C95C}" srcOrd="5" destOrd="0" presId="urn:microsoft.com/office/officeart/2005/8/layout/vProcess5"/>
    <dgm:cxn modelId="{CB400C87-2E0A-2F4D-A6F8-C771800DE0C1}" type="presParOf" srcId="{EE46DC85-9091-F848-82EA-4B82C169A793}" destId="{C77B6834-02D2-F143-8221-DB62721EEFE5}" srcOrd="6" destOrd="0" presId="urn:microsoft.com/office/officeart/2005/8/layout/vProcess5"/>
    <dgm:cxn modelId="{269DC637-E802-0743-9E0C-2336F5B01E61}" type="presParOf" srcId="{EE46DC85-9091-F848-82EA-4B82C169A793}" destId="{3FA059E4-600D-C747-A7BE-68FD2D3795B7}" srcOrd="7" destOrd="0" presId="urn:microsoft.com/office/officeart/2005/8/layout/vProcess5"/>
    <dgm:cxn modelId="{D457A65B-4862-F648-910F-6B64CC1BEE49}" type="presParOf" srcId="{EE46DC85-9091-F848-82EA-4B82C169A793}" destId="{5373D7ED-1492-C841-9CC3-73B6CF2F6D9E}" srcOrd="8" destOrd="0" presId="urn:microsoft.com/office/officeart/2005/8/layout/vProcess5"/>
    <dgm:cxn modelId="{F5DC9CD0-3A71-9F46-98BE-1D10B2FDDD8F}" type="presParOf" srcId="{EE46DC85-9091-F848-82EA-4B82C169A793}" destId="{17FAA2BF-D49E-9943-BE35-FF0751E7D922}" srcOrd="9" destOrd="0" presId="urn:microsoft.com/office/officeart/2005/8/layout/vProcess5"/>
    <dgm:cxn modelId="{60722E10-2A9C-2B40-9415-730FFA086555}" type="presParOf" srcId="{EE46DC85-9091-F848-82EA-4B82C169A793}" destId="{9F9857C6-FA31-724D-810D-93659D74D781}" srcOrd="10" destOrd="0" presId="urn:microsoft.com/office/officeart/2005/8/layout/vProcess5"/>
    <dgm:cxn modelId="{8567E68C-7C81-2144-97F8-3253BD0AE431}" type="presParOf" srcId="{EE46DC85-9091-F848-82EA-4B82C169A793}" destId="{86811B14-4D00-514A-B0FC-940DD73EF12E}"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CEAB7-D0BE-46FA-85DF-BD5CED8C2346}" type="doc">
      <dgm:prSet loTypeId="urn:microsoft.com/office/officeart/2005/8/layout/bProcess4" loCatId="process" qsTypeId="urn:microsoft.com/office/officeart/2005/8/quickstyle/3d2" qsCatId="3D" csTypeId="urn:microsoft.com/office/officeart/2005/8/colors/colorful1" csCatId="colorful" phldr="1"/>
      <dgm:spPr/>
      <dgm:t>
        <a:bodyPr/>
        <a:lstStyle/>
        <a:p>
          <a:endParaRPr lang="en-US"/>
        </a:p>
      </dgm:t>
    </dgm:pt>
    <dgm:pt modelId="{120C7248-4CC6-4309-9C7C-5C4F4EB59735}">
      <dgm:prSet phldrT="[Text]" phldr="0"/>
      <dgm:spPr/>
      <dgm:t>
        <a:bodyPr/>
        <a:lstStyle/>
        <a:p>
          <a:r>
            <a:rPr lang="en-US">
              <a:latin typeface="Rockwell Condensed" panose="02060603050405020104"/>
            </a:rPr>
            <a:t>Application</a:t>
          </a:r>
          <a:endParaRPr lang="en-US" b="0" i="0" u="none" strike="noStrike" cap="none" baseline="0" noProof="0">
            <a:latin typeface="Rockwell Condensed" panose="02060603050405020104"/>
          </a:endParaRPr>
        </a:p>
      </dgm:t>
    </dgm:pt>
    <dgm:pt modelId="{D9829828-582D-461C-8181-A6000AEA02BF}" type="parTrans" cxnId="{7CBF3BDE-3F90-418F-865A-A28741BEEF49}">
      <dgm:prSet/>
      <dgm:spPr/>
      <dgm:t>
        <a:bodyPr/>
        <a:lstStyle/>
        <a:p>
          <a:endParaRPr lang="en-US"/>
        </a:p>
      </dgm:t>
    </dgm:pt>
    <dgm:pt modelId="{00CE5351-E194-4400-927B-55DD381A33D8}" type="sibTrans" cxnId="{7CBF3BDE-3F90-418F-865A-A28741BEEF49}">
      <dgm:prSet/>
      <dgm:spPr/>
      <dgm:t>
        <a:bodyPr/>
        <a:lstStyle/>
        <a:p>
          <a:endParaRPr lang="en-US"/>
        </a:p>
      </dgm:t>
    </dgm:pt>
    <dgm:pt modelId="{BA8CB74B-8F2B-4629-8CF7-4E66C256A904}">
      <dgm:prSet phldrT="[Text]" phldr="0"/>
      <dgm:spPr/>
      <dgm:t>
        <a:bodyPr/>
        <a:lstStyle/>
        <a:p>
          <a:r>
            <a:rPr lang="en-US">
              <a:latin typeface="Rockwell Condensed" panose="02060603050405020104"/>
            </a:rPr>
            <a:t>Interview</a:t>
          </a:r>
          <a:endParaRPr lang="en-US"/>
        </a:p>
      </dgm:t>
    </dgm:pt>
    <dgm:pt modelId="{36461F74-DC86-4D72-9D21-2653B8734343}" type="parTrans" cxnId="{6CDE54D9-BCFB-48E7-BC19-FCAD6A1F91F9}">
      <dgm:prSet/>
      <dgm:spPr/>
      <dgm:t>
        <a:bodyPr/>
        <a:lstStyle/>
        <a:p>
          <a:endParaRPr lang="en-US"/>
        </a:p>
      </dgm:t>
    </dgm:pt>
    <dgm:pt modelId="{203FAAD5-7A56-4F95-80CF-711E0E4AA0DF}" type="sibTrans" cxnId="{6CDE54D9-BCFB-48E7-BC19-FCAD6A1F91F9}">
      <dgm:prSet/>
      <dgm:spPr/>
      <dgm:t>
        <a:bodyPr/>
        <a:lstStyle/>
        <a:p>
          <a:endParaRPr lang="en-US"/>
        </a:p>
      </dgm:t>
    </dgm:pt>
    <dgm:pt modelId="{056BF50D-BA48-4EEF-BA86-CC65AE632381}">
      <dgm:prSet phldrT="[Text]" phldr="0"/>
      <dgm:spPr/>
      <dgm:t>
        <a:bodyPr/>
        <a:lstStyle/>
        <a:p>
          <a:pPr rtl="0"/>
          <a:r>
            <a:rPr lang="en-US" dirty="0">
              <a:latin typeface="Rockwell Condensed" panose="02060603050405020104"/>
            </a:rPr>
            <a:t>Acceptance Letter</a:t>
          </a:r>
          <a:endParaRPr lang="en-US" dirty="0"/>
        </a:p>
      </dgm:t>
    </dgm:pt>
    <dgm:pt modelId="{E741AE96-0EA1-4BA6-A43E-EC3B4EDDC2F5}" type="parTrans" cxnId="{752C6B46-8BA7-4F8F-991D-B8459B455E11}">
      <dgm:prSet/>
      <dgm:spPr/>
      <dgm:t>
        <a:bodyPr/>
        <a:lstStyle/>
        <a:p>
          <a:endParaRPr lang="en-US"/>
        </a:p>
      </dgm:t>
    </dgm:pt>
    <dgm:pt modelId="{7983525F-84A7-4377-B082-B5A0504E95A2}" type="sibTrans" cxnId="{752C6B46-8BA7-4F8F-991D-B8459B455E11}">
      <dgm:prSet/>
      <dgm:spPr/>
      <dgm:t>
        <a:bodyPr/>
        <a:lstStyle/>
        <a:p>
          <a:endParaRPr lang="en-US"/>
        </a:p>
      </dgm:t>
    </dgm:pt>
    <dgm:pt modelId="{3215A385-E002-4C7E-8779-6482BFE6BCD9}">
      <dgm:prSet phldrT="[Text]" phldr="0"/>
      <dgm:spPr/>
      <dgm:t>
        <a:bodyPr/>
        <a:lstStyle/>
        <a:p>
          <a:pPr rtl="0"/>
          <a:r>
            <a:rPr lang="en-US">
              <a:latin typeface="Rockwell Condensed" panose="02060603050405020104"/>
            </a:rPr>
            <a:t>Orientation in Thunder Bay</a:t>
          </a:r>
        </a:p>
      </dgm:t>
    </dgm:pt>
    <dgm:pt modelId="{52476CB1-E5DF-46F8-A783-E20A312E6DC9}" type="parTrans" cxnId="{9F968130-F8D9-4A8F-A27B-E70E9153938E}">
      <dgm:prSet/>
      <dgm:spPr/>
      <dgm:t>
        <a:bodyPr/>
        <a:lstStyle/>
        <a:p>
          <a:endParaRPr lang="en-US"/>
        </a:p>
      </dgm:t>
    </dgm:pt>
    <dgm:pt modelId="{3978CB3F-835A-49F6-AA24-3CBD7865E8B1}" type="sibTrans" cxnId="{9F968130-F8D9-4A8F-A27B-E70E9153938E}">
      <dgm:prSet/>
      <dgm:spPr/>
      <dgm:t>
        <a:bodyPr/>
        <a:lstStyle/>
        <a:p>
          <a:endParaRPr lang="en-US"/>
        </a:p>
      </dgm:t>
    </dgm:pt>
    <dgm:pt modelId="{51E254B2-4320-4DFC-A8EC-178B836DAD35}">
      <dgm:prSet phldrT="[Text]" phldr="0"/>
      <dgm:spPr/>
      <dgm:t>
        <a:bodyPr/>
        <a:lstStyle/>
        <a:p>
          <a:r>
            <a:rPr lang="en-US">
              <a:latin typeface="Rockwell Condensed" panose="02060603050405020104"/>
            </a:rPr>
            <a:t>Math Upgrading</a:t>
          </a:r>
          <a:endParaRPr lang="en-US"/>
        </a:p>
      </dgm:t>
    </dgm:pt>
    <dgm:pt modelId="{2DEBD5D3-BCBC-4706-A9B8-D6698D2F50BA}" type="parTrans" cxnId="{BD400846-F99B-489D-AD85-CD3C0EDAB1ED}">
      <dgm:prSet/>
      <dgm:spPr/>
      <dgm:t>
        <a:bodyPr/>
        <a:lstStyle/>
        <a:p>
          <a:endParaRPr lang="en-US"/>
        </a:p>
      </dgm:t>
    </dgm:pt>
    <dgm:pt modelId="{B76122A7-CB54-4AE9-8C83-279D67790298}" type="sibTrans" cxnId="{BD400846-F99B-489D-AD85-CD3C0EDAB1ED}">
      <dgm:prSet/>
      <dgm:spPr/>
      <dgm:t>
        <a:bodyPr/>
        <a:lstStyle/>
        <a:p>
          <a:endParaRPr lang="en-US"/>
        </a:p>
      </dgm:t>
    </dgm:pt>
    <dgm:pt modelId="{D888F641-7163-4DDC-B308-63EFA601C6C2}">
      <dgm:prSet phldrT="[Text]" phldr="0"/>
      <dgm:spPr/>
      <dgm:t>
        <a:bodyPr/>
        <a:lstStyle/>
        <a:p>
          <a:r>
            <a:rPr lang="en-US">
              <a:latin typeface="Rockwell Condensed" panose="02060603050405020104"/>
            </a:rPr>
            <a:t>Welding</a:t>
          </a:r>
          <a:endParaRPr lang="en-US"/>
        </a:p>
      </dgm:t>
    </dgm:pt>
    <dgm:pt modelId="{175B9946-ECBE-4F88-8863-0FD225DA06B8}" type="parTrans" cxnId="{20A28CDF-F341-438E-A2AC-AE91DBE1C997}">
      <dgm:prSet/>
      <dgm:spPr/>
      <dgm:t>
        <a:bodyPr/>
        <a:lstStyle/>
        <a:p>
          <a:endParaRPr lang="en-US"/>
        </a:p>
      </dgm:t>
    </dgm:pt>
    <dgm:pt modelId="{E72B12D5-F12E-4E13-84A8-D8EB7440128A}" type="sibTrans" cxnId="{20A28CDF-F341-438E-A2AC-AE91DBE1C997}">
      <dgm:prSet/>
      <dgm:spPr/>
      <dgm:t>
        <a:bodyPr/>
        <a:lstStyle/>
        <a:p>
          <a:endParaRPr lang="en-US"/>
        </a:p>
      </dgm:t>
    </dgm:pt>
    <dgm:pt modelId="{B791C1C2-3C53-47D7-B1D1-7F3A7B6F0DAE}">
      <dgm:prSet phldrT="[Text]" phldr="0"/>
      <dgm:spPr/>
      <dgm:t>
        <a:bodyPr/>
        <a:lstStyle/>
        <a:p>
          <a:pPr rtl="0"/>
          <a:r>
            <a:rPr lang="en-US">
              <a:latin typeface="Rockwell Condensed" panose="02060603050405020104"/>
            </a:rPr>
            <a:t>Carpenters Union</a:t>
          </a:r>
          <a:endParaRPr lang="en-US"/>
        </a:p>
      </dgm:t>
    </dgm:pt>
    <dgm:pt modelId="{F9273AD8-BEAE-4E47-A483-82B39C270330}" type="parTrans" cxnId="{EB29FD49-D06C-43FE-B655-4F382F108CED}">
      <dgm:prSet/>
      <dgm:spPr/>
      <dgm:t>
        <a:bodyPr/>
        <a:lstStyle/>
        <a:p>
          <a:endParaRPr lang="en-US"/>
        </a:p>
      </dgm:t>
    </dgm:pt>
    <dgm:pt modelId="{463B50C5-561D-440A-9FB6-025FC5909469}" type="sibTrans" cxnId="{EB29FD49-D06C-43FE-B655-4F382F108CED}">
      <dgm:prSet/>
      <dgm:spPr/>
      <dgm:t>
        <a:bodyPr/>
        <a:lstStyle/>
        <a:p>
          <a:endParaRPr lang="en-US"/>
        </a:p>
      </dgm:t>
    </dgm:pt>
    <dgm:pt modelId="{C870C183-30EF-405B-8F8E-A0C4483971D5}">
      <dgm:prSet phldrT="[Text]" phldr="0"/>
      <dgm:spPr/>
      <dgm:t>
        <a:bodyPr/>
        <a:lstStyle/>
        <a:p>
          <a:pPr rtl="0"/>
          <a:r>
            <a:rPr lang="en-US">
              <a:latin typeface="Rockwell Condensed" panose="02060603050405020104"/>
            </a:rPr>
            <a:t>Job Applications</a:t>
          </a:r>
        </a:p>
      </dgm:t>
    </dgm:pt>
    <dgm:pt modelId="{E70E9E46-C149-45EC-9DD6-A56200B65522}" type="parTrans" cxnId="{AD9CFC73-9EC1-4861-8AED-605C999BAC24}">
      <dgm:prSet/>
      <dgm:spPr/>
      <dgm:t>
        <a:bodyPr/>
        <a:lstStyle/>
        <a:p>
          <a:endParaRPr lang="en-US"/>
        </a:p>
      </dgm:t>
    </dgm:pt>
    <dgm:pt modelId="{E958BA04-6C11-4913-BBE5-8707181C5600}" type="sibTrans" cxnId="{AD9CFC73-9EC1-4861-8AED-605C999BAC24}">
      <dgm:prSet/>
      <dgm:spPr/>
      <dgm:t>
        <a:bodyPr/>
        <a:lstStyle/>
        <a:p>
          <a:endParaRPr lang="en-US"/>
        </a:p>
      </dgm:t>
    </dgm:pt>
    <dgm:pt modelId="{663AF65F-69FD-4E58-82BD-856037F4BF94}">
      <dgm:prSet phldr="0"/>
      <dgm:spPr/>
      <dgm:t>
        <a:bodyPr/>
        <a:lstStyle/>
        <a:p>
          <a:r>
            <a:rPr lang="en-US">
              <a:latin typeface="Rockwell Condensed" panose="02060603050405020104"/>
            </a:rPr>
            <a:t>Life Skills</a:t>
          </a:r>
          <a:endParaRPr lang="en-US"/>
        </a:p>
      </dgm:t>
    </dgm:pt>
    <dgm:pt modelId="{69F77865-AD1E-4F12-972F-9EEDE64621B1}" type="parTrans" cxnId="{FE13CEF1-E8A8-43B5-910C-06A4EF0A2992}">
      <dgm:prSet/>
      <dgm:spPr/>
      <dgm:t>
        <a:bodyPr/>
        <a:lstStyle/>
        <a:p>
          <a:endParaRPr lang="en-US"/>
        </a:p>
      </dgm:t>
    </dgm:pt>
    <dgm:pt modelId="{C2728C71-65FC-47E8-8538-73CF34D0E1D9}" type="sibTrans" cxnId="{FE13CEF1-E8A8-43B5-910C-06A4EF0A2992}">
      <dgm:prSet/>
      <dgm:spPr/>
      <dgm:t>
        <a:bodyPr/>
        <a:lstStyle/>
        <a:p>
          <a:endParaRPr lang="en-US"/>
        </a:p>
      </dgm:t>
    </dgm:pt>
    <dgm:pt modelId="{086F338F-91D7-46CE-B39A-4BD7AC27A871}">
      <dgm:prSet phldr="0"/>
      <dgm:spPr/>
      <dgm:t>
        <a:bodyPr/>
        <a:lstStyle/>
        <a:p>
          <a:pPr rtl="0"/>
          <a:r>
            <a:rPr lang="en-US" dirty="0">
              <a:latin typeface="Rockwell Condensed" panose="02060603050405020104"/>
            </a:rPr>
            <a:t>Health &amp; Safety</a:t>
          </a:r>
        </a:p>
      </dgm:t>
    </dgm:pt>
    <dgm:pt modelId="{D8F85B3E-4402-4260-A407-83B4E5E27B6B}" type="parTrans" cxnId="{30B5B207-5E56-49C0-B65A-765F2276C24C}">
      <dgm:prSet/>
      <dgm:spPr/>
      <dgm:t>
        <a:bodyPr/>
        <a:lstStyle/>
        <a:p>
          <a:endParaRPr lang="en-US"/>
        </a:p>
      </dgm:t>
    </dgm:pt>
    <dgm:pt modelId="{66539AB3-0F01-4CD6-A5C2-CF8E1635B4DD}" type="sibTrans" cxnId="{30B5B207-5E56-49C0-B65A-765F2276C24C}">
      <dgm:prSet/>
      <dgm:spPr/>
      <dgm:t>
        <a:bodyPr/>
        <a:lstStyle/>
        <a:p>
          <a:endParaRPr lang="en-US"/>
        </a:p>
      </dgm:t>
    </dgm:pt>
    <dgm:pt modelId="{847F76BD-D118-41A7-B03F-E1666742FE74}">
      <dgm:prSet phldr="0"/>
      <dgm:spPr/>
      <dgm:t>
        <a:bodyPr/>
        <a:lstStyle/>
        <a:p>
          <a:r>
            <a:rPr lang="en-US">
              <a:latin typeface="Rockwell Condensed" panose="02060603050405020104"/>
            </a:rPr>
            <a:t>Work Placement</a:t>
          </a:r>
          <a:endParaRPr lang="en-US"/>
        </a:p>
      </dgm:t>
    </dgm:pt>
    <dgm:pt modelId="{1D0E6F6F-17AF-427E-B5EA-98CC0205C44C}" type="parTrans" cxnId="{9481C8C7-31E0-43E5-B64B-E4D82205242A}">
      <dgm:prSet/>
      <dgm:spPr/>
      <dgm:t>
        <a:bodyPr/>
        <a:lstStyle/>
        <a:p>
          <a:endParaRPr lang="en-US"/>
        </a:p>
      </dgm:t>
    </dgm:pt>
    <dgm:pt modelId="{2A4A0FE8-0E43-44B4-B546-7E0603448F5C}" type="sibTrans" cxnId="{9481C8C7-31E0-43E5-B64B-E4D82205242A}">
      <dgm:prSet/>
      <dgm:spPr/>
      <dgm:t>
        <a:bodyPr/>
        <a:lstStyle/>
        <a:p>
          <a:endParaRPr lang="en-US"/>
        </a:p>
      </dgm:t>
    </dgm:pt>
    <dgm:pt modelId="{2F2F06A6-A072-4D57-A0F0-A2594861BA92}">
      <dgm:prSet phldr="0"/>
      <dgm:spPr/>
      <dgm:t>
        <a:bodyPr/>
        <a:lstStyle/>
        <a:p>
          <a:pPr rtl="0"/>
          <a:r>
            <a:rPr lang="en-US" dirty="0">
              <a:latin typeface="Rockwell Condensed" panose="02060603050405020104"/>
            </a:rPr>
            <a:t>Working World</a:t>
          </a:r>
        </a:p>
      </dgm:t>
    </dgm:pt>
    <dgm:pt modelId="{102938B7-EC10-410C-A6E1-06703B2A9AD8}" type="parTrans" cxnId="{501C641F-51A2-410E-9408-208D658D437C}">
      <dgm:prSet/>
      <dgm:spPr/>
      <dgm:t>
        <a:bodyPr/>
        <a:lstStyle/>
        <a:p>
          <a:endParaRPr lang="en-US"/>
        </a:p>
      </dgm:t>
    </dgm:pt>
    <dgm:pt modelId="{872C9954-F244-4E6E-89EC-EFF5EF99C21D}" type="sibTrans" cxnId="{501C641F-51A2-410E-9408-208D658D437C}">
      <dgm:prSet/>
      <dgm:spPr/>
      <dgm:t>
        <a:bodyPr/>
        <a:lstStyle/>
        <a:p>
          <a:endParaRPr lang="en-US"/>
        </a:p>
      </dgm:t>
    </dgm:pt>
    <dgm:pt modelId="{05478804-0CB4-429C-BD0A-AAFD537D380C}" type="pres">
      <dgm:prSet presAssocID="{AD9CEAB7-D0BE-46FA-85DF-BD5CED8C2346}" presName="Name0" presStyleCnt="0">
        <dgm:presLayoutVars>
          <dgm:dir/>
          <dgm:resizeHandles/>
        </dgm:presLayoutVars>
      </dgm:prSet>
      <dgm:spPr/>
    </dgm:pt>
    <dgm:pt modelId="{F28F526B-0302-4A14-A1CA-D8E39CFB02BC}" type="pres">
      <dgm:prSet presAssocID="{120C7248-4CC6-4309-9C7C-5C4F4EB59735}" presName="compNode" presStyleCnt="0"/>
      <dgm:spPr/>
    </dgm:pt>
    <dgm:pt modelId="{61CCA7B3-70BD-419A-94C3-2296F5169F71}" type="pres">
      <dgm:prSet presAssocID="{120C7248-4CC6-4309-9C7C-5C4F4EB59735}" presName="dummyConnPt" presStyleCnt="0"/>
      <dgm:spPr/>
    </dgm:pt>
    <dgm:pt modelId="{0CEA3AC5-C2BA-4359-AFCA-95373F7D80A9}" type="pres">
      <dgm:prSet presAssocID="{120C7248-4CC6-4309-9C7C-5C4F4EB59735}" presName="node" presStyleLbl="node1" presStyleIdx="0" presStyleCnt="12">
        <dgm:presLayoutVars>
          <dgm:bulletEnabled val="1"/>
        </dgm:presLayoutVars>
      </dgm:prSet>
      <dgm:spPr/>
    </dgm:pt>
    <dgm:pt modelId="{AA81B023-14B2-4248-B110-B14B3615650F}" type="pres">
      <dgm:prSet presAssocID="{00CE5351-E194-4400-927B-55DD381A33D8}" presName="sibTrans" presStyleLbl="bgSibTrans2D1" presStyleIdx="0" presStyleCnt="11"/>
      <dgm:spPr/>
    </dgm:pt>
    <dgm:pt modelId="{392F2210-560A-45E0-9ADF-B9EBAB537A05}" type="pres">
      <dgm:prSet presAssocID="{BA8CB74B-8F2B-4629-8CF7-4E66C256A904}" presName="compNode" presStyleCnt="0"/>
      <dgm:spPr/>
    </dgm:pt>
    <dgm:pt modelId="{4346482D-7DD6-4724-BB7A-01837337E057}" type="pres">
      <dgm:prSet presAssocID="{BA8CB74B-8F2B-4629-8CF7-4E66C256A904}" presName="dummyConnPt" presStyleCnt="0"/>
      <dgm:spPr/>
    </dgm:pt>
    <dgm:pt modelId="{5EE050EE-A04F-4230-ADF1-4F04ACC553C8}" type="pres">
      <dgm:prSet presAssocID="{BA8CB74B-8F2B-4629-8CF7-4E66C256A904}" presName="node" presStyleLbl="node1" presStyleIdx="1" presStyleCnt="12">
        <dgm:presLayoutVars>
          <dgm:bulletEnabled val="1"/>
        </dgm:presLayoutVars>
      </dgm:prSet>
      <dgm:spPr/>
    </dgm:pt>
    <dgm:pt modelId="{3B35F1D0-0627-483B-862F-21AB38A2ED31}" type="pres">
      <dgm:prSet presAssocID="{203FAAD5-7A56-4F95-80CF-711E0E4AA0DF}" presName="sibTrans" presStyleLbl="bgSibTrans2D1" presStyleIdx="1" presStyleCnt="11"/>
      <dgm:spPr/>
    </dgm:pt>
    <dgm:pt modelId="{5E2A1FD6-49DE-4BA9-A0F5-23A6034080CB}" type="pres">
      <dgm:prSet presAssocID="{056BF50D-BA48-4EEF-BA86-CC65AE632381}" presName="compNode" presStyleCnt="0"/>
      <dgm:spPr/>
    </dgm:pt>
    <dgm:pt modelId="{5CE29C40-63CE-42DA-A622-65FD3C205AA4}" type="pres">
      <dgm:prSet presAssocID="{056BF50D-BA48-4EEF-BA86-CC65AE632381}" presName="dummyConnPt" presStyleCnt="0"/>
      <dgm:spPr/>
    </dgm:pt>
    <dgm:pt modelId="{B8B88B19-911D-485E-8E0C-4243BD37CAD8}" type="pres">
      <dgm:prSet presAssocID="{056BF50D-BA48-4EEF-BA86-CC65AE632381}" presName="node" presStyleLbl="node1" presStyleIdx="2" presStyleCnt="12">
        <dgm:presLayoutVars>
          <dgm:bulletEnabled val="1"/>
        </dgm:presLayoutVars>
      </dgm:prSet>
      <dgm:spPr/>
    </dgm:pt>
    <dgm:pt modelId="{913C7121-8D59-41C4-9548-07AC0FA116BE}" type="pres">
      <dgm:prSet presAssocID="{7983525F-84A7-4377-B082-B5A0504E95A2}" presName="sibTrans" presStyleLbl="bgSibTrans2D1" presStyleIdx="2" presStyleCnt="11"/>
      <dgm:spPr/>
    </dgm:pt>
    <dgm:pt modelId="{7686CE77-F048-4982-AFFD-76D452CE2A81}" type="pres">
      <dgm:prSet presAssocID="{3215A385-E002-4C7E-8779-6482BFE6BCD9}" presName="compNode" presStyleCnt="0"/>
      <dgm:spPr/>
    </dgm:pt>
    <dgm:pt modelId="{FD0F86EB-9C90-440F-85B5-622B853544EA}" type="pres">
      <dgm:prSet presAssocID="{3215A385-E002-4C7E-8779-6482BFE6BCD9}" presName="dummyConnPt" presStyleCnt="0"/>
      <dgm:spPr/>
    </dgm:pt>
    <dgm:pt modelId="{624E4753-60FC-4FB2-91ED-EC39031F6358}" type="pres">
      <dgm:prSet presAssocID="{3215A385-E002-4C7E-8779-6482BFE6BCD9}" presName="node" presStyleLbl="node1" presStyleIdx="3" presStyleCnt="12">
        <dgm:presLayoutVars>
          <dgm:bulletEnabled val="1"/>
        </dgm:presLayoutVars>
      </dgm:prSet>
      <dgm:spPr/>
    </dgm:pt>
    <dgm:pt modelId="{FF355327-4C0E-4AF6-A7EA-1518494880DE}" type="pres">
      <dgm:prSet presAssocID="{3978CB3F-835A-49F6-AA24-3CBD7865E8B1}" presName="sibTrans" presStyleLbl="bgSibTrans2D1" presStyleIdx="3" presStyleCnt="11"/>
      <dgm:spPr/>
    </dgm:pt>
    <dgm:pt modelId="{93AD937B-7BA0-402F-9817-A676FC2E805A}" type="pres">
      <dgm:prSet presAssocID="{663AF65F-69FD-4E58-82BD-856037F4BF94}" presName="compNode" presStyleCnt="0"/>
      <dgm:spPr/>
    </dgm:pt>
    <dgm:pt modelId="{6BE383EF-392B-43CB-992F-74AB0647A6B3}" type="pres">
      <dgm:prSet presAssocID="{663AF65F-69FD-4E58-82BD-856037F4BF94}" presName="dummyConnPt" presStyleCnt="0"/>
      <dgm:spPr/>
    </dgm:pt>
    <dgm:pt modelId="{84C0E833-AF9C-4393-8720-43A78C060ADC}" type="pres">
      <dgm:prSet presAssocID="{663AF65F-69FD-4E58-82BD-856037F4BF94}" presName="node" presStyleLbl="node1" presStyleIdx="4" presStyleCnt="12">
        <dgm:presLayoutVars>
          <dgm:bulletEnabled val="1"/>
        </dgm:presLayoutVars>
      </dgm:prSet>
      <dgm:spPr/>
    </dgm:pt>
    <dgm:pt modelId="{62526C4F-8614-4202-B637-CC4B58BA2D20}" type="pres">
      <dgm:prSet presAssocID="{C2728C71-65FC-47E8-8538-73CF34D0E1D9}" presName="sibTrans" presStyleLbl="bgSibTrans2D1" presStyleIdx="4" presStyleCnt="11"/>
      <dgm:spPr/>
    </dgm:pt>
    <dgm:pt modelId="{6441EFC4-F00D-4EA6-9C7E-6C2C09ECC2A0}" type="pres">
      <dgm:prSet presAssocID="{51E254B2-4320-4DFC-A8EC-178B836DAD35}" presName="compNode" presStyleCnt="0"/>
      <dgm:spPr/>
    </dgm:pt>
    <dgm:pt modelId="{57827D75-E88F-4325-BDB9-A19A35E61E62}" type="pres">
      <dgm:prSet presAssocID="{51E254B2-4320-4DFC-A8EC-178B836DAD35}" presName="dummyConnPt" presStyleCnt="0"/>
      <dgm:spPr/>
    </dgm:pt>
    <dgm:pt modelId="{74DDE526-6F11-4AA2-BF79-754DF787D079}" type="pres">
      <dgm:prSet presAssocID="{51E254B2-4320-4DFC-A8EC-178B836DAD35}" presName="node" presStyleLbl="node1" presStyleIdx="5" presStyleCnt="12">
        <dgm:presLayoutVars>
          <dgm:bulletEnabled val="1"/>
        </dgm:presLayoutVars>
      </dgm:prSet>
      <dgm:spPr/>
    </dgm:pt>
    <dgm:pt modelId="{7E15EA55-A5F8-498F-985B-DB59269A8AE8}" type="pres">
      <dgm:prSet presAssocID="{B76122A7-CB54-4AE9-8C83-279D67790298}" presName="sibTrans" presStyleLbl="bgSibTrans2D1" presStyleIdx="5" presStyleCnt="11"/>
      <dgm:spPr/>
    </dgm:pt>
    <dgm:pt modelId="{5B90799F-8A17-4506-ADA5-28D710287A7D}" type="pres">
      <dgm:prSet presAssocID="{086F338F-91D7-46CE-B39A-4BD7AC27A871}" presName="compNode" presStyleCnt="0"/>
      <dgm:spPr/>
    </dgm:pt>
    <dgm:pt modelId="{EFEE18F9-6344-4850-99D0-81D8EC9C4FA3}" type="pres">
      <dgm:prSet presAssocID="{086F338F-91D7-46CE-B39A-4BD7AC27A871}" presName="dummyConnPt" presStyleCnt="0"/>
      <dgm:spPr/>
    </dgm:pt>
    <dgm:pt modelId="{D348758C-0325-44EC-97A5-5095B65B4721}" type="pres">
      <dgm:prSet presAssocID="{086F338F-91D7-46CE-B39A-4BD7AC27A871}" presName="node" presStyleLbl="node1" presStyleIdx="6" presStyleCnt="12">
        <dgm:presLayoutVars>
          <dgm:bulletEnabled val="1"/>
        </dgm:presLayoutVars>
      </dgm:prSet>
      <dgm:spPr/>
    </dgm:pt>
    <dgm:pt modelId="{3A635D34-F4DF-4F41-A301-CC35678A7CAF}" type="pres">
      <dgm:prSet presAssocID="{66539AB3-0F01-4CD6-A5C2-CF8E1635B4DD}" presName="sibTrans" presStyleLbl="bgSibTrans2D1" presStyleIdx="6" presStyleCnt="11"/>
      <dgm:spPr/>
    </dgm:pt>
    <dgm:pt modelId="{4E4E8E8C-AA3D-4F4B-978B-8F0D1CD97653}" type="pres">
      <dgm:prSet presAssocID="{D888F641-7163-4DDC-B308-63EFA601C6C2}" presName="compNode" presStyleCnt="0"/>
      <dgm:spPr/>
    </dgm:pt>
    <dgm:pt modelId="{ACCBEBA9-7F9C-4CA0-B8B6-722A964E3E86}" type="pres">
      <dgm:prSet presAssocID="{D888F641-7163-4DDC-B308-63EFA601C6C2}" presName="dummyConnPt" presStyleCnt="0"/>
      <dgm:spPr/>
    </dgm:pt>
    <dgm:pt modelId="{4A1C1385-4475-4115-9BC2-BCCD594AB6CE}" type="pres">
      <dgm:prSet presAssocID="{D888F641-7163-4DDC-B308-63EFA601C6C2}" presName="node" presStyleLbl="node1" presStyleIdx="7" presStyleCnt="12">
        <dgm:presLayoutVars>
          <dgm:bulletEnabled val="1"/>
        </dgm:presLayoutVars>
      </dgm:prSet>
      <dgm:spPr/>
    </dgm:pt>
    <dgm:pt modelId="{CED7058C-0A50-417E-933A-60E2BF4204BC}" type="pres">
      <dgm:prSet presAssocID="{E72B12D5-F12E-4E13-84A8-D8EB7440128A}" presName="sibTrans" presStyleLbl="bgSibTrans2D1" presStyleIdx="7" presStyleCnt="11"/>
      <dgm:spPr/>
    </dgm:pt>
    <dgm:pt modelId="{FBBD9CB6-C15B-45D4-8FC1-41E1277AF533}" type="pres">
      <dgm:prSet presAssocID="{B791C1C2-3C53-47D7-B1D1-7F3A7B6F0DAE}" presName="compNode" presStyleCnt="0"/>
      <dgm:spPr/>
    </dgm:pt>
    <dgm:pt modelId="{95ACE1B4-F6CF-4CEF-BA04-3700915FF944}" type="pres">
      <dgm:prSet presAssocID="{B791C1C2-3C53-47D7-B1D1-7F3A7B6F0DAE}" presName="dummyConnPt" presStyleCnt="0"/>
      <dgm:spPr/>
    </dgm:pt>
    <dgm:pt modelId="{58FF3D62-EE93-434E-802E-FC8BE70120A6}" type="pres">
      <dgm:prSet presAssocID="{B791C1C2-3C53-47D7-B1D1-7F3A7B6F0DAE}" presName="node" presStyleLbl="node1" presStyleIdx="8" presStyleCnt="12">
        <dgm:presLayoutVars>
          <dgm:bulletEnabled val="1"/>
        </dgm:presLayoutVars>
      </dgm:prSet>
      <dgm:spPr/>
    </dgm:pt>
    <dgm:pt modelId="{ECB841DF-88DE-47B3-9384-E2E56A972DDE}" type="pres">
      <dgm:prSet presAssocID="{463B50C5-561D-440A-9FB6-025FC5909469}" presName="sibTrans" presStyleLbl="bgSibTrans2D1" presStyleIdx="8" presStyleCnt="11"/>
      <dgm:spPr/>
    </dgm:pt>
    <dgm:pt modelId="{4B0983C9-E3E8-4E5F-B7F2-2CA50A1D78BC}" type="pres">
      <dgm:prSet presAssocID="{C870C183-30EF-405B-8F8E-A0C4483971D5}" presName="compNode" presStyleCnt="0"/>
      <dgm:spPr/>
    </dgm:pt>
    <dgm:pt modelId="{37AB0701-429A-4971-9666-BBCA6FE349CD}" type="pres">
      <dgm:prSet presAssocID="{C870C183-30EF-405B-8F8E-A0C4483971D5}" presName="dummyConnPt" presStyleCnt="0"/>
      <dgm:spPr/>
    </dgm:pt>
    <dgm:pt modelId="{38E298C4-0818-43F1-AF72-BFA8CD0F5A7C}" type="pres">
      <dgm:prSet presAssocID="{C870C183-30EF-405B-8F8E-A0C4483971D5}" presName="node" presStyleLbl="node1" presStyleIdx="9" presStyleCnt="12">
        <dgm:presLayoutVars>
          <dgm:bulletEnabled val="1"/>
        </dgm:presLayoutVars>
      </dgm:prSet>
      <dgm:spPr/>
    </dgm:pt>
    <dgm:pt modelId="{33A73C03-C5A4-410F-8123-AF6FFF2255AF}" type="pres">
      <dgm:prSet presAssocID="{E958BA04-6C11-4913-BBE5-8707181C5600}" presName="sibTrans" presStyleLbl="bgSibTrans2D1" presStyleIdx="9" presStyleCnt="11"/>
      <dgm:spPr/>
    </dgm:pt>
    <dgm:pt modelId="{BEA3133C-2846-4FE7-AB9C-D3C72670AB27}" type="pres">
      <dgm:prSet presAssocID="{847F76BD-D118-41A7-B03F-E1666742FE74}" presName="compNode" presStyleCnt="0"/>
      <dgm:spPr/>
    </dgm:pt>
    <dgm:pt modelId="{0C2D9D19-57C0-4AC2-B348-5C4B8DED4B0E}" type="pres">
      <dgm:prSet presAssocID="{847F76BD-D118-41A7-B03F-E1666742FE74}" presName="dummyConnPt" presStyleCnt="0"/>
      <dgm:spPr/>
    </dgm:pt>
    <dgm:pt modelId="{381D2556-97CA-4980-BCB3-CFDF73C7D5B1}" type="pres">
      <dgm:prSet presAssocID="{847F76BD-D118-41A7-B03F-E1666742FE74}" presName="node" presStyleLbl="node1" presStyleIdx="10" presStyleCnt="12">
        <dgm:presLayoutVars>
          <dgm:bulletEnabled val="1"/>
        </dgm:presLayoutVars>
      </dgm:prSet>
      <dgm:spPr/>
    </dgm:pt>
    <dgm:pt modelId="{9D7C4D97-2D6F-43C6-930C-8E2ABC9E283B}" type="pres">
      <dgm:prSet presAssocID="{2A4A0FE8-0E43-44B4-B546-7E0603448F5C}" presName="sibTrans" presStyleLbl="bgSibTrans2D1" presStyleIdx="10" presStyleCnt="11"/>
      <dgm:spPr/>
    </dgm:pt>
    <dgm:pt modelId="{B7E66509-9FDF-4AE0-A0EB-93476B85CA10}" type="pres">
      <dgm:prSet presAssocID="{2F2F06A6-A072-4D57-A0F0-A2594861BA92}" presName="compNode" presStyleCnt="0"/>
      <dgm:spPr/>
    </dgm:pt>
    <dgm:pt modelId="{9921FAFD-BDB5-470C-9905-A23FBD2E48F5}" type="pres">
      <dgm:prSet presAssocID="{2F2F06A6-A072-4D57-A0F0-A2594861BA92}" presName="dummyConnPt" presStyleCnt="0"/>
      <dgm:spPr/>
    </dgm:pt>
    <dgm:pt modelId="{9E64B9F0-F038-4F2B-9BF9-9E06A90839D4}" type="pres">
      <dgm:prSet presAssocID="{2F2F06A6-A072-4D57-A0F0-A2594861BA92}" presName="node" presStyleLbl="node1" presStyleIdx="11" presStyleCnt="12">
        <dgm:presLayoutVars>
          <dgm:bulletEnabled val="1"/>
        </dgm:presLayoutVars>
      </dgm:prSet>
      <dgm:spPr/>
    </dgm:pt>
  </dgm:ptLst>
  <dgm:cxnLst>
    <dgm:cxn modelId="{30B5B207-5E56-49C0-B65A-765F2276C24C}" srcId="{AD9CEAB7-D0BE-46FA-85DF-BD5CED8C2346}" destId="{086F338F-91D7-46CE-B39A-4BD7AC27A871}" srcOrd="6" destOrd="0" parTransId="{D8F85B3E-4402-4260-A407-83B4E5E27B6B}" sibTransId="{66539AB3-0F01-4CD6-A5C2-CF8E1635B4DD}"/>
    <dgm:cxn modelId="{0EC37B08-423C-4EA2-8074-59BC508A4C12}" type="presOf" srcId="{51E254B2-4320-4DFC-A8EC-178B836DAD35}" destId="{74DDE526-6F11-4AA2-BF79-754DF787D079}" srcOrd="0" destOrd="0" presId="urn:microsoft.com/office/officeart/2005/8/layout/bProcess4"/>
    <dgm:cxn modelId="{4C7ACF09-99DE-4A65-AA32-E947B66EA0A8}" type="presOf" srcId="{AD9CEAB7-D0BE-46FA-85DF-BD5CED8C2346}" destId="{05478804-0CB4-429C-BD0A-AAFD537D380C}" srcOrd="0" destOrd="0" presId="urn:microsoft.com/office/officeart/2005/8/layout/bProcess4"/>
    <dgm:cxn modelId="{D209EA19-0614-40BF-B746-A31AD5719610}" type="presOf" srcId="{120C7248-4CC6-4309-9C7C-5C4F4EB59735}" destId="{0CEA3AC5-C2BA-4359-AFCA-95373F7D80A9}" srcOrd="0" destOrd="0" presId="urn:microsoft.com/office/officeart/2005/8/layout/bProcess4"/>
    <dgm:cxn modelId="{03B6641A-9DF4-4E5E-AE21-B7F00B21B012}" type="presOf" srcId="{2A4A0FE8-0E43-44B4-B546-7E0603448F5C}" destId="{9D7C4D97-2D6F-43C6-930C-8E2ABC9E283B}" srcOrd="0" destOrd="0" presId="urn:microsoft.com/office/officeart/2005/8/layout/bProcess4"/>
    <dgm:cxn modelId="{501C641F-51A2-410E-9408-208D658D437C}" srcId="{AD9CEAB7-D0BE-46FA-85DF-BD5CED8C2346}" destId="{2F2F06A6-A072-4D57-A0F0-A2594861BA92}" srcOrd="11" destOrd="0" parTransId="{102938B7-EC10-410C-A6E1-06703B2A9AD8}" sibTransId="{872C9954-F244-4E6E-89EC-EFF5EF99C21D}"/>
    <dgm:cxn modelId="{DF76A72F-3C55-4217-953D-427901C7994B}" type="presOf" srcId="{663AF65F-69FD-4E58-82BD-856037F4BF94}" destId="{84C0E833-AF9C-4393-8720-43A78C060ADC}" srcOrd="0" destOrd="0" presId="urn:microsoft.com/office/officeart/2005/8/layout/bProcess4"/>
    <dgm:cxn modelId="{9F968130-F8D9-4A8F-A27B-E70E9153938E}" srcId="{AD9CEAB7-D0BE-46FA-85DF-BD5CED8C2346}" destId="{3215A385-E002-4C7E-8779-6482BFE6BCD9}" srcOrd="3" destOrd="0" parTransId="{52476CB1-E5DF-46F8-A783-E20A312E6DC9}" sibTransId="{3978CB3F-835A-49F6-AA24-3CBD7865E8B1}"/>
    <dgm:cxn modelId="{0FA6C23F-0F4B-45CF-9175-BAED922CA57D}" type="presOf" srcId="{00CE5351-E194-4400-927B-55DD381A33D8}" destId="{AA81B023-14B2-4248-B110-B14B3615650F}" srcOrd="0" destOrd="0" presId="urn:microsoft.com/office/officeart/2005/8/layout/bProcess4"/>
    <dgm:cxn modelId="{67452342-B950-434F-9ADD-CDAB3321867B}" type="presOf" srcId="{203FAAD5-7A56-4F95-80CF-711E0E4AA0DF}" destId="{3B35F1D0-0627-483B-862F-21AB38A2ED31}" srcOrd="0" destOrd="0" presId="urn:microsoft.com/office/officeart/2005/8/layout/bProcess4"/>
    <dgm:cxn modelId="{BD400846-F99B-489D-AD85-CD3C0EDAB1ED}" srcId="{AD9CEAB7-D0BE-46FA-85DF-BD5CED8C2346}" destId="{51E254B2-4320-4DFC-A8EC-178B836DAD35}" srcOrd="5" destOrd="0" parTransId="{2DEBD5D3-BCBC-4706-A9B8-D6698D2F50BA}" sibTransId="{B76122A7-CB54-4AE9-8C83-279D67790298}"/>
    <dgm:cxn modelId="{752C6B46-8BA7-4F8F-991D-B8459B455E11}" srcId="{AD9CEAB7-D0BE-46FA-85DF-BD5CED8C2346}" destId="{056BF50D-BA48-4EEF-BA86-CC65AE632381}" srcOrd="2" destOrd="0" parTransId="{E741AE96-0EA1-4BA6-A43E-EC3B4EDDC2F5}" sibTransId="{7983525F-84A7-4377-B082-B5A0504E95A2}"/>
    <dgm:cxn modelId="{EB29FD49-D06C-43FE-B655-4F382F108CED}" srcId="{AD9CEAB7-D0BE-46FA-85DF-BD5CED8C2346}" destId="{B791C1C2-3C53-47D7-B1D1-7F3A7B6F0DAE}" srcOrd="8" destOrd="0" parTransId="{F9273AD8-BEAE-4E47-A483-82B39C270330}" sibTransId="{463B50C5-561D-440A-9FB6-025FC5909469}"/>
    <dgm:cxn modelId="{4759BF4E-27A0-47D0-B777-017201B561DF}" type="presOf" srcId="{463B50C5-561D-440A-9FB6-025FC5909469}" destId="{ECB841DF-88DE-47B3-9384-E2E56A972DDE}" srcOrd="0" destOrd="0" presId="urn:microsoft.com/office/officeart/2005/8/layout/bProcess4"/>
    <dgm:cxn modelId="{EC44734F-4C0B-4BD0-802F-1E4253B5E0C9}" type="presOf" srcId="{086F338F-91D7-46CE-B39A-4BD7AC27A871}" destId="{D348758C-0325-44EC-97A5-5095B65B4721}" srcOrd="0" destOrd="0" presId="urn:microsoft.com/office/officeart/2005/8/layout/bProcess4"/>
    <dgm:cxn modelId="{4AA3B25F-F0BD-40AE-9DDC-5F8B214064D5}" type="presOf" srcId="{E958BA04-6C11-4913-BBE5-8707181C5600}" destId="{33A73C03-C5A4-410F-8123-AF6FFF2255AF}" srcOrd="0" destOrd="0" presId="urn:microsoft.com/office/officeart/2005/8/layout/bProcess4"/>
    <dgm:cxn modelId="{D1186071-1D84-4098-8477-6F7739AD6CE3}" type="presOf" srcId="{E72B12D5-F12E-4E13-84A8-D8EB7440128A}" destId="{CED7058C-0A50-417E-933A-60E2BF4204BC}" srcOrd="0" destOrd="0" presId="urn:microsoft.com/office/officeart/2005/8/layout/bProcess4"/>
    <dgm:cxn modelId="{AD9CFC73-9EC1-4861-8AED-605C999BAC24}" srcId="{AD9CEAB7-D0BE-46FA-85DF-BD5CED8C2346}" destId="{C870C183-30EF-405B-8F8E-A0C4483971D5}" srcOrd="9" destOrd="0" parTransId="{E70E9E46-C149-45EC-9DD6-A56200B65522}" sibTransId="{E958BA04-6C11-4913-BBE5-8707181C5600}"/>
    <dgm:cxn modelId="{7AA5BB8C-04FC-4C94-8DCC-7351EDFAA345}" type="presOf" srcId="{3215A385-E002-4C7E-8779-6482BFE6BCD9}" destId="{624E4753-60FC-4FB2-91ED-EC39031F6358}" srcOrd="0" destOrd="0" presId="urn:microsoft.com/office/officeart/2005/8/layout/bProcess4"/>
    <dgm:cxn modelId="{72128295-2E90-42E1-82B1-6FF72E325816}" type="presOf" srcId="{B791C1C2-3C53-47D7-B1D1-7F3A7B6F0DAE}" destId="{58FF3D62-EE93-434E-802E-FC8BE70120A6}" srcOrd="0" destOrd="0" presId="urn:microsoft.com/office/officeart/2005/8/layout/bProcess4"/>
    <dgm:cxn modelId="{1E6F479D-610D-4DFC-8BD5-49B3837620C9}" type="presOf" srcId="{3978CB3F-835A-49F6-AA24-3CBD7865E8B1}" destId="{FF355327-4C0E-4AF6-A7EA-1518494880DE}" srcOrd="0" destOrd="0" presId="urn:microsoft.com/office/officeart/2005/8/layout/bProcess4"/>
    <dgm:cxn modelId="{2FF129AC-FAC7-46CA-B9A9-2D1D50E96D66}" type="presOf" srcId="{2F2F06A6-A072-4D57-A0F0-A2594861BA92}" destId="{9E64B9F0-F038-4F2B-9BF9-9E06A90839D4}" srcOrd="0" destOrd="0" presId="urn:microsoft.com/office/officeart/2005/8/layout/bProcess4"/>
    <dgm:cxn modelId="{FCF551AC-5D2E-4C9C-A21A-89E65527AC1C}" type="presOf" srcId="{C870C183-30EF-405B-8F8E-A0C4483971D5}" destId="{38E298C4-0818-43F1-AF72-BFA8CD0F5A7C}" srcOrd="0" destOrd="0" presId="urn:microsoft.com/office/officeart/2005/8/layout/bProcess4"/>
    <dgm:cxn modelId="{1DA5E0BC-C95B-4E90-9655-7BEA4A333084}" type="presOf" srcId="{D888F641-7163-4DDC-B308-63EFA601C6C2}" destId="{4A1C1385-4475-4115-9BC2-BCCD594AB6CE}" srcOrd="0" destOrd="0" presId="urn:microsoft.com/office/officeart/2005/8/layout/bProcess4"/>
    <dgm:cxn modelId="{C432B1C2-676F-49F6-AE60-9850DDB25A97}" type="presOf" srcId="{847F76BD-D118-41A7-B03F-E1666742FE74}" destId="{381D2556-97CA-4980-BCB3-CFDF73C7D5B1}" srcOrd="0" destOrd="0" presId="urn:microsoft.com/office/officeart/2005/8/layout/bProcess4"/>
    <dgm:cxn modelId="{9481C8C7-31E0-43E5-B64B-E4D82205242A}" srcId="{AD9CEAB7-D0BE-46FA-85DF-BD5CED8C2346}" destId="{847F76BD-D118-41A7-B03F-E1666742FE74}" srcOrd="10" destOrd="0" parTransId="{1D0E6F6F-17AF-427E-B5EA-98CC0205C44C}" sibTransId="{2A4A0FE8-0E43-44B4-B546-7E0603448F5C}"/>
    <dgm:cxn modelId="{4624CDCD-F25B-4EBA-A01D-501B561C5D31}" type="presOf" srcId="{C2728C71-65FC-47E8-8538-73CF34D0E1D9}" destId="{62526C4F-8614-4202-B637-CC4B58BA2D20}" srcOrd="0" destOrd="0" presId="urn:microsoft.com/office/officeart/2005/8/layout/bProcess4"/>
    <dgm:cxn modelId="{D73E05D2-9D32-46E5-91B9-2F42F0BD7D13}" type="presOf" srcId="{BA8CB74B-8F2B-4629-8CF7-4E66C256A904}" destId="{5EE050EE-A04F-4230-ADF1-4F04ACC553C8}" srcOrd="0" destOrd="0" presId="urn:microsoft.com/office/officeart/2005/8/layout/bProcess4"/>
    <dgm:cxn modelId="{FD8166D2-4B65-4834-8BA5-E340BEEFFD58}" type="presOf" srcId="{7983525F-84A7-4377-B082-B5A0504E95A2}" destId="{913C7121-8D59-41C4-9548-07AC0FA116BE}" srcOrd="0" destOrd="0" presId="urn:microsoft.com/office/officeart/2005/8/layout/bProcess4"/>
    <dgm:cxn modelId="{6CDE54D9-BCFB-48E7-BC19-FCAD6A1F91F9}" srcId="{AD9CEAB7-D0BE-46FA-85DF-BD5CED8C2346}" destId="{BA8CB74B-8F2B-4629-8CF7-4E66C256A904}" srcOrd="1" destOrd="0" parTransId="{36461F74-DC86-4D72-9D21-2653B8734343}" sibTransId="{203FAAD5-7A56-4F95-80CF-711E0E4AA0DF}"/>
    <dgm:cxn modelId="{7CBF3BDE-3F90-418F-865A-A28741BEEF49}" srcId="{AD9CEAB7-D0BE-46FA-85DF-BD5CED8C2346}" destId="{120C7248-4CC6-4309-9C7C-5C4F4EB59735}" srcOrd="0" destOrd="0" parTransId="{D9829828-582D-461C-8181-A6000AEA02BF}" sibTransId="{00CE5351-E194-4400-927B-55DD381A33D8}"/>
    <dgm:cxn modelId="{20A28CDF-F341-438E-A2AC-AE91DBE1C997}" srcId="{AD9CEAB7-D0BE-46FA-85DF-BD5CED8C2346}" destId="{D888F641-7163-4DDC-B308-63EFA601C6C2}" srcOrd="7" destOrd="0" parTransId="{175B9946-ECBE-4F88-8863-0FD225DA06B8}" sibTransId="{E72B12D5-F12E-4E13-84A8-D8EB7440128A}"/>
    <dgm:cxn modelId="{DDEDF5E1-D6D9-4160-A751-CC2DDB1C16C8}" type="presOf" srcId="{66539AB3-0F01-4CD6-A5C2-CF8E1635B4DD}" destId="{3A635D34-F4DF-4F41-A301-CC35678A7CAF}" srcOrd="0" destOrd="0" presId="urn:microsoft.com/office/officeart/2005/8/layout/bProcess4"/>
    <dgm:cxn modelId="{FE13CEF1-E8A8-43B5-910C-06A4EF0A2992}" srcId="{AD9CEAB7-D0BE-46FA-85DF-BD5CED8C2346}" destId="{663AF65F-69FD-4E58-82BD-856037F4BF94}" srcOrd="4" destOrd="0" parTransId="{69F77865-AD1E-4F12-972F-9EEDE64621B1}" sibTransId="{C2728C71-65FC-47E8-8538-73CF34D0E1D9}"/>
    <dgm:cxn modelId="{24BA17F3-2FB2-4E03-9339-F921EEDB3030}" type="presOf" srcId="{B76122A7-CB54-4AE9-8C83-279D67790298}" destId="{7E15EA55-A5F8-498F-985B-DB59269A8AE8}" srcOrd="0" destOrd="0" presId="urn:microsoft.com/office/officeart/2005/8/layout/bProcess4"/>
    <dgm:cxn modelId="{D8F842F7-AED8-4C3A-BC4C-1A792312FE3D}" type="presOf" srcId="{056BF50D-BA48-4EEF-BA86-CC65AE632381}" destId="{B8B88B19-911D-485E-8E0C-4243BD37CAD8}" srcOrd="0" destOrd="0" presId="urn:microsoft.com/office/officeart/2005/8/layout/bProcess4"/>
    <dgm:cxn modelId="{ADBE4E8F-2729-462E-A206-BC9EFD11D696}" type="presParOf" srcId="{05478804-0CB4-429C-BD0A-AAFD537D380C}" destId="{F28F526B-0302-4A14-A1CA-D8E39CFB02BC}" srcOrd="0" destOrd="0" presId="urn:microsoft.com/office/officeart/2005/8/layout/bProcess4"/>
    <dgm:cxn modelId="{0E03492D-02AE-4CA1-AA5B-5ED93D3016D1}" type="presParOf" srcId="{F28F526B-0302-4A14-A1CA-D8E39CFB02BC}" destId="{61CCA7B3-70BD-419A-94C3-2296F5169F71}" srcOrd="0" destOrd="0" presId="urn:microsoft.com/office/officeart/2005/8/layout/bProcess4"/>
    <dgm:cxn modelId="{6F72983B-9D2D-42C7-9989-09D45E5529D8}" type="presParOf" srcId="{F28F526B-0302-4A14-A1CA-D8E39CFB02BC}" destId="{0CEA3AC5-C2BA-4359-AFCA-95373F7D80A9}" srcOrd="1" destOrd="0" presId="urn:microsoft.com/office/officeart/2005/8/layout/bProcess4"/>
    <dgm:cxn modelId="{6E74BF9A-728C-4174-AEC1-55CC774D7C93}" type="presParOf" srcId="{05478804-0CB4-429C-BD0A-AAFD537D380C}" destId="{AA81B023-14B2-4248-B110-B14B3615650F}" srcOrd="1" destOrd="0" presId="urn:microsoft.com/office/officeart/2005/8/layout/bProcess4"/>
    <dgm:cxn modelId="{B9E5E181-E260-4F90-AA76-3A89E69004FD}" type="presParOf" srcId="{05478804-0CB4-429C-BD0A-AAFD537D380C}" destId="{392F2210-560A-45E0-9ADF-B9EBAB537A05}" srcOrd="2" destOrd="0" presId="urn:microsoft.com/office/officeart/2005/8/layout/bProcess4"/>
    <dgm:cxn modelId="{F5C2D3C3-E876-4C1E-A804-48C027FFEEC0}" type="presParOf" srcId="{392F2210-560A-45E0-9ADF-B9EBAB537A05}" destId="{4346482D-7DD6-4724-BB7A-01837337E057}" srcOrd="0" destOrd="0" presId="urn:microsoft.com/office/officeart/2005/8/layout/bProcess4"/>
    <dgm:cxn modelId="{EA22598F-48CF-485E-A20C-ADAF97488A81}" type="presParOf" srcId="{392F2210-560A-45E0-9ADF-B9EBAB537A05}" destId="{5EE050EE-A04F-4230-ADF1-4F04ACC553C8}" srcOrd="1" destOrd="0" presId="urn:microsoft.com/office/officeart/2005/8/layout/bProcess4"/>
    <dgm:cxn modelId="{1C6B9F9B-5E88-454C-9788-C9C55885F182}" type="presParOf" srcId="{05478804-0CB4-429C-BD0A-AAFD537D380C}" destId="{3B35F1D0-0627-483B-862F-21AB38A2ED31}" srcOrd="3" destOrd="0" presId="urn:microsoft.com/office/officeart/2005/8/layout/bProcess4"/>
    <dgm:cxn modelId="{06987407-5D0A-4685-A627-BF0934FCB3F9}" type="presParOf" srcId="{05478804-0CB4-429C-BD0A-AAFD537D380C}" destId="{5E2A1FD6-49DE-4BA9-A0F5-23A6034080CB}" srcOrd="4" destOrd="0" presId="urn:microsoft.com/office/officeart/2005/8/layout/bProcess4"/>
    <dgm:cxn modelId="{A49FFFE5-FF0A-4A15-893A-1A1F4775226C}" type="presParOf" srcId="{5E2A1FD6-49DE-4BA9-A0F5-23A6034080CB}" destId="{5CE29C40-63CE-42DA-A622-65FD3C205AA4}" srcOrd="0" destOrd="0" presId="urn:microsoft.com/office/officeart/2005/8/layout/bProcess4"/>
    <dgm:cxn modelId="{66C93F28-3B1F-476F-8D62-96D7735871F4}" type="presParOf" srcId="{5E2A1FD6-49DE-4BA9-A0F5-23A6034080CB}" destId="{B8B88B19-911D-485E-8E0C-4243BD37CAD8}" srcOrd="1" destOrd="0" presId="urn:microsoft.com/office/officeart/2005/8/layout/bProcess4"/>
    <dgm:cxn modelId="{DF0653B1-D603-409C-9760-ED9F76766DC5}" type="presParOf" srcId="{05478804-0CB4-429C-BD0A-AAFD537D380C}" destId="{913C7121-8D59-41C4-9548-07AC0FA116BE}" srcOrd="5" destOrd="0" presId="urn:microsoft.com/office/officeart/2005/8/layout/bProcess4"/>
    <dgm:cxn modelId="{A1E0FE63-88B8-4A59-8930-6D9E009EB5A1}" type="presParOf" srcId="{05478804-0CB4-429C-BD0A-AAFD537D380C}" destId="{7686CE77-F048-4982-AFFD-76D452CE2A81}" srcOrd="6" destOrd="0" presId="urn:microsoft.com/office/officeart/2005/8/layout/bProcess4"/>
    <dgm:cxn modelId="{5A3670BE-38F4-4861-990C-277A9D1ACE59}" type="presParOf" srcId="{7686CE77-F048-4982-AFFD-76D452CE2A81}" destId="{FD0F86EB-9C90-440F-85B5-622B853544EA}" srcOrd="0" destOrd="0" presId="urn:microsoft.com/office/officeart/2005/8/layout/bProcess4"/>
    <dgm:cxn modelId="{8F618B7C-86DC-4F01-B92C-6320AA4EA8CA}" type="presParOf" srcId="{7686CE77-F048-4982-AFFD-76D452CE2A81}" destId="{624E4753-60FC-4FB2-91ED-EC39031F6358}" srcOrd="1" destOrd="0" presId="urn:microsoft.com/office/officeart/2005/8/layout/bProcess4"/>
    <dgm:cxn modelId="{7AAE7304-9B90-41E7-8570-F8FF449069FA}" type="presParOf" srcId="{05478804-0CB4-429C-BD0A-AAFD537D380C}" destId="{FF355327-4C0E-4AF6-A7EA-1518494880DE}" srcOrd="7" destOrd="0" presId="urn:microsoft.com/office/officeart/2005/8/layout/bProcess4"/>
    <dgm:cxn modelId="{A6647DB1-868B-4556-8A17-F95A6CDF91FA}" type="presParOf" srcId="{05478804-0CB4-429C-BD0A-AAFD537D380C}" destId="{93AD937B-7BA0-402F-9817-A676FC2E805A}" srcOrd="8" destOrd="0" presId="urn:microsoft.com/office/officeart/2005/8/layout/bProcess4"/>
    <dgm:cxn modelId="{6098268C-4CBE-42D2-902A-7A3AD558A7D8}" type="presParOf" srcId="{93AD937B-7BA0-402F-9817-A676FC2E805A}" destId="{6BE383EF-392B-43CB-992F-74AB0647A6B3}" srcOrd="0" destOrd="0" presId="urn:microsoft.com/office/officeart/2005/8/layout/bProcess4"/>
    <dgm:cxn modelId="{75E6B4EC-C37D-429A-979A-C04D06FE9C30}" type="presParOf" srcId="{93AD937B-7BA0-402F-9817-A676FC2E805A}" destId="{84C0E833-AF9C-4393-8720-43A78C060ADC}" srcOrd="1" destOrd="0" presId="urn:microsoft.com/office/officeart/2005/8/layout/bProcess4"/>
    <dgm:cxn modelId="{601BEF93-F97A-411E-A9BA-A7B38112A216}" type="presParOf" srcId="{05478804-0CB4-429C-BD0A-AAFD537D380C}" destId="{62526C4F-8614-4202-B637-CC4B58BA2D20}" srcOrd="9" destOrd="0" presId="urn:microsoft.com/office/officeart/2005/8/layout/bProcess4"/>
    <dgm:cxn modelId="{7B98210A-459B-433B-9890-A35EB633081C}" type="presParOf" srcId="{05478804-0CB4-429C-BD0A-AAFD537D380C}" destId="{6441EFC4-F00D-4EA6-9C7E-6C2C09ECC2A0}" srcOrd="10" destOrd="0" presId="urn:microsoft.com/office/officeart/2005/8/layout/bProcess4"/>
    <dgm:cxn modelId="{D358DF0E-DDE1-4AC3-95A9-E987C25AC445}" type="presParOf" srcId="{6441EFC4-F00D-4EA6-9C7E-6C2C09ECC2A0}" destId="{57827D75-E88F-4325-BDB9-A19A35E61E62}" srcOrd="0" destOrd="0" presId="urn:microsoft.com/office/officeart/2005/8/layout/bProcess4"/>
    <dgm:cxn modelId="{37D0B7A5-B993-4115-93A7-BE5506208D0D}" type="presParOf" srcId="{6441EFC4-F00D-4EA6-9C7E-6C2C09ECC2A0}" destId="{74DDE526-6F11-4AA2-BF79-754DF787D079}" srcOrd="1" destOrd="0" presId="urn:microsoft.com/office/officeart/2005/8/layout/bProcess4"/>
    <dgm:cxn modelId="{1C47A61F-26CB-47D6-982C-442E15558C5F}" type="presParOf" srcId="{05478804-0CB4-429C-BD0A-AAFD537D380C}" destId="{7E15EA55-A5F8-498F-985B-DB59269A8AE8}" srcOrd="11" destOrd="0" presId="urn:microsoft.com/office/officeart/2005/8/layout/bProcess4"/>
    <dgm:cxn modelId="{47ACB94A-A553-466E-B92C-D5DD810B9DDB}" type="presParOf" srcId="{05478804-0CB4-429C-BD0A-AAFD537D380C}" destId="{5B90799F-8A17-4506-ADA5-28D710287A7D}" srcOrd="12" destOrd="0" presId="urn:microsoft.com/office/officeart/2005/8/layout/bProcess4"/>
    <dgm:cxn modelId="{243A6AFA-A7E2-498C-A003-937044CB86D7}" type="presParOf" srcId="{5B90799F-8A17-4506-ADA5-28D710287A7D}" destId="{EFEE18F9-6344-4850-99D0-81D8EC9C4FA3}" srcOrd="0" destOrd="0" presId="urn:microsoft.com/office/officeart/2005/8/layout/bProcess4"/>
    <dgm:cxn modelId="{A0ADF603-0C65-4B07-9576-35A9C6E35E2A}" type="presParOf" srcId="{5B90799F-8A17-4506-ADA5-28D710287A7D}" destId="{D348758C-0325-44EC-97A5-5095B65B4721}" srcOrd="1" destOrd="0" presId="urn:microsoft.com/office/officeart/2005/8/layout/bProcess4"/>
    <dgm:cxn modelId="{8F86E3EC-658A-4EAE-A12D-84DF66BDDE91}" type="presParOf" srcId="{05478804-0CB4-429C-BD0A-AAFD537D380C}" destId="{3A635D34-F4DF-4F41-A301-CC35678A7CAF}" srcOrd="13" destOrd="0" presId="urn:microsoft.com/office/officeart/2005/8/layout/bProcess4"/>
    <dgm:cxn modelId="{8A79D081-21C9-4778-9ABF-117F6526D3A3}" type="presParOf" srcId="{05478804-0CB4-429C-BD0A-AAFD537D380C}" destId="{4E4E8E8C-AA3D-4F4B-978B-8F0D1CD97653}" srcOrd="14" destOrd="0" presId="urn:microsoft.com/office/officeart/2005/8/layout/bProcess4"/>
    <dgm:cxn modelId="{F0B68499-0FCC-4883-8D84-972B3BE29C0B}" type="presParOf" srcId="{4E4E8E8C-AA3D-4F4B-978B-8F0D1CD97653}" destId="{ACCBEBA9-7F9C-4CA0-B8B6-722A964E3E86}" srcOrd="0" destOrd="0" presId="urn:microsoft.com/office/officeart/2005/8/layout/bProcess4"/>
    <dgm:cxn modelId="{BCD25F6E-C2FA-4460-A8BF-D09B48D5900B}" type="presParOf" srcId="{4E4E8E8C-AA3D-4F4B-978B-8F0D1CD97653}" destId="{4A1C1385-4475-4115-9BC2-BCCD594AB6CE}" srcOrd="1" destOrd="0" presId="urn:microsoft.com/office/officeart/2005/8/layout/bProcess4"/>
    <dgm:cxn modelId="{0E0D0B7F-03AE-4A96-AE51-E030B06E2D47}" type="presParOf" srcId="{05478804-0CB4-429C-BD0A-AAFD537D380C}" destId="{CED7058C-0A50-417E-933A-60E2BF4204BC}" srcOrd="15" destOrd="0" presId="urn:microsoft.com/office/officeart/2005/8/layout/bProcess4"/>
    <dgm:cxn modelId="{68EDD893-40FB-4CDB-B794-7DDDCB59D3DB}" type="presParOf" srcId="{05478804-0CB4-429C-BD0A-AAFD537D380C}" destId="{FBBD9CB6-C15B-45D4-8FC1-41E1277AF533}" srcOrd="16" destOrd="0" presId="urn:microsoft.com/office/officeart/2005/8/layout/bProcess4"/>
    <dgm:cxn modelId="{F961E1C0-4ACD-4262-91AE-ED570AB03B59}" type="presParOf" srcId="{FBBD9CB6-C15B-45D4-8FC1-41E1277AF533}" destId="{95ACE1B4-F6CF-4CEF-BA04-3700915FF944}" srcOrd="0" destOrd="0" presId="urn:microsoft.com/office/officeart/2005/8/layout/bProcess4"/>
    <dgm:cxn modelId="{D59BA651-6F71-4E6D-933B-8369920028F1}" type="presParOf" srcId="{FBBD9CB6-C15B-45D4-8FC1-41E1277AF533}" destId="{58FF3D62-EE93-434E-802E-FC8BE70120A6}" srcOrd="1" destOrd="0" presId="urn:microsoft.com/office/officeart/2005/8/layout/bProcess4"/>
    <dgm:cxn modelId="{BBFC3953-C8FE-4613-9573-B5658BDDF09E}" type="presParOf" srcId="{05478804-0CB4-429C-BD0A-AAFD537D380C}" destId="{ECB841DF-88DE-47B3-9384-E2E56A972DDE}" srcOrd="17" destOrd="0" presId="urn:microsoft.com/office/officeart/2005/8/layout/bProcess4"/>
    <dgm:cxn modelId="{6D6FE697-9421-48D8-A430-D5932EB78D9C}" type="presParOf" srcId="{05478804-0CB4-429C-BD0A-AAFD537D380C}" destId="{4B0983C9-E3E8-4E5F-B7F2-2CA50A1D78BC}" srcOrd="18" destOrd="0" presId="urn:microsoft.com/office/officeart/2005/8/layout/bProcess4"/>
    <dgm:cxn modelId="{DC0C172A-C30F-4BAE-A836-E916EE1A2DC2}" type="presParOf" srcId="{4B0983C9-E3E8-4E5F-B7F2-2CA50A1D78BC}" destId="{37AB0701-429A-4971-9666-BBCA6FE349CD}" srcOrd="0" destOrd="0" presId="urn:microsoft.com/office/officeart/2005/8/layout/bProcess4"/>
    <dgm:cxn modelId="{97AE1DD2-FA05-494D-A667-59221F348829}" type="presParOf" srcId="{4B0983C9-E3E8-4E5F-B7F2-2CA50A1D78BC}" destId="{38E298C4-0818-43F1-AF72-BFA8CD0F5A7C}" srcOrd="1" destOrd="0" presId="urn:microsoft.com/office/officeart/2005/8/layout/bProcess4"/>
    <dgm:cxn modelId="{581E8B59-B2BD-4A4F-BDAC-F401CBFEF05D}" type="presParOf" srcId="{05478804-0CB4-429C-BD0A-AAFD537D380C}" destId="{33A73C03-C5A4-410F-8123-AF6FFF2255AF}" srcOrd="19" destOrd="0" presId="urn:microsoft.com/office/officeart/2005/8/layout/bProcess4"/>
    <dgm:cxn modelId="{9582A9A2-C8B8-426C-BDEF-EE2475EA5316}" type="presParOf" srcId="{05478804-0CB4-429C-BD0A-AAFD537D380C}" destId="{BEA3133C-2846-4FE7-AB9C-D3C72670AB27}" srcOrd="20" destOrd="0" presId="urn:microsoft.com/office/officeart/2005/8/layout/bProcess4"/>
    <dgm:cxn modelId="{D0EE347E-40C1-4107-A765-708A0078D4BF}" type="presParOf" srcId="{BEA3133C-2846-4FE7-AB9C-D3C72670AB27}" destId="{0C2D9D19-57C0-4AC2-B348-5C4B8DED4B0E}" srcOrd="0" destOrd="0" presId="urn:microsoft.com/office/officeart/2005/8/layout/bProcess4"/>
    <dgm:cxn modelId="{7EAD8B9C-E8C7-4CE3-8E28-0C7978E27684}" type="presParOf" srcId="{BEA3133C-2846-4FE7-AB9C-D3C72670AB27}" destId="{381D2556-97CA-4980-BCB3-CFDF73C7D5B1}" srcOrd="1" destOrd="0" presId="urn:microsoft.com/office/officeart/2005/8/layout/bProcess4"/>
    <dgm:cxn modelId="{D63F582A-C932-4EB4-A7CB-156E87E28E75}" type="presParOf" srcId="{05478804-0CB4-429C-BD0A-AAFD537D380C}" destId="{9D7C4D97-2D6F-43C6-930C-8E2ABC9E283B}" srcOrd="21" destOrd="0" presId="urn:microsoft.com/office/officeart/2005/8/layout/bProcess4"/>
    <dgm:cxn modelId="{C8E00741-1CDF-4592-8372-4DBE025E4FF7}" type="presParOf" srcId="{05478804-0CB4-429C-BD0A-AAFD537D380C}" destId="{B7E66509-9FDF-4AE0-A0EB-93476B85CA10}" srcOrd="22" destOrd="0" presId="urn:microsoft.com/office/officeart/2005/8/layout/bProcess4"/>
    <dgm:cxn modelId="{96CF538F-FF41-425E-B470-2FA2E4671FDA}" type="presParOf" srcId="{B7E66509-9FDF-4AE0-A0EB-93476B85CA10}" destId="{9921FAFD-BDB5-470C-9905-A23FBD2E48F5}" srcOrd="0" destOrd="0" presId="urn:microsoft.com/office/officeart/2005/8/layout/bProcess4"/>
    <dgm:cxn modelId="{E20A9462-51A5-4FA2-A9EB-5FE8A4E33E96}" type="presParOf" srcId="{B7E66509-9FDF-4AE0-A0EB-93476B85CA10}" destId="{9E64B9F0-F038-4F2B-9BF9-9E06A90839D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AD7F-3EB8-124B-B14B-8E3E641BA31A}">
      <dsp:nvSpPr>
        <dsp:cNvPr id="0" name=""/>
        <dsp:cNvSpPr/>
      </dsp:nvSpPr>
      <dsp:spPr>
        <a:xfrm>
          <a:off x="0" y="0"/>
          <a:ext cx="5384220" cy="8911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Anishinabek Employment and Training Services (AETS) recognizes and supports the strong cultural and traditional beliefs of the community, which is reflected in the organizations programs and services. </a:t>
          </a:r>
        </a:p>
      </dsp:txBody>
      <dsp:txXfrm>
        <a:off x="26102" y="26102"/>
        <a:ext cx="4347269" cy="838970"/>
      </dsp:txXfrm>
    </dsp:sp>
    <dsp:sp modelId="{1FDA0A6C-6A75-BA48-8294-C290EF8B0BBD}">
      <dsp:nvSpPr>
        <dsp:cNvPr id="0" name=""/>
        <dsp:cNvSpPr/>
      </dsp:nvSpPr>
      <dsp:spPr>
        <a:xfrm>
          <a:off x="450928" y="1053205"/>
          <a:ext cx="5384220" cy="891174"/>
        </a:xfrm>
        <a:prstGeom prst="roundRect">
          <a:avLst>
            <a:gd name="adj" fmla="val 10000"/>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Anishinabek knowledge and values play a relevant role in the community, which is why AETS has adopted several principles which reflect the community’s history and culture.</a:t>
          </a:r>
        </a:p>
      </dsp:txBody>
      <dsp:txXfrm>
        <a:off x="477030" y="1079307"/>
        <a:ext cx="4301825" cy="838970"/>
      </dsp:txXfrm>
    </dsp:sp>
    <dsp:sp modelId="{82C3159A-80FE-904C-902C-9EC71470C382}">
      <dsp:nvSpPr>
        <dsp:cNvPr id="0" name=""/>
        <dsp:cNvSpPr/>
      </dsp:nvSpPr>
      <dsp:spPr>
        <a:xfrm>
          <a:off x="895126" y="2106411"/>
          <a:ext cx="5384220" cy="891174"/>
        </a:xfrm>
        <a:prstGeom prst="roundRect">
          <a:avLst>
            <a:gd name="adj" fmla="val 10000"/>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kern="1200" dirty="0"/>
            <a:t>Respect is given to each of the AETS First Nation member communities, and is inclusive of each respective traditional practice.</a:t>
          </a:r>
        </a:p>
      </dsp:txBody>
      <dsp:txXfrm>
        <a:off x="921228" y="2132513"/>
        <a:ext cx="4308555" cy="838970"/>
      </dsp:txXfrm>
    </dsp:sp>
    <dsp:sp modelId="{192A5EE5-61E9-D74D-ABBB-9EE158280DAD}">
      <dsp:nvSpPr>
        <dsp:cNvPr id="0" name=""/>
        <dsp:cNvSpPr/>
      </dsp:nvSpPr>
      <dsp:spPr>
        <a:xfrm>
          <a:off x="1346055" y="3159617"/>
          <a:ext cx="5384220" cy="891174"/>
        </a:xfrm>
        <a:prstGeom prst="roundRect">
          <a:avLst>
            <a:gd name="adj" fmla="val 10000"/>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kern="1200" dirty="0">
              <a:latin typeface="Rockwell Condensed" panose="02060603050405020104"/>
            </a:rPr>
            <a:t> The Elder in Residence Program offers support and guidance for clients continuing their education and training. The Elder may offer traditional teachings, promote cultural awareness, provide guidance and offer opportunities for spiritual and personal growth.</a:t>
          </a:r>
        </a:p>
      </dsp:txBody>
      <dsp:txXfrm>
        <a:off x="1372157" y="3185719"/>
        <a:ext cx="4301825" cy="838970"/>
      </dsp:txXfrm>
    </dsp:sp>
    <dsp:sp modelId="{BB46F168-E215-5F44-B4D5-F417D185C95C}">
      <dsp:nvSpPr>
        <dsp:cNvPr id="0" name=""/>
        <dsp:cNvSpPr/>
      </dsp:nvSpPr>
      <dsp:spPr>
        <a:xfrm>
          <a:off x="4804957" y="682558"/>
          <a:ext cx="579263" cy="57926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935291" y="682558"/>
        <a:ext cx="318595" cy="435895"/>
      </dsp:txXfrm>
    </dsp:sp>
    <dsp:sp modelId="{C77B6834-02D2-F143-8221-DB62721EEFE5}">
      <dsp:nvSpPr>
        <dsp:cNvPr id="0" name=""/>
        <dsp:cNvSpPr/>
      </dsp:nvSpPr>
      <dsp:spPr>
        <a:xfrm>
          <a:off x="5255886" y="1735764"/>
          <a:ext cx="579263" cy="579263"/>
        </a:xfrm>
        <a:prstGeom prst="downArrow">
          <a:avLst>
            <a:gd name="adj1" fmla="val 55000"/>
            <a:gd name="adj2" fmla="val 45000"/>
          </a:avLst>
        </a:prstGeom>
        <a:solidFill>
          <a:schemeClr val="accent5">
            <a:tint val="40000"/>
            <a:alpha val="90000"/>
            <a:hueOff val="-10668406"/>
            <a:satOff val="2306"/>
            <a:lumOff val="-937"/>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386220" y="1735764"/>
        <a:ext cx="318595" cy="435895"/>
      </dsp:txXfrm>
    </dsp:sp>
    <dsp:sp modelId="{3FA059E4-600D-C747-A7BE-68FD2D3795B7}">
      <dsp:nvSpPr>
        <dsp:cNvPr id="0" name=""/>
        <dsp:cNvSpPr/>
      </dsp:nvSpPr>
      <dsp:spPr>
        <a:xfrm>
          <a:off x="5700084" y="2788970"/>
          <a:ext cx="579263" cy="579263"/>
        </a:xfrm>
        <a:prstGeom prst="downArrow">
          <a:avLst>
            <a:gd name="adj1" fmla="val 55000"/>
            <a:gd name="adj2" fmla="val 45000"/>
          </a:avLst>
        </a:prstGeom>
        <a:solidFill>
          <a:schemeClr val="accent5">
            <a:tint val="40000"/>
            <a:alpha val="90000"/>
            <a:hueOff val="-21336812"/>
            <a:satOff val="4612"/>
            <a:lumOff val="-1874"/>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830418" y="2788970"/>
        <a:ext cx="318595" cy="435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1B023-14B2-4248-B110-B14B3615650F}">
      <dsp:nvSpPr>
        <dsp:cNvPr id="0" name=""/>
        <dsp:cNvSpPr/>
      </dsp:nvSpPr>
      <dsp:spPr>
        <a:xfrm rot="5400000">
          <a:off x="-351678" y="1403132"/>
          <a:ext cx="1555964" cy="187894"/>
        </a:xfrm>
        <a:prstGeom prst="rect">
          <a:avLst/>
        </a:prstGeom>
        <a:solidFill>
          <a:schemeClr val="accent2">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CEA3AC5-C2BA-4359-AFCA-95373F7D80A9}">
      <dsp:nvSpPr>
        <dsp:cNvPr id="0" name=""/>
        <dsp:cNvSpPr/>
      </dsp:nvSpPr>
      <dsp:spPr>
        <a:xfrm>
          <a:off x="3846" y="406551"/>
          <a:ext cx="2087721" cy="1252632"/>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Application</a:t>
          </a:r>
          <a:endParaRPr lang="en-US" sz="3100" b="0" i="0" u="none" strike="noStrike" kern="1200" cap="none" baseline="0" noProof="0">
            <a:latin typeface="Rockwell Condensed" panose="02060603050405020104"/>
          </a:endParaRPr>
        </a:p>
      </dsp:txBody>
      <dsp:txXfrm>
        <a:off x="40534" y="443239"/>
        <a:ext cx="2014345" cy="1179256"/>
      </dsp:txXfrm>
    </dsp:sp>
    <dsp:sp modelId="{3B35F1D0-0627-483B-862F-21AB38A2ED31}">
      <dsp:nvSpPr>
        <dsp:cNvPr id="0" name=""/>
        <dsp:cNvSpPr/>
      </dsp:nvSpPr>
      <dsp:spPr>
        <a:xfrm rot="5400000">
          <a:off x="-351678" y="2968923"/>
          <a:ext cx="1555964" cy="187894"/>
        </a:xfrm>
        <a:prstGeom prst="rect">
          <a:avLst/>
        </a:prstGeom>
        <a:solidFill>
          <a:schemeClr val="accent3">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E050EE-A04F-4230-ADF1-4F04ACC553C8}">
      <dsp:nvSpPr>
        <dsp:cNvPr id="0" name=""/>
        <dsp:cNvSpPr/>
      </dsp:nvSpPr>
      <dsp:spPr>
        <a:xfrm>
          <a:off x="3846" y="1972342"/>
          <a:ext cx="2087721" cy="1252632"/>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Interview</a:t>
          </a:r>
          <a:endParaRPr lang="en-US" sz="3100" kern="1200"/>
        </a:p>
      </dsp:txBody>
      <dsp:txXfrm>
        <a:off x="40534" y="2009030"/>
        <a:ext cx="2014345" cy="1179256"/>
      </dsp:txXfrm>
    </dsp:sp>
    <dsp:sp modelId="{913C7121-8D59-41C4-9548-07AC0FA116BE}">
      <dsp:nvSpPr>
        <dsp:cNvPr id="0" name=""/>
        <dsp:cNvSpPr/>
      </dsp:nvSpPr>
      <dsp:spPr>
        <a:xfrm rot="5400000">
          <a:off x="-351678" y="4534714"/>
          <a:ext cx="1555964" cy="187894"/>
        </a:xfrm>
        <a:prstGeom prst="rect">
          <a:avLst/>
        </a:prstGeom>
        <a:solidFill>
          <a:schemeClr val="accent4">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B88B19-911D-485E-8E0C-4243BD37CAD8}">
      <dsp:nvSpPr>
        <dsp:cNvPr id="0" name=""/>
        <dsp:cNvSpPr/>
      </dsp:nvSpPr>
      <dsp:spPr>
        <a:xfrm>
          <a:off x="3846" y="3538133"/>
          <a:ext cx="2087721" cy="1252632"/>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Rockwell Condensed" panose="02060603050405020104"/>
            </a:rPr>
            <a:t>Acceptance Letter</a:t>
          </a:r>
          <a:endParaRPr lang="en-US" sz="3100" kern="1200" dirty="0"/>
        </a:p>
      </dsp:txBody>
      <dsp:txXfrm>
        <a:off x="40534" y="3574821"/>
        <a:ext cx="2014345" cy="1179256"/>
      </dsp:txXfrm>
    </dsp:sp>
    <dsp:sp modelId="{FF355327-4C0E-4AF6-A7EA-1518494880DE}">
      <dsp:nvSpPr>
        <dsp:cNvPr id="0" name=""/>
        <dsp:cNvSpPr/>
      </dsp:nvSpPr>
      <dsp:spPr>
        <a:xfrm>
          <a:off x="431217" y="5317609"/>
          <a:ext cx="2766843" cy="187894"/>
        </a:xfrm>
        <a:prstGeom prst="rect">
          <a:avLst/>
        </a:prstGeom>
        <a:solidFill>
          <a:schemeClr val="accent5">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4E4753-60FC-4FB2-91ED-EC39031F6358}">
      <dsp:nvSpPr>
        <dsp:cNvPr id="0" name=""/>
        <dsp:cNvSpPr/>
      </dsp:nvSpPr>
      <dsp:spPr>
        <a:xfrm>
          <a:off x="3846" y="5103924"/>
          <a:ext cx="2087721" cy="1252632"/>
        </a:xfrm>
        <a:prstGeom prst="roundRect">
          <a:avLst>
            <a:gd name="adj" fmla="val 10000"/>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Rockwell Condensed" panose="02060603050405020104"/>
            </a:rPr>
            <a:t>Orientation in Thunder Bay</a:t>
          </a:r>
        </a:p>
      </dsp:txBody>
      <dsp:txXfrm>
        <a:off x="40534" y="5140612"/>
        <a:ext cx="2014345" cy="1179256"/>
      </dsp:txXfrm>
    </dsp:sp>
    <dsp:sp modelId="{62526C4F-8614-4202-B637-CC4B58BA2D20}">
      <dsp:nvSpPr>
        <dsp:cNvPr id="0" name=""/>
        <dsp:cNvSpPr/>
      </dsp:nvSpPr>
      <dsp:spPr>
        <a:xfrm rot="16200000">
          <a:off x="2424991" y="4534714"/>
          <a:ext cx="1555964" cy="187894"/>
        </a:xfrm>
        <a:prstGeom prst="rect">
          <a:avLst/>
        </a:prstGeom>
        <a:solidFill>
          <a:schemeClr val="accent6">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C0E833-AF9C-4393-8720-43A78C060ADC}">
      <dsp:nvSpPr>
        <dsp:cNvPr id="0" name=""/>
        <dsp:cNvSpPr/>
      </dsp:nvSpPr>
      <dsp:spPr>
        <a:xfrm>
          <a:off x="2780516" y="5103924"/>
          <a:ext cx="2087721" cy="1252632"/>
        </a:xfrm>
        <a:prstGeom prst="roundRect">
          <a:avLst>
            <a:gd name="adj" fmla="val 10000"/>
          </a:avLst>
        </a:prstGeom>
        <a:blipFill rotWithShape="1">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Life Skills</a:t>
          </a:r>
          <a:endParaRPr lang="en-US" sz="3100" kern="1200"/>
        </a:p>
      </dsp:txBody>
      <dsp:txXfrm>
        <a:off x="2817204" y="5140612"/>
        <a:ext cx="2014345" cy="1179256"/>
      </dsp:txXfrm>
    </dsp:sp>
    <dsp:sp modelId="{7E15EA55-A5F8-498F-985B-DB59269A8AE8}">
      <dsp:nvSpPr>
        <dsp:cNvPr id="0" name=""/>
        <dsp:cNvSpPr/>
      </dsp:nvSpPr>
      <dsp:spPr>
        <a:xfrm rot="16200000">
          <a:off x="2424991" y="2968923"/>
          <a:ext cx="1555964" cy="187894"/>
        </a:xfrm>
        <a:prstGeom prst="rect">
          <a:avLst/>
        </a:prstGeom>
        <a:solidFill>
          <a:schemeClr val="accent2">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DDE526-6F11-4AA2-BF79-754DF787D079}">
      <dsp:nvSpPr>
        <dsp:cNvPr id="0" name=""/>
        <dsp:cNvSpPr/>
      </dsp:nvSpPr>
      <dsp:spPr>
        <a:xfrm>
          <a:off x="2780516" y="3538133"/>
          <a:ext cx="2087721" cy="1252632"/>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Math Upgrading</a:t>
          </a:r>
          <a:endParaRPr lang="en-US" sz="3100" kern="1200"/>
        </a:p>
      </dsp:txBody>
      <dsp:txXfrm>
        <a:off x="2817204" y="3574821"/>
        <a:ext cx="2014345" cy="1179256"/>
      </dsp:txXfrm>
    </dsp:sp>
    <dsp:sp modelId="{3A635D34-F4DF-4F41-A301-CC35678A7CAF}">
      <dsp:nvSpPr>
        <dsp:cNvPr id="0" name=""/>
        <dsp:cNvSpPr/>
      </dsp:nvSpPr>
      <dsp:spPr>
        <a:xfrm rot="16200000">
          <a:off x="2424991" y="1403132"/>
          <a:ext cx="1555964" cy="187894"/>
        </a:xfrm>
        <a:prstGeom prst="rect">
          <a:avLst/>
        </a:prstGeom>
        <a:solidFill>
          <a:schemeClr val="accent3">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348758C-0325-44EC-97A5-5095B65B4721}">
      <dsp:nvSpPr>
        <dsp:cNvPr id="0" name=""/>
        <dsp:cNvSpPr/>
      </dsp:nvSpPr>
      <dsp:spPr>
        <a:xfrm>
          <a:off x="2780516" y="1972342"/>
          <a:ext cx="2087721" cy="1252632"/>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Rockwell Condensed" panose="02060603050405020104"/>
            </a:rPr>
            <a:t>Health &amp; Safety</a:t>
          </a:r>
        </a:p>
      </dsp:txBody>
      <dsp:txXfrm>
        <a:off x="2817204" y="2009030"/>
        <a:ext cx="2014345" cy="1179256"/>
      </dsp:txXfrm>
    </dsp:sp>
    <dsp:sp modelId="{CED7058C-0A50-417E-933A-60E2BF4204BC}">
      <dsp:nvSpPr>
        <dsp:cNvPr id="0" name=""/>
        <dsp:cNvSpPr/>
      </dsp:nvSpPr>
      <dsp:spPr>
        <a:xfrm>
          <a:off x="3207886" y="620236"/>
          <a:ext cx="2766843" cy="187894"/>
        </a:xfrm>
        <a:prstGeom prst="rect">
          <a:avLst/>
        </a:prstGeom>
        <a:solidFill>
          <a:schemeClr val="accent4">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A1C1385-4475-4115-9BC2-BCCD594AB6CE}">
      <dsp:nvSpPr>
        <dsp:cNvPr id="0" name=""/>
        <dsp:cNvSpPr/>
      </dsp:nvSpPr>
      <dsp:spPr>
        <a:xfrm>
          <a:off x="2780516" y="406551"/>
          <a:ext cx="2087721" cy="1252632"/>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Welding</a:t>
          </a:r>
          <a:endParaRPr lang="en-US" sz="3100" kern="1200"/>
        </a:p>
      </dsp:txBody>
      <dsp:txXfrm>
        <a:off x="2817204" y="443239"/>
        <a:ext cx="2014345" cy="1179256"/>
      </dsp:txXfrm>
    </dsp:sp>
    <dsp:sp modelId="{ECB841DF-88DE-47B3-9384-E2E56A972DDE}">
      <dsp:nvSpPr>
        <dsp:cNvPr id="0" name=""/>
        <dsp:cNvSpPr/>
      </dsp:nvSpPr>
      <dsp:spPr>
        <a:xfrm rot="5400000">
          <a:off x="5201660" y="1403132"/>
          <a:ext cx="1555964" cy="187894"/>
        </a:xfrm>
        <a:prstGeom prst="rect">
          <a:avLst/>
        </a:prstGeom>
        <a:solidFill>
          <a:schemeClr val="accent5">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8FF3D62-EE93-434E-802E-FC8BE70120A6}">
      <dsp:nvSpPr>
        <dsp:cNvPr id="0" name=""/>
        <dsp:cNvSpPr/>
      </dsp:nvSpPr>
      <dsp:spPr>
        <a:xfrm>
          <a:off x="5557185" y="406551"/>
          <a:ext cx="2087721" cy="1252632"/>
        </a:xfrm>
        <a:prstGeom prst="roundRect">
          <a:avLst>
            <a:gd name="adj" fmla="val 10000"/>
          </a:avLst>
        </a:prstGeom>
        <a:blipFill rotWithShape="1">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Rockwell Condensed" panose="02060603050405020104"/>
            </a:rPr>
            <a:t>Carpenters Union</a:t>
          </a:r>
          <a:endParaRPr lang="en-US" sz="3100" kern="1200"/>
        </a:p>
      </dsp:txBody>
      <dsp:txXfrm>
        <a:off x="5593873" y="443239"/>
        <a:ext cx="2014345" cy="1179256"/>
      </dsp:txXfrm>
    </dsp:sp>
    <dsp:sp modelId="{33A73C03-C5A4-410F-8123-AF6FFF2255AF}">
      <dsp:nvSpPr>
        <dsp:cNvPr id="0" name=""/>
        <dsp:cNvSpPr/>
      </dsp:nvSpPr>
      <dsp:spPr>
        <a:xfrm rot="5400000">
          <a:off x="5201660" y="2968923"/>
          <a:ext cx="1555964" cy="187894"/>
        </a:xfrm>
        <a:prstGeom prst="rect">
          <a:avLst/>
        </a:prstGeom>
        <a:solidFill>
          <a:schemeClr val="accent6">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E298C4-0818-43F1-AF72-BFA8CD0F5A7C}">
      <dsp:nvSpPr>
        <dsp:cNvPr id="0" name=""/>
        <dsp:cNvSpPr/>
      </dsp:nvSpPr>
      <dsp:spPr>
        <a:xfrm>
          <a:off x="5557185" y="1972342"/>
          <a:ext cx="2087721" cy="1252632"/>
        </a:xfrm>
        <a:prstGeom prst="roundRect">
          <a:avLst>
            <a:gd name="adj" fmla="val 10000"/>
          </a:avLst>
        </a:prstGeom>
        <a:blipFill rotWithShape="1">
          <a:blip xmlns:r="http://schemas.openxmlformats.org/officeDocument/2006/relationships" r:embed="rId1">
            <a:duotone>
              <a:schemeClr val="accent6">
                <a:hueOff val="0"/>
                <a:satOff val="0"/>
                <a:lumOff val="0"/>
                <a:alphaOff val="0"/>
                <a:shade val="36000"/>
                <a:satMod val="120000"/>
              </a:schemeClr>
              <a:schemeClr val="accent6">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Rockwell Condensed" panose="02060603050405020104"/>
            </a:rPr>
            <a:t>Job Applications</a:t>
          </a:r>
        </a:p>
      </dsp:txBody>
      <dsp:txXfrm>
        <a:off x="5593873" y="2009030"/>
        <a:ext cx="2014345" cy="1179256"/>
      </dsp:txXfrm>
    </dsp:sp>
    <dsp:sp modelId="{9D7C4D97-2D6F-43C6-930C-8E2ABC9E283B}">
      <dsp:nvSpPr>
        <dsp:cNvPr id="0" name=""/>
        <dsp:cNvSpPr/>
      </dsp:nvSpPr>
      <dsp:spPr>
        <a:xfrm rot="5400000">
          <a:off x="5201660" y="4534714"/>
          <a:ext cx="1555964" cy="187894"/>
        </a:xfrm>
        <a:prstGeom prst="rect">
          <a:avLst/>
        </a:prstGeom>
        <a:solidFill>
          <a:schemeClr val="accent2">
            <a:hueOff val="0"/>
            <a:satOff val="0"/>
            <a:lumOff val="0"/>
            <a:alphaOff val="0"/>
          </a:schemeClr>
        </a:solidFill>
        <a:ln>
          <a:noFill/>
        </a:ln>
        <a:effectLst>
          <a:softEdge rad="12700"/>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1D2556-97CA-4980-BCB3-CFDF73C7D5B1}">
      <dsp:nvSpPr>
        <dsp:cNvPr id="0" name=""/>
        <dsp:cNvSpPr/>
      </dsp:nvSpPr>
      <dsp:spPr>
        <a:xfrm>
          <a:off x="5557185" y="3538133"/>
          <a:ext cx="2087721" cy="1252632"/>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Work Placement</a:t>
          </a:r>
          <a:endParaRPr lang="en-US" sz="3100" kern="1200"/>
        </a:p>
      </dsp:txBody>
      <dsp:txXfrm>
        <a:off x="5593873" y="3574821"/>
        <a:ext cx="2014345" cy="1179256"/>
      </dsp:txXfrm>
    </dsp:sp>
    <dsp:sp modelId="{9E64B9F0-F038-4F2B-9BF9-9E06A90839D4}">
      <dsp:nvSpPr>
        <dsp:cNvPr id="0" name=""/>
        <dsp:cNvSpPr/>
      </dsp:nvSpPr>
      <dsp:spPr>
        <a:xfrm>
          <a:off x="5557185" y="5103924"/>
          <a:ext cx="2087721" cy="1252632"/>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Rockwell Condensed" panose="02060603050405020104"/>
            </a:rPr>
            <a:t>Working World</a:t>
          </a:r>
        </a:p>
      </dsp:txBody>
      <dsp:txXfrm>
        <a:off x="5593873" y="5140612"/>
        <a:ext cx="2014345" cy="11792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8CC55-059C-4CCD-9967-0500AD806A37}" type="datetimeFigureOut">
              <a:rPr lang="en-US"/>
              <a:t>10/28/20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1CDD3-15BA-4886-8D5C-5DA644490537}" type="slidenum">
              <a:rPr lang="en-US"/>
              <a:t>‹#›</a:t>
            </a:fld>
            <a:endParaRPr lang="en-US"/>
          </a:p>
        </p:txBody>
      </p:sp>
    </p:spTree>
    <p:extLst>
      <p:ext uri="{BB962C8B-B14F-4D97-AF65-F5344CB8AC3E}">
        <p14:creationId xmlns:p14="http://schemas.microsoft.com/office/powerpoint/2010/main" val="347558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Pre-apprenticeships equip workers with expertise and real-life experience to help them find employment as an apprentices and eventually, as a licensed professional.</a:t>
            </a:r>
          </a:p>
          <a:p>
            <a:r>
              <a:rPr lang="en-US" dirty="0"/>
              <a:t>Apprenticeship’s shadow a 4 year bachelor degree programs and major universities and colleges with the completion of a 4-5 year apprenticeship. People who enroll in a pre-apprenticeship program get a head-start on succeeding as an apprentice because of the learning prerequisite skills, gaining an overview of daily expectations in their target professional field and learning strategies for getting selected into formal apprenticeships. Due to the focus on job readiness, pre-apprenticeship training includes extensive amounts of hands-on preparatory work to simulate real world application of skills and experience.</a:t>
            </a:r>
            <a:endParaRPr lang="en-US" dirty="0">
              <a:cs typeface="Calibri"/>
            </a:endParaRPr>
          </a:p>
          <a:p>
            <a:endParaRPr lang="en-US" dirty="0">
              <a:cs typeface="Calibri"/>
            </a:endParaRPr>
          </a:p>
          <a:p>
            <a:r>
              <a:rPr lang="en-US" dirty="0"/>
              <a:t>https://www.ontario.ca/page/prepare-apprenticeship</a:t>
            </a:r>
            <a:endParaRPr lang="en-US" dirty="0">
              <a:cs typeface="Calibri"/>
            </a:endParaRPr>
          </a:p>
        </p:txBody>
      </p:sp>
      <p:sp>
        <p:nvSpPr>
          <p:cNvPr id="4" name="Slide Number Placeholder 3"/>
          <p:cNvSpPr>
            <a:spLocks noGrp="1"/>
          </p:cNvSpPr>
          <p:nvPr>
            <p:ph type="sldNum" sz="quarter" idx="5"/>
          </p:nvPr>
        </p:nvSpPr>
        <p:spPr/>
        <p:txBody>
          <a:bodyPr/>
          <a:lstStyle/>
          <a:p>
            <a:fld id="{95A1CDD3-15BA-4886-8D5C-5DA644490537}" type="slidenum">
              <a:rPr lang="en-US"/>
              <a:t>8</a:t>
            </a:fld>
            <a:endParaRPr lang="en-US"/>
          </a:p>
        </p:txBody>
      </p:sp>
    </p:spTree>
    <p:extLst>
      <p:ext uri="{BB962C8B-B14F-4D97-AF65-F5344CB8AC3E}">
        <p14:creationId xmlns:p14="http://schemas.microsoft.com/office/powerpoint/2010/main" val="325301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10/28/20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9831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3107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10/28/20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3939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8204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0300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10/28/20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2478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10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27A84C0-8098-A349-9E48-BC1E9E4FA20A}" type="datetimeFigureOut">
              <a:rPr lang="en-US" smtClean="0"/>
              <a:pPr/>
              <a:t>10/28/20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10/28/20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222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10/28/20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3385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1693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9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27A84C0-8098-A349-9E48-BC1E9E4FA20A}" type="datetimeFigureOut">
              <a:rPr lang="en-US" smtClean="0"/>
              <a:pPr/>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CA"/>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27A84C0-8098-A349-9E48-BC1E9E4FA20A}" type="datetimeFigureOut">
              <a:rPr lang="en-US" smtClean="0"/>
              <a:pPr/>
              <a:t>10/28/20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27A84C0-8098-A349-9E48-BC1E9E4FA20A}" type="datetimeFigureOut">
              <a:rPr lang="en-US" smtClean="0"/>
              <a:pPr/>
              <a:t>10/28/20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A84C0-8098-A349-9E48-BC1E9E4FA20A}" type="datetimeFigureOut">
              <a:rPr lang="en-US" smtClean="0"/>
              <a:pPr/>
              <a:t>10/28/20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CA"/>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a:t>Click to edit Master text styles</a:t>
            </a:r>
          </a:p>
        </p:txBody>
      </p:sp>
      <p:sp>
        <p:nvSpPr>
          <p:cNvPr id="5" name="Date Placeholder 4"/>
          <p:cNvSpPr>
            <a:spLocks noGrp="1"/>
          </p:cNvSpPr>
          <p:nvPr>
            <p:ph type="dt" sz="half" idx="10"/>
          </p:nvPr>
        </p:nvSpPr>
        <p:spPr/>
        <p:txBody>
          <a:bodyPr/>
          <a:lstStyle/>
          <a:p>
            <a:fld id="{327A84C0-8098-A349-9E48-BC1E9E4FA20A}" type="datetimeFigureOut">
              <a:rPr lang="en-US" smtClean="0"/>
              <a:pPr/>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a:t>Click to edit Master text styles</a:t>
            </a:r>
          </a:p>
        </p:txBody>
      </p:sp>
      <p:sp>
        <p:nvSpPr>
          <p:cNvPr id="5" name="Date Placeholder 4"/>
          <p:cNvSpPr>
            <a:spLocks noGrp="1"/>
          </p:cNvSpPr>
          <p:nvPr>
            <p:ph type="dt" sz="half" idx="10"/>
          </p:nvPr>
        </p:nvSpPr>
        <p:spPr/>
        <p:txBody>
          <a:bodyPr/>
          <a:lstStyle/>
          <a:p>
            <a:fld id="{327A84C0-8098-A349-9E48-BC1E9E4FA20A}" type="datetimeFigureOut">
              <a:rPr lang="en-US" smtClean="0"/>
              <a:pPr/>
              <a:t>10/28/20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microsoft.com/office/2007/relationships/hdphoto" Target="../media/hdphoto1.wdp"/><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7A84C0-8098-A349-9E48-BC1E9E4FA20A}" type="datetimeFigureOut">
              <a:rPr lang="en-US" smtClean="0"/>
              <a:pPr/>
              <a:t>10/28/20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732D01-7B1D-934E-A736-5F65E2F776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10/28/20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27A84C0-8098-A349-9E48-BC1E9E4FA20A}" type="datetimeFigureOut">
              <a:rPr lang="en-US" smtClean="0"/>
              <a:pPr/>
              <a:t>10/28/20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732D01-7B1D-934E-A736-5F65E2F77695}" type="slidenum">
              <a:rPr lang="en-US" smtClean="0"/>
              <a:pPr/>
              <a:t>‹#›</a:t>
            </a:fld>
            <a:endParaRPr lang="en-US"/>
          </a:p>
        </p:txBody>
      </p:sp>
    </p:spTree>
    <p:extLst>
      <p:ext uri="{BB962C8B-B14F-4D97-AF65-F5344CB8AC3E}">
        <p14:creationId xmlns:p14="http://schemas.microsoft.com/office/powerpoint/2010/main" val="8055625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slideLayout" Target="../slideLayouts/slideLayout30.xml"/><Relationship Id="rId6" Type="http://schemas.openxmlformats.org/officeDocument/2006/relationships/image" Target="../media/image9.jpeg"/><Relationship Id="rId11" Type="http://schemas.microsoft.com/office/2007/relationships/diagramDrawing" Target="../diagrams/drawing1.xml"/><Relationship Id="rId5" Type="http://schemas.microsoft.com/office/2007/relationships/hdphoto" Target="../media/hdphoto2.wdp"/><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0.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0.xml"/><Relationship Id="rId1" Type="http://schemas.openxmlformats.org/officeDocument/2006/relationships/video" Target="https://www.youtube.com/embed/EXGrVRSg6Dk?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913F-2996-41A3-915A-9F08F9A74A2B}"/>
              </a:ext>
            </a:extLst>
          </p:cNvPr>
          <p:cNvSpPr>
            <a:spLocks noGrp="1"/>
          </p:cNvSpPr>
          <p:nvPr>
            <p:ph type="ctrTitle"/>
          </p:nvPr>
        </p:nvSpPr>
        <p:spPr>
          <a:xfrm>
            <a:off x="2012" y="4125654"/>
            <a:ext cx="10509069" cy="1472224"/>
          </a:xfrm>
        </p:spPr>
        <p:txBody>
          <a:bodyPr anchor="b">
            <a:noAutofit/>
          </a:bodyPr>
          <a:lstStyle/>
          <a:p>
            <a:r>
              <a:rPr lang="en-US" sz="5400" dirty="0">
                <a:solidFill>
                  <a:schemeClr val="tx1"/>
                </a:solidFill>
              </a:rPr>
              <a:t>Drywall, Acoustics &amp; Lathing (451A)</a:t>
            </a:r>
            <a:endParaRPr lang="en-CA" sz="5400" dirty="0">
              <a:solidFill>
                <a:schemeClr val="tx1"/>
              </a:solidFill>
            </a:endParaRPr>
          </a:p>
        </p:txBody>
      </p:sp>
      <p:sp>
        <p:nvSpPr>
          <p:cNvPr id="3" name="Subtitle 2">
            <a:extLst>
              <a:ext uri="{FF2B5EF4-FFF2-40B4-BE49-F238E27FC236}">
                <a16:creationId xmlns:a16="http://schemas.microsoft.com/office/drawing/2014/main" id="{3E9906FD-25FF-412B-BE2A-A639E3473609}"/>
              </a:ext>
            </a:extLst>
          </p:cNvPr>
          <p:cNvSpPr>
            <a:spLocks noGrp="1"/>
          </p:cNvSpPr>
          <p:nvPr>
            <p:ph type="subTitle" idx="1"/>
          </p:nvPr>
        </p:nvSpPr>
        <p:spPr>
          <a:xfrm>
            <a:off x="5923" y="5591999"/>
            <a:ext cx="10509068" cy="448955"/>
          </a:xfrm>
        </p:spPr>
        <p:txBody>
          <a:bodyPr vert="horz" lIns="91440" tIns="45720" rIns="91440" bIns="45720" rtlCol="0" anchor="t">
            <a:noAutofit/>
          </a:bodyPr>
          <a:lstStyle/>
          <a:p>
            <a:r>
              <a:rPr lang="en-US" sz="3200" dirty="0">
                <a:solidFill>
                  <a:srgbClr val="FFFFFF"/>
                </a:solidFill>
              </a:rPr>
              <a:t>Pre-Apprenticeship Training Program</a:t>
            </a:r>
          </a:p>
          <a:p>
            <a:endParaRPr lang="en-CA" sz="3200" dirty="0">
              <a:solidFill>
                <a:srgbClr val="FFFFFF"/>
              </a:solidFill>
            </a:endParaRPr>
          </a:p>
        </p:txBody>
      </p:sp>
      <p:pic>
        <p:nvPicPr>
          <p:cNvPr id="5" name="Picture 5" descr="A picture containing drawing&#10;&#10;Description automatically generated">
            <a:extLst>
              <a:ext uri="{FF2B5EF4-FFF2-40B4-BE49-F238E27FC236}">
                <a16:creationId xmlns:a16="http://schemas.microsoft.com/office/drawing/2014/main" id="{5A132F87-200F-4D96-BE84-24625B9C36F8}"/>
              </a:ext>
            </a:extLst>
          </p:cNvPr>
          <p:cNvPicPr>
            <a:picLocks noChangeAspect="1"/>
          </p:cNvPicPr>
          <p:nvPr/>
        </p:nvPicPr>
        <p:blipFill rotWithShape="1">
          <a:blip r:embed="rId2"/>
          <a:srcRect t="1729" b="3565"/>
          <a:stretch/>
        </p:blipFill>
        <p:spPr>
          <a:xfrm>
            <a:off x="20" y="-115009"/>
            <a:ext cx="12191980" cy="4240663"/>
          </a:xfrm>
          <a:prstGeom prst="rect">
            <a:avLst/>
          </a:prstGeom>
        </p:spPr>
      </p:pic>
      <p:pic>
        <p:nvPicPr>
          <p:cNvPr id="4" name="Picture 2" descr="A picture containing table&#10;&#10;Description automatically generated">
            <a:extLst>
              <a:ext uri="{FF2B5EF4-FFF2-40B4-BE49-F238E27FC236}">
                <a16:creationId xmlns:a16="http://schemas.microsoft.com/office/drawing/2014/main" id="{2AF2E833-881C-4E98-A531-8F2E1AA0B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500" y="5793084"/>
            <a:ext cx="2702044" cy="848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4277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1FAD-9309-407D-ADF5-E769BB5018A1}"/>
              </a:ext>
            </a:extLst>
          </p:cNvPr>
          <p:cNvSpPr>
            <a:spLocks noGrp="1"/>
          </p:cNvSpPr>
          <p:nvPr>
            <p:ph type="title"/>
          </p:nvPr>
        </p:nvSpPr>
        <p:spPr>
          <a:xfrm>
            <a:off x="8305225" y="2813650"/>
            <a:ext cx="3962400" cy="1737360"/>
          </a:xfrm>
        </p:spPr>
        <p:txBody>
          <a:bodyPr>
            <a:normAutofit fontScale="90000"/>
          </a:bodyPr>
          <a:lstStyle/>
          <a:p>
            <a:pPr algn="ctr"/>
            <a:r>
              <a:rPr lang="en-US" sz="6700" dirty="0"/>
              <a:t>AETS</a:t>
            </a:r>
            <a:r>
              <a:rPr lang="en-US" sz="4800" dirty="0"/>
              <a:t> </a:t>
            </a:r>
            <a:br>
              <a:rPr lang="en-US" sz="4800" dirty="0"/>
            </a:br>
            <a:r>
              <a:rPr lang="en-US" sz="3600" dirty="0"/>
              <a:t>Drywall, acoustics and lathing</a:t>
            </a:r>
            <a:br>
              <a:rPr lang="en-US" sz="3600" dirty="0"/>
            </a:br>
            <a:r>
              <a:rPr lang="en-US" sz="3600" dirty="0"/>
              <a:t>Pre-Apprenticeship training program</a:t>
            </a:r>
            <a:r>
              <a:rPr lang="en-US" sz="2700" dirty="0"/>
              <a:t> </a:t>
            </a:r>
            <a:br>
              <a:rPr lang="en-US" sz="2700" dirty="0">
                <a:latin typeface="Rockwell Condensed"/>
              </a:rPr>
            </a:br>
            <a:br>
              <a:rPr lang="en-US" sz="4800" dirty="0"/>
            </a:br>
            <a:r>
              <a:rPr lang="en-US" sz="4800" dirty="0"/>
              <a:t>Program outline</a:t>
            </a:r>
            <a:endParaRPr lang="en-US" sz="4800" dirty="0">
              <a:latin typeface="Rockwell Condensed"/>
            </a:endParaRPr>
          </a:p>
        </p:txBody>
      </p:sp>
      <p:sp>
        <p:nvSpPr>
          <p:cNvPr id="3" name="Picture Placeholder 2">
            <a:extLst>
              <a:ext uri="{FF2B5EF4-FFF2-40B4-BE49-F238E27FC236}">
                <a16:creationId xmlns:a16="http://schemas.microsoft.com/office/drawing/2014/main" id="{BF4DBC6C-4813-41D3-B795-0E2D7D19DFFC}"/>
              </a:ext>
            </a:extLst>
          </p:cNvPr>
          <p:cNvSpPr>
            <a:spLocks noGrp="1"/>
          </p:cNvSpPr>
          <p:nvPr>
            <p:ph type="pic" idx="1"/>
          </p:nvPr>
        </p:nvSpPr>
        <p:spPr/>
      </p:sp>
      <p:graphicFrame>
        <p:nvGraphicFramePr>
          <p:cNvPr id="5" name="Diagram 5">
            <a:extLst>
              <a:ext uri="{FF2B5EF4-FFF2-40B4-BE49-F238E27FC236}">
                <a16:creationId xmlns:a16="http://schemas.microsoft.com/office/drawing/2014/main" id="{3324F35A-1E88-4728-9431-3904FF26FB32}"/>
              </a:ext>
            </a:extLst>
          </p:cNvPr>
          <p:cNvGraphicFramePr/>
          <p:nvPr>
            <p:extLst>
              <p:ext uri="{D42A27DB-BD31-4B8C-83A1-F6EECF244321}">
                <p14:modId xmlns:p14="http://schemas.microsoft.com/office/powerpoint/2010/main" val="922580683"/>
              </p:ext>
            </p:extLst>
          </p:nvPr>
        </p:nvGraphicFramePr>
        <p:xfrm>
          <a:off x="330680" y="4314"/>
          <a:ext cx="7648754" cy="6763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90" name="TextBox 2089">
            <a:extLst>
              <a:ext uri="{FF2B5EF4-FFF2-40B4-BE49-F238E27FC236}">
                <a16:creationId xmlns:a16="http://schemas.microsoft.com/office/drawing/2014/main" id="{082FA5E1-C688-40C8-95A1-373F79CA3D8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Rockwell Condensed"/>
            </a:endParaRPr>
          </a:p>
        </p:txBody>
      </p:sp>
    </p:spTree>
    <p:extLst>
      <p:ext uri="{BB962C8B-B14F-4D97-AF65-F5344CB8AC3E}">
        <p14:creationId xmlns:p14="http://schemas.microsoft.com/office/powerpoint/2010/main" val="253736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D911-8229-49E6-97B0-F0CB6E166C81}"/>
              </a:ext>
            </a:extLst>
          </p:cNvPr>
          <p:cNvSpPr>
            <a:spLocks noGrp="1"/>
          </p:cNvSpPr>
          <p:nvPr>
            <p:ph type="title"/>
          </p:nvPr>
        </p:nvSpPr>
        <p:spPr/>
        <p:txBody>
          <a:bodyPr/>
          <a:lstStyle/>
          <a:p>
            <a:r>
              <a:rPr lang="en-US" dirty="0"/>
              <a:t>TimeLine</a:t>
            </a:r>
          </a:p>
        </p:txBody>
      </p:sp>
      <p:sp>
        <p:nvSpPr>
          <p:cNvPr id="3" name="Picture Placeholder 2">
            <a:extLst>
              <a:ext uri="{FF2B5EF4-FFF2-40B4-BE49-F238E27FC236}">
                <a16:creationId xmlns:a16="http://schemas.microsoft.com/office/drawing/2014/main" id="{E2F80689-0932-4E08-AC4C-44AA1D8334C8}"/>
              </a:ext>
            </a:extLst>
          </p:cNvPr>
          <p:cNvSpPr>
            <a:spLocks noGrp="1"/>
          </p:cNvSpPr>
          <p:nvPr>
            <p:ph type="pic" idx="1"/>
          </p:nvPr>
        </p:nvSpPr>
        <p:spPr/>
      </p:sp>
      <p:sp>
        <p:nvSpPr>
          <p:cNvPr id="4" name="Text Placeholder 3">
            <a:extLst>
              <a:ext uri="{FF2B5EF4-FFF2-40B4-BE49-F238E27FC236}">
                <a16:creationId xmlns:a16="http://schemas.microsoft.com/office/drawing/2014/main" id="{D8EE2E52-CE76-4B2E-8726-226BFF1B8FEF}"/>
              </a:ext>
            </a:extLst>
          </p:cNvPr>
          <p:cNvSpPr>
            <a:spLocks noGrp="1"/>
          </p:cNvSpPr>
          <p:nvPr>
            <p:ph type="body" sz="half" idx="2"/>
          </p:nvPr>
        </p:nvSpPr>
        <p:spPr>
          <a:xfrm>
            <a:off x="8549640" y="2423160"/>
            <a:ext cx="3446300" cy="3291840"/>
          </a:xfrm>
        </p:spPr>
        <p:txBody>
          <a:bodyPr vert="horz" lIns="91440" tIns="45720" rIns="91440" bIns="45720" rtlCol="0" anchor="t">
            <a:normAutofit/>
          </a:bodyPr>
          <a:lstStyle/>
          <a:p>
            <a:r>
              <a:rPr lang="en-US" sz="1800" b="1" dirty="0"/>
              <a:t>Current programs</a:t>
            </a:r>
          </a:p>
          <a:p>
            <a:r>
              <a:rPr lang="en-US" sz="1800" dirty="0"/>
              <a:t>Due to Covid-19 the group has been split into 2 groups. </a:t>
            </a:r>
          </a:p>
          <a:p>
            <a:endParaRPr lang="en-US" sz="1800" dirty="0"/>
          </a:p>
          <a:p>
            <a:r>
              <a:rPr lang="en-US" sz="1800" b="1" dirty="0"/>
              <a:t>Spring 2021: Drywall, Acoustics &amp; Lathing Group 1</a:t>
            </a:r>
          </a:p>
          <a:p>
            <a:endParaRPr lang="en-US" sz="1800" b="1" dirty="0"/>
          </a:p>
          <a:p>
            <a:r>
              <a:rPr lang="en-US" sz="1800" b="1" dirty="0"/>
              <a:t>Summer 2021: Drywall, Acoustics &amp; Lathing Group 2</a:t>
            </a:r>
          </a:p>
        </p:txBody>
      </p:sp>
      <p:graphicFrame>
        <p:nvGraphicFramePr>
          <p:cNvPr id="5" name="Table 5">
            <a:extLst>
              <a:ext uri="{FF2B5EF4-FFF2-40B4-BE49-F238E27FC236}">
                <a16:creationId xmlns:a16="http://schemas.microsoft.com/office/drawing/2014/main" id="{79C7A1A9-F4A5-486A-8384-14DA3951760D}"/>
              </a:ext>
            </a:extLst>
          </p:cNvPr>
          <p:cNvGraphicFramePr>
            <a:graphicFrameLocks noGrp="1"/>
          </p:cNvGraphicFramePr>
          <p:nvPr>
            <p:extLst>
              <p:ext uri="{D42A27DB-BD31-4B8C-83A1-F6EECF244321}">
                <p14:modId xmlns:p14="http://schemas.microsoft.com/office/powerpoint/2010/main" val="2611555072"/>
              </p:ext>
            </p:extLst>
          </p:nvPr>
        </p:nvGraphicFramePr>
        <p:xfrm>
          <a:off x="-1" y="0"/>
          <a:ext cx="8303739" cy="6858002"/>
        </p:xfrm>
        <a:graphic>
          <a:graphicData uri="http://schemas.openxmlformats.org/drawingml/2006/table">
            <a:tbl>
              <a:tblPr firstRow="1" bandRow="1">
                <a:tableStyleId>{21E4AEA4-8DFA-4A89-87EB-49C32662AFE0}</a:tableStyleId>
              </a:tblPr>
              <a:tblGrid>
                <a:gridCol w="2511708">
                  <a:extLst>
                    <a:ext uri="{9D8B030D-6E8A-4147-A177-3AD203B41FA5}">
                      <a16:colId xmlns:a16="http://schemas.microsoft.com/office/drawing/2014/main" val="2897036414"/>
                    </a:ext>
                  </a:extLst>
                </a:gridCol>
                <a:gridCol w="1935251">
                  <a:extLst>
                    <a:ext uri="{9D8B030D-6E8A-4147-A177-3AD203B41FA5}">
                      <a16:colId xmlns:a16="http://schemas.microsoft.com/office/drawing/2014/main" val="2139007535"/>
                    </a:ext>
                  </a:extLst>
                </a:gridCol>
                <a:gridCol w="1780845">
                  <a:extLst>
                    <a:ext uri="{9D8B030D-6E8A-4147-A177-3AD203B41FA5}">
                      <a16:colId xmlns:a16="http://schemas.microsoft.com/office/drawing/2014/main" val="3127361947"/>
                    </a:ext>
                  </a:extLst>
                </a:gridCol>
                <a:gridCol w="2075935">
                  <a:extLst>
                    <a:ext uri="{9D8B030D-6E8A-4147-A177-3AD203B41FA5}">
                      <a16:colId xmlns:a16="http://schemas.microsoft.com/office/drawing/2014/main" val="2839510203"/>
                    </a:ext>
                  </a:extLst>
                </a:gridCol>
              </a:tblGrid>
              <a:tr h="449705">
                <a:tc>
                  <a:txBody>
                    <a:bodyPr/>
                    <a:lstStyle/>
                    <a:p>
                      <a:pPr algn="ctr"/>
                      <a:r>
                        <a:rPr lang="en-US" dirty="0"/>
                        <a:t>Task</a:t>
                      </a:r>
                      <a:endParaRPr lang="en-US" b="1" dirty="0"/>
                    </a:p>
                  </a:txBody>
                  <a:tcPr/>
                </a:tc>
                <a:tc>
                  <a:txBody>
                    <a:bodyPr/>
                    <a:lstStyle/>
                    <a:p>
                      <a:pPr algn="ctr"/>
                      <a:r>
                        <a:rPr lang="en-US" dirty="0"/>
                        <a:t>Weeks</a:t>
                      </a:r>
                      <a:endParaRPr lang="en-US" b="1" dirty="0"/>
                    </a:p>
                  </a:txBody>
                  <a:tcPr/>
                </a:tc>
                <a:tc>
                  <a:txBody>
                    <a:bodyPr/>
                    <a:lstStyle/>
                    <a:p>
                      <a:pPr algn="ctr"/>
                      <a:r>
                        <a:rPr lang="en-US" dirty="0"/>
                        <a:t>Drywall1</a:t>
                      </a:r>
                      <a:endParaRPr lang="en-US" b="1" dirty="0"/>
                    </a:p>
                  </a:txBody>
                  <a:tcPr/>
                </a:tc>
                <a:tc>
                  <a:txBody>
                    <a:bodyPr/>
                    <a:lstStyle/>
                    <a:p>
                      <a:pPr algn="ctr"/>
                      <a:r>
                        <a:rPr lang="en-US" dirty="0"/>
                        <a:t>Drywall2</a:t>
                      </a:r>
                      <a:endParaRPr lang="en-US" b="1" dirty="0"/>
                    </a:p>
                  </a:txBody>
                  <a:tcPr/>
                </a:tc>
                <a:extLst>
                  <a:ext uri="{0D108BD9-81ED-4DB2-BD59-A6C34878D82A}">
                    <a16:rowId xmlns:a16="http://schemas.microsoft.com/office/drawing/2014/main" val="3720837584"/>
                  </a:ext>
                </a:extLst>
              </a:tr>
              <a:tr h="449705">
                <a:tc>
                  <a:txBody>
                    <a:bodyPr/>
                    <a:lstStyle/>
                    <a:p>
                      <a:pPr algn="ctr"/>
                      <a:r>
                        <a:rPr lang="en-US" dirty="0"/>
                        <a:t>Application</a:t>
                      </a: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3816346637"/>
                  </a:ext>
                </a:extLst>
              </a:tr>
              <a:tr h="449705">
                <a:tc>
                  <a:txBody>
                    <a:bodyPr/>
                    <a:lstStyle/>
                    <a:p>
                      <a:pPr algn="ctr"/>
                      <a:r>
                        <a:rPr lang="en-US" dirty="0"/>
                        <a:t>Interview</a:t>
                      </a:r>
                      <a:endParaRPr lang="en-US" b="1" dirty="0"/>
                    </a:p>
                  </a:txBody>
                  <a:tcPr/>
                </a:tc>
                <a:tc>
                  <a:txBody>
                    <a:bodyPr/>
                    <a:lstStyle/>
                    <a:p>
                      <a:pPr algn="ctr"/>
                      <a:endParaRPr lang="en-US" b="1" dirty="0"/>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3621233034"/>
                  </a:ext>
                </a:extLst>
              </a:tr>
              <a:tr h="786984">
                <a:tc>
                  <a:txBody>
                    <a:bodyPr/>
                    <a:lstStyle/>
                    <a:p>
                      <a:pPr lvl="0" algn="ctr">
                        <a:buNone/>
                      </a:pPr>
                      <a:r>
                        <a:rPr lang="en-US" dirty="0"/>
                        <a:t>Acceptance Letters</a:t>
                      </a: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1334283915"/>
                  </a:ext>
                </a:extLst>
              </a:tr>
              <a:tr h="786984">
                <a:tc>
                  <a:txBody>
                    <a:bodyPr/>
                    <a:lstStyle/>
                    <a:p>
                      <a:pPr lvl="0" algn="ctr">
                        <a:buNone/>
                      </a:pPr>
                      <a:r>
                        <a:rPr lang="en-US" dirty="0"/>
                        <a:t>Orientation in Thunder Bay</a:t>
                      </a:r>
                      <a:endParaRPr lang="en-US" b="1" dirty="0"/>
                    </a:p>
                  </a:txBody>
                  <a:tcPr/>
                </a:tc>
                <a:tc>
                  <a:txBody>
                    <a:bodyPr/>
                    <a:lstStyle/>
                    <a:p>
                      <a:pPr lvl="0" algn="ctr">
                        <a:buNone/>
                      </a:pPr>
                      <a:r>
                        <a:rPr lang="en-US" dirty="0"/>
                        <a:t>1 day</a:t>
                      </a:r>
                      <a:endParaRPr lang="en-US" b="1" dirty="0"/>
                    </a:p>
                  </a:txBody>
                  <a:tcPr/>
                </a:tc>
                <a:tc>
                  <a:txBody>
                    <a:bodyPr/>
                    <a:lstStyle/>
                    <a:p>
                      <a:pPr lvl="0" algn="ctr">
                        <a:buNone/>
                      </a:pPr>
                      <a:r>
                        <a:rPr lang="en-US" b="1" dirty="0"/>
                        <a:t>May 2021</a:t>
                      </a:r>
                    </a:p>
                  </a:txBody>
                  <a:tcPr/>
                </a:tc>
                <a:tc>
                  <a:txBody>
                    <a:bodyPr/>
                    <a:lstStyle/>
                    <a:p>
                      <a:pPr lvl="0" algn="ctr">
                        <a:buNone/>
                      </a:pPr>
                      <a:r>
                        <a:rPr lang="en-US" b="1" dirty="0"/>
                        <a:t>August 2021</a:t>
                      </a:r>
                    </a:p>
                  </a:txBody>
                  <a:tcPr/>
                </a:tc>
                <a:extLst>
                  <a:ext uri="{0D108BD9-81ED-4DB2-BD59-A6C34878D82A}">
                    <a16:rowId xmlns:a16="http://schemas.microsoft.com/office/drawing/2014/main" val="3189332318"/>
                  </a:ext>
                </a:extLst>
              </a:tr>
              <a:tr h="449705">
                <a:tc>
                  <a:txBody>
                    <a:bodyPr/>
                    <a:lstStyle/>
                    <a:p>
                      <a:pPr lvl="0" algn="ctr">
                        <a:buNone/>
                      </a:pPr>
                      <a:r>
                        <a:rPr lang="en-US" dirty="0"/>
                        <a:t>Life Skills</a:t>
                      </a:r>
                      <a:endParaRPr lang="en-US" b="1" dirty="0"/>
                    </a:p>
                  </a:txBody>
                  <a:tcPr/>
                </a:tc>
                <a:tc>
                  <a:txBody>
                    <a:bodyPr/>
                    <a:lstStyle/>
                    <a:p>
                      <a:pPr lvl="0" algn="ctr">
                        <a:buNone/>
                      </a:pPr>
                      <a:r>
                        <a:rPr lang="en-US" dirty="0"/>
                        <a:t>2 – 3 weeks</a:t>
                      </a: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2152298365"/>
                  </a:ext>
                </a:extLst>
              </a:tr>
              <a:tr h="786984">
                <a:tc>
                  <a:txBody>
                    <a:bodyPr/>
                    <a:lstStyle/>
                    <a:p>
                      <a:pPr lvl="0" algn="ctr">
                        <a:buNone/>
                      </a:pPr>
                      <a:r>
                        <a:rPr lang="en-US" dirty="0"/>
                        <a:t>Math Upgrading</a:t>
                      </a:r>
                      <a:endParaRPr lang="en-US" b="1" dirty="0"/>
                    </a:p>
                  </a:txBody>
                  <a:tcPr/>
                </a:tc>
                <a:tc>
                  <a:txBody>
                    <a:bodyPr/>
                    <a:lstStyle/>
                    <a:p>
                      <a:pPr lvl="0" algn="ctr">
                        <a:buNone/>
                      </a:pPr>
                      <a:r>
                        <a:rPr lang="en-US" dirty="0"/>
                        <a:t>1 – 2 weeks (½ days)</a:t>
                      </a: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216147438"/>
                  </a:ext>
                </a:extLst>
              </a:tr>
              <a:tr h="449705">
                <a:tc>
                  <a:txBody>
                    <a:bodyPr/>
                    <a:lstStyle/>
                    <a:p>
                      <a:pPr lvl="0" algn="ctr">
                        <a:buNone/>
                      </a:pPr>
                      <a:r>
                        <a:rPr lang="en-US" dirty="0"/>
                        <a:t>Health and Safety</a:t>
                      </a:r>
                      <a:endParaRPr lang="en-US" b="1" dirty="0"/>
                    </a:p>
                  </a:txBody>
                  <a:tcPr/>
                </a:tc>
                <a:tc>
                  <a:txBody>
                    <a:bodyPr/>
                    <a:lstStyle/>
                    <a:p>
                      <a:pPr lvl="0" algn="ctr">
                        <a:buNone/>
                      </a:pPr>
                      <a:r>
                        <a:rPr lang="en-US" dirty="0"/>
                        <a:t>1 week</a:t>
                      </a: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3378657797"/>
                  </a:ext>
                </a:extLst>
              </a:tr>
              <a:tr h="449705">
                <a:tc>
                  <a:txBody>
                    <a:bodyPr/>
                    <a:lstStyle/>
                    <a:p>
                      <a:pPr lvl="0" algn="ctr">
                        <a:buNone/>
                      </a:pPr>
                      <a:r>
                        <a:rPr lang="en-US" dirty="0"/>
                        <a:t>Welding</a:t>
                      </a:r>
                      <a:endParaRPr lang="en-US" b="1" dirty="0"/>
                    </a:p>
                  </a:txBody>
                  <a:tcPr/>
                </a:tc>
                <a:tc>
                  <a:txBody>
                    <a:bodyPr/>
                    <a:lstStyle/>
                    <a:p>
                      <a:pPr lvl="0" algn="ctr">
                        <a:buNone/>
                      </a:pPr>
                      <a:r>
                        <a:rPr lang="en-US" dirty="0"/>
                        <a:t>2 weeks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723376461"/>
                  </a:ext>
                </a:extLst>
              </a:tr>
              <a:tr h="449705">
                <a:tc>
                  <a:txBody>
                    <a:bodyPr/>
                    <a:lstStyle/>
                    <a:p>
                      <a:pPr lvl="0" algn="ctr">
                        <a:buNone/>
                      </a:pPr>
                      <a:r>
                        <a:rPr lang="en-US" dirty="0"/>
                        <a:t>Carpenters Union</a:t>
                      </a:r>
                      <a:endParaRPr lang="en-US" b="1" dirty="0"/>
                    </a:p>
                  </a:txBody>
                  <a:tcPr/>
                </a:tc>
                <a:tc>
                  <a:txBody>
                    <a:bodyPr/>
                    <a:lstStyle/>
                    <a:p>
                      <a:pPr lvl="0" algn="ctr">
                        <a:buNone/>
                      </a:pPr>
                      <a:r>
                        <a:rPr lang="en-US" dirty="0"/>
                        <a:t>8 weeks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3429208349"/>
                  </a:ext>
                </a:extLst>
              </a:tr>
              <a:tr h="449705">
                <a:tc>
                  <a:txBody>
                    <a:bodyPr/>
                    <a:lstStyle/>
                    <a:p>
                      <a:pPr lvl="0" algn="ctr">
                        <a:buNone/>
                      </a:pPr>
                      <a:r>
                        <a:rPr lang="en-US" dirty="0"/>
                        <a:t>Job Applications</a:t>
                      </a: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1533906774"/>
                  </a:ext>
                </a:extLst>
              </a:tr>
              <a:tr h="449705">
                <a:tc>
                  <a:txBody>
                    <a:bodyPr/>
                    <a:lstStyle/>
                    <a:p>
                      <a:pPr lvl="0" algn="ctr">
                        <a:buNone/>
                      </a:pPr>
                      <a:r>
                        <a:rPr lang="en-US" dirty="0"/>
                        <a:t>Work Placement</a:t>
                      </a:r>
                      <a:endParaRPr lang="en-US" b="1" dirty="0"/>
                    </a:p>
                  </a:txBody>
                  <a:tcPr/>
                </a:tc>
                <a:tc>
                  <a:txBody>
                    <a:bodyPr/>
                    <a:lstStyle/>
                    <a:p>
                      <a:pPr lvl="0" algn="ctr">
                        <a:buNone/>
                      </a:pPr>
                      <a:r>
                        <a:rPr lang="en-US" dirty="0"/>
                        <a:t>8 – 12 weeks</a:t>
                      </a:r>
                      <a:endParaRPr lang="en-US" b="1" dirty="0"/>
                    </a:p>
                  </a:txBody>
                  <a:tcPr/>
                </a:tc>
                <a:tc>
                  <a:txBody>
                    <a:bodyPr/>
                    <a:lstStyle/>
                    <a:p>
                      <a:pPr lvl="0" algn="ctr">
                        <a:buNone/>
                      </a:pPr>
                      <a:r>
                        <a:rPr lang="en-US" b="1" dirty="0"/>
                        <a:t>August 2021</a:t>
                      </a:r>
                    </a:p>
                  </a:txBody>
                  <a:tcPr/>
                </a:tc>
                <a:tc>
                  <a:txBody>
                    <a:bodyPr/>
                    <a:lstStyle/>
                    <a:p>
                      <a:pPr lvl="0" algn="ctr">
                        <a:buNone/>
                      </a:pPr>
                      <a:r>
                        <a:rPr lang="en-US" b="1" dirty="0"/>
                        <a:t>November 2021</a:t>
                      </a:r>
                    </a:p>
                  </a:txBody>
                  <a:tcPr/>
                </a:tc>
                <a:extLst>
                  <a:ext uri="{0D108BD9-81ED-4DB2-BD59-A6C34878D82A}">
                    <a16:rowId xmlns:a16="http://schemas.microsoft.com/office/drawing/2014/main" val="4186384248"/>
                  </a:ext>
                </a:extLst>
              </a:tr>
              <a:tr h="449705">
                <a:tc>
                  <a:txBody>
                    <a:bodyPr/>
                    <a:lstStyle/>
                    <a:p>
                      <a:pPr lvl="0" algn="ctr">
                        <a:buNone/>
                      </a:pPr>
                      <a:r>
                        <a:rPr lang="en-US" dirty="0"/>
                        <a:t>TOTAL</a:t>
                      </a:r>
                      <a:endParaRPr lang="en-US" b="1" dirty="0"/>
                    </a:p>
                  </a:txBody>
                  <a:tcPr/>
                </a:tc>
                <a:tc>
                  <a:txBody>
                    <a:bodyPr/>
                    <a:lstStyle/>
                    <a:p>
                      <a:pPr lvl="0" algn="ctr">
                        <a:buNone/>
                      </a:pPr>
                      <a:r>
                        <a:rPr lang="en-US" dirty="0"/>
                        <a:t>22-28 weeks</a:t>
                      </a:r>
                      <a:endParaRPr lang="en-US" b="1" dirty="0"/>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496006408"/>
                  </a:ext>
                </a:extLst>
              </a:tr>
            </a:tbl>
          </a:graphicData>
        </a:graphic>
      </p:graphicFrame>
    </p:spTree>
    <p:extLst>
      <p:ext uri="{BB962C8B-B14F-4D97-AF65-F5344CB8AC3E}">
        <p14:creationId xmlns:p14="http://schemas.microsoft.com/office/powerpoint/2010/main" val="120252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319177" y="498892"/>
            <a:ext cx="6714225" cy="468701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711696" cy="5020056"/>
          </a:xfrm>
        </p:spPr>
        <p:txBody>
          <a:bodyPr vert="horz" lIns="91440" tIns="45720" rIns="91440" bIns="45720" rtlCol="0" anchor="t">
            <a:normAutofit/>
          </a:bodyPr>
          <a:lstStyle/>
          <a:p>
            <a:pPr marL="0" indent="0">
              <a:buNone/>
            </a:pPr>
            <a:r>
              <a:rPr lang="en-US" sz="2200" dirty="0">
                <a:solidFill>
                  <a:schemeClr val="bg1"/>
                </a:solidFill>
              </a:rPr>
              <a:t>Application Includes:</a:t>
            </a:r>
          </a:p>
          <a:p>
            <a:r>
              <a:rPr lang="en-US" sz="2200" dirty="0">
                <a:solidFill>
                  <a:schemeClr val="bg1"/>
                </a:solidFill>
              </a:rPr>
              <a:t>AETS Client Information Form</a:t>
            </a:r>
          </a:p>
          <a:p>
            <a:r>
              <a:rPr lang="en-US" sz="2200" dirty="0">
                <a:solidFill>
                  <a:schemeClr val="bg1"/>
                </a:solidFill>
              </a:rPr>
              <a:t>Pre-Apprentice Training Program Application </a:t>
            </a:r>
          </a:p>
          <a:p>
            <a:r>
              <a:rPr lang="en-US" sz="2200" dirty="0">
                <a:solidFill>
                  <a:schemeClr val="bg1"/>
                </a:solidFill>
              </a:rPr>
              <a:t>Consent to the Release of Information</a:t>
            </a:r>
          </a:p>
          <a:p>
            <a:r>
              <a:rPr lang="en-US" sz="2200" dirty="0">
                <a:solidFill>
                  <a:schemeClr val="bg1"/>
                </a:solidFill>
              </a:rPr>
              <a:t>Request for Disclosure of EI Eligibility</a:t>
            </a:r>
          </a:p>
          <a:p>
            <a:r>
              <a:rPr lang="en-US" sz="2200" dirty="0">
                <a:solidFill>
                  <a:schemeClr val="bg1"/>
                </a:solidFill>
              </a:rPr>
              <a:t>Cover Letter</a:t>
            </a:r>
          </a:p>
          <a:p>
            <a:r>
              <a:rPr lang="en-US" sz="2200" dirty="0">
                <a:solidFill>
                  <a:schemeClr val="bg1"/>
                </a:solidFill>
              </a:rPr>
              <a:t>Resume</a:t>
            </a:r>
          </a:p>
          <a:p>
            <a:r>
              <a:rPr lang="en-US" sz="2200" dirty="0">
                <a:solidFill>
                  <a:schemeClr val="bg1"/>
                </a:solidFill>
              </a:rPr>
              <a:t>High school diploma (grade 10 math)</a:t>
            </a:r>
          </a:p>
          <a:p>
            <a:r>
              <a:rPr lang="en-US" sz="2200" dirty="0">
                <a:solidFill>
                  <a:schemeClr val="bg1"/>
                </a:solidFill>
              </a:rPr>
              <a:t>Status Card (photocopy)</a:t>
            </a:r>
          </a:p>
          <a:p>
            <a:endParaRPr lang="en-US" dirty="0"/>
          </a:p>
        </p:txBody>
      </p:sp>
      <p:sp>
        <p:nvSpPr>
          <p:cNvPr id="7" name="TextBox 6">
            <a:extLst>
              <a:ext uri="{FF2B5EF4-FFF2-40B4-BE49-F238E27FC236}">
                <a16:creationId xmlns:a16="http://schemas.microsoft.com/office/drawing/2014/main" id="{83439FDB-2339-4618-9895-9C9A3A558FAC}"/>
              </a:ext>
            </a:extLst>
          </p:cNvPr>
          <p:cNvSpPr txBox="1"/>
          <p:nvPr/>
        </p:nvSpPr>
        <p:spPr>
          <a:xfrm>
            <a:off x="8563155" y="396815"/>
            <a:ext cx="341893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cap="all" dirty="0">
                <a:solidFill>
                  <a:schemeClr val="accent1"/>
                </a:solidFill>
                <a:latin typeface="Rockwell Condensed"/>
                <a:cs typeface="Segoe UI"/>
              </a:rPr>
              <a:t>APPLICATION</a:t>
            </a:r>
            <a:r>
              <a:rPr lang="en-US" sz="4000" dirty="0">
                <a:solidFill>
                  <a:schemeClr val="accent1"/>
                </a:solidFill>
                <a:latin typeface="Rockwell Condensed"/>
                <a:cs typeface="Segoe UI"/>
              </a:rPr>
              <a:t>​​</a:t>
            </a:r>
            <a:br>
              <a:rPr lang="en-US" sz="4000" b="1" dirty="0">
                <a:solidFill>
                  <a:schemeClr val="accent1"/>
                </a:solidFill>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72299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319177" y="498892"/>
            <a:ext cx="6714225" cy="468701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079093" cy="5020056"/>
          </a:xfrm>
        </p:spPr>
        <p:txBody>
          <a:bodyPr vert="horz" lIns="91440" tIns="45720" rIns="91440" bIns="45720" rtlCol="0" anchor="t">
            <a:normAutofit/>
          </a:bodyPr>
          <a:lstStyle/>
          <a:p>
            <a:pPr marL="0" indent="0">
              <a:buNone/>
            </a:pPr>
            <a:r>
              <a:rPr lang="en-US" sz="2200" dirty="0">
                <a:solidFill>
                  <a:schemeClr val="bg1"/>
                </a:solidFill>
              </a:rPr>
              <a:t>Interview:</a:t>
            </a:r>
            <a:endParaRPr lang="en-US" dirty="0">
              <a:solidFill>
                <a:schemeClr val="bg1"/>
              </a:solidFill>
            </a:endParaRPr>
          </a:p>
          <a:p>
            <a:r>
              <a:rPr lang="en-US" sz="2200" dirty="0">
                <a:solidFill>
                  <a:schemeClr val="bg1"/>
                </a:solidFill>
              </a:rPr>
              <a:t>Applications will be reviewed by AETS PATP program coordinator. </a:t>
            </a:r>
          </a:p>
          <a:p>
            <a:r>
              <a:rPr lang="en-US" sz="2200" dirty="0">
                <a:solidFill>
                  <a:schemeClr val="bg1"/>
                </a:solidFill>
              </a:rPr>
              <a:t>Successful candidates will move forward in the application process to the interview. </a:t>
            </a:r>
            <a:endParaRPr lang="en-US" dirty="0">
              <a:solidFill>
                <a:schemeClr val="bg1"/>
              </a:solidFill>
            </a:endParaRPr>
          </a:p>
          <a:p>
            <a:r>
              <a:rPr lang="en-US" dirty="0">
                <a:solidFill>
                  <a:schemeClr val="bg1"/>
                </a:solidFill>
              </a:rPr>
              <a:t>Candidates will answer multiple questions around experience and required supports to determine if the program is a good fit at the time. </a:t>
            </a:r>
          </a:p>
          <a:p>
            <a:r>
              <a:rPr lang="en-US" dirty="0">
                <a:solidFill>
                  <a:schemeClr val="bg1"/>
                </a:solidFill>
              </a:rPr>
              <a:t>PATP coordinators will grade interview responses.</a:t>
            </a:r>
          </a:p>
        </p:txBody>
      </p:sp>
      <p:sp>
        <p:nvSpPr>
          <p:cNvPr id="7" name="TextBox 6">
            <a:extLst>
              <a:ext uri="{FF2B5EF4-FFF2-40B4-BE49-F238E27FC236}">
                <a16:creationId xmlns:a16="http://schemas.microsoft.com/office/drawing/2014/main" id="{83439FDB-2339-4618-9895-9C9A3A558FAC}"/>
              </a:ext>
            </a:extLst>
          </p:cNvPr>
          <p:cNvSpPr txBox="1"/>
          <p:nvPr/>
        </p:nvSpPr>
        <p:spPr>
          <a:xfrm>
            <a:off x="8563155" y="396815"/>
            <a:ext cx="341893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4000" b="1" cap="all" dirty="0">
                <a:solidFill>
                  <a:schemeClr val="accent1"/>
                </a:solidFill>
                <a:latin typeface="Rockwell Condensed"/>
                <a:cs typeface="Segoe UI"/>
              </a:rPr>
              <a:t>INTERVIEW</a:t>
            </a:r>
            <a:r>
              <a:rPr lang="en-US" sz="4000" b="1" dirty="0">
                <a:solidFill>
                  <a:schemeClr val="accent1"/>
                </a:solidFill>
                <a:latin typeface="Rockwell Condensed"/>
                <a:cs typeface="Segoe UI"/>
              </a:rPr>
              <a:t>​​</a:t>
            </a:r>
            <a:br>
              <a:rPr lang="en-US" sz="4000" b="1" dirty="0">
                <a:solidFill>
                  <a:schemeClr val="accent1"/>
                </a:solidFill>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36848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5909092"/>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915838"/>
            <a:ext cx="6424149" cy="5020056"/>
          </a:xfrm>
        </p:spPr>
        <p:txBody>
          <a:bodyPr vert="horz" lIns="91440" tIns="45720" rIns="91440" bIns="45720" rtlCol="0" anchor="t">
            <a:normAutofit lnSpcReduction="10000"/>
          </a:bodyPr>
          <a:lstStyle/>
          <a:p>
            <a:pPr marL="0" indent="0">
              <a:buNone/>
            </a:pPr>
            <a:r>
              <a:rPr lang="en-US" sz="2200" dirty="0">
                <a:solidFill>
                  <a:schemeClr val="bg1"/>
                </a:solidFill>
              </a:rPr>
              <a:t>Acceptance Letter: </a:t>
            </a:r>
            <a:endParaRPr lang="en-US" dirty="0">
              <a:solidFill>
                <a:schemeClr val="bg1"/>
              </a:solidFill>
            </a:endParaRPr>
          </a:p>
          <a:p>
            <a:r>
              <a:rPr lang="en-US" sz="2200" dirty="0">
                <a:solidFill>
                  <a:schemeClr val="bg1"/>
                </a:solidFill>
              </a:rPr>
              <a:t>PATP coordinator compiles list of successful candidates and waitlist. </a:t>
            </a:r>
          </a:p>
          <a:p>
            <a:r>
              <a:rPr lang="en-US" sz="2200" dirty="0">
                <a:solidFill>
                  <a:schemeClr val="bg1"/>
                </a:solidFill>
              </a:rPr>
              <a:t>AETS board of directors' review and approve successful participant list and waitlists.</a:t>
            </a:r>
          </a:p>
          <a:p>
            <a:r>
              <a:rPr lang="en-US" sz="2200" dirty="0">
                <a:solidFill>
                  <a:schemeClr val="bg1"/>
                </a:solidFill>
              </a:rPr>
              <a:t>Approved candidates will receive an acceptance letter outlining program dates and next steps. </a:t>
            </a:r>
          </a:p>
          <a:p>
            <a:r>
              <a:rPr lang="en-US" sz="2200" dirty="0">
                <a:solidFill>
                  <a:schemeClr val="bg1"/>
                </a:solidFill>
              </a:rPr>
              <a:t>Travel, accommodation, meals and daycare available to participants during the program. </a:t>
            </a:r>
          </a:p>
          <a:p>
            <a:r>
              <a:rPr lang="en-US" sz="2200" dirty="0">
                <a:solidFill>
                  <a:schemeClr val="bg1"/>
                </a:solidFill>
              </a:rPr>
              <a:t>Transportation provided.</a:t>
            </a:r>
          </a:p>
          <a:p>
            <a:r>
              <a:rPr lang="en-US" sz="2200" dirty="0">
                <a:solidFill>
                  <a:schemeClr val="bg1"/>
                </a:solidFill>
              </a:rPr>
              <a:t>Basic safety gear provided. </a:t>
            </a: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3600" b="1" cap="all" dirty="0">
                <a:solidFill>
                  <a:schemeClr val="accent1"/>
                </a:solidFill>
                <a:latin typeface="Rockwell Condensed"/>
                <a:cs typeface="Segoe UI"/>
              </a:rPr>
              <a:t>ACCEPTANCE LETTER</a:t>
            </a:r>
            <a:endParaRPr lang="en-US" sz="3600" b="1" dirty="0">
              <a:solidFill>
                <a:schemeClr val="accent1"/>
              </a:solidFill>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32911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a:solidFill>
                  <a:schemeClr val="bg1"/>
                </a:solidFill>
              </a:rPr>
              <a:t>Orientation Day: </a:t>
            </a:r>
            <a:endParaRPr lang="en-US">
              <a:solidFill>
                <a:schemeClr val="bg1"/>
              </a:solidFill>
            </a:endParaRPr>
          </a:p>
          <a:p>
            <a:r>
              <a:rPr lang="en-US" sz="2200">
                <a:solidFill>
                  <a:schemeClr val="bg1"/>
                </a:solidFill>
              </a:rPr>
              <a:t>Candidates meet for the first day of the program to complete orientation.</a:t>
            </a:r>
            <a:endParaRPr lang="en-US">
              <a:solidFill>
                <a:schemeClr val="bg1"/>
              </a:solidFill>
            </a:endParaRPr>
          </a:p>
          <a:p>
            <a:r>
              <a:rPr lang="en-US" sz="2200">
                <a:solidFill>
                  <a:schemeClr val="bg1"/>
                </a:solidFill>
              </a:rPr>
              <a:t>Breakfast</a:t>
            </a:r>
            <a:endParaRPr lang="en-US" sz="2200" dirty="0">
              <a:solidFill>
                <a:schemeClr val="bg1"/>
              </a:solidFill>
            </a:endParaRPr>
          </a:p>
          <a:p>
            <a:r>
              <a:rPr lang="en-US" sz="2200">
                <a:solidFill>
                  <a:schemeClr val="bg1"/>
                </a:solidFill>
                <a:ea typeface="+mn-lt"/>
                <a:cs typeface="+mn-lt"/>
              </a:rPr>
              <a:t>Meet and Greet </a:t>
            </a:r>
            <a:endParaRPr lang="en-US" sz="2200" dirty="0">
              <a:solidFill>
                <a:schemeClr val="bg1"/>
              </a:solidFill>
            </a:endParaRPr>
          </a:p>
          <a:p>
            <a:r>
              <a:rPr lang="en-US" sz="2200">
                <a:solidFill>
                  <a:schemeClr val="bg1"/>
                </a:solidFill>
              </a:rPr>
              <a:t>Complete Paperwork</a:t>
            </a:r>
            <a:endParaRPr lang="en-US" sz="2200" dirty="0">
              <a:solidFill>
                <a:schemeClr val="bg1"/>
              </a:solidFill>
            </a:endParaRPr>
          </a:p>
          <a:p>
            <a:r>
              <a:rPr lang="en-US" sz="2200">
                <a:solidFill>
                  <a:schemeClr val="bg1"/>
                </a:solidFill>
              </a:rPr>
              <a:t>Roles</a:t>
            </a:r>
            <a:endParaRPr lang="en-US" sz="2200" dirty="0">
              <a:solidFill>
                <a:schemeClr val="bg1"/>
              </a:solidFill>
            </a:endParaRPr>
          </a:p>
          <a:p>
            <a:r>
              <a:rPr lang="en-US" sz="2200">
                <a:solidFill>
                  <a:schemeClr val="bg1"/>
                </a:solidFill>
              </a:rPr>
              <a:t>Expectations</a:t>
            </a:r>
            <a:endParaRPr lang="en-US" sz="2200" dirty="0">
              <a:solidFill>
                <a:schemeClr val="bg1"/>
              </a:solidFill>
            </a:endParaRPr>
          </a:p>
          <a:p>
            <a:r>
              <a:rPr lang="en-US" sz="2200">
                <a:solidFill>
                  <a:schemeClr val="bg1"/>
                </a:solidFill>
              </a:rPr>
              <a:t>Policies &amp; Procedures</a:t>
            </a:r>
            <a:r>
              <a:rPr lang="en-US" sz="2200" dirty="0">
                <a:solidFill>
                  <a:schemeClr val="bg1"/>
                </a:solidFill>
              </a:rPr>
              <a:t> </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4000" b="1" cap="all" dirty="0">
                <a:solidFill>
                  <a:schemeClr val="accent1"/>
                </a:solidFill>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14986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685800"/>
            <a:ext cx="6424149" cy="5020056"/>
          </a:xfrm>
        </p:spPr>
        <p:txBody>
          <a:bodyPr vert="horz" lIns="91440" tIns="45720" rIns="91440" bIns="45720" rtlCol="0" anchor="t">
            <a:normAutofit/>
          </a:bodyPr>
          <a:lstStyle/>
          <a:p>
            <a:pPr marL="0" indent="0">
              <a:buNone/>
            </a:pPr>
            <a:r>
              <a:rPr lang="en-US" sz="2200" dirty="0">
                <a:solidFill>
                  <a:schemeClr val="bg1"/>
                </a:solidFill>
              </a:rPr>
              <a:t>Life Skills: </a:t>
            </a:r>
            <a:endParaRPr lang="en-US" dirty="0">
              <a:solidFill>
                <a:schemeClr val="bg1"/>
              </a:solidFill>
            </a:endParaRPr>
          </a:p>
          <a:p>
            <a:r>
              <a:rPr lang="en-US" sz="2200" dirty="0">
                <a:solidFill>
                  <a:schemeClr val="bg1"/>
                </a:solidFill>
              </a:rPr>
              <a:t>Participants will have the opportunity to experience AETS Adult Leadership Program activities. Possible activities include: </a:t>
            </a:r>
          </a:p>
          <a:p>
            <a:r>
              <a:rPr lang="en-US" sz="2200" dirty="0">
                <a:solidFill>
                  <a:schemeClr val="bg1"/>
                </a:solidFill>
              </a:rPr>
              <a:t>Interview Skills</a:t>
            </a:r>
          </a:p>
          <a:p>
            <a:r>
              <a:rPr lang="en-US" sz="2200" dirty="0">
                <a:solidFill>
                  <a:schemeClr val="bg1"/>
                </a:solidFill>
              </a:rPr>
              <a:t>Professionalism </a:t>
            </a:r>
          </a:p>
          <a:p>
            <a:r>
              <a:rPr lang="en-US" sz="2200" dirty="0">
                <a:solidFill>
                  <a:schemeClr val="bg1"/>
                </a:solidFill>
              </a:rPr>
              <a:t>Storytelling and Traditional Knowledge</a:t>
            </a:r>
          </a:p>
          <a:p>
            <a:r>
              <a:rPr lang="en-US" sz="2200" dirty="0">
                <a:solidFill>
                  <a:schemeClr val="bg1"/>
                </a:solidFill>
              </a:rPr>
              <a:t>Self-confidence and self-empowerment </a:t>
            </a:r>
          </a:p>
          <a:p>
            <a:r>
              <a:rPr lang="en-US" sz="2200" dirty="0">
                <a:solidFill>
                  <a:schemeClr val="bg1"/>
                </a:solidFill>
              </a:rPr>
              <a:t>Public Speaking </a:t>
            </a:r>
          </a:p>
          <a:p>
            <a:r>
              <a:rPr lang="en-US" sz="2200" dirty="0">
                <a:solidFill>
                  <a:schemeClr val="bg1"/>
                </a:solidFill>
              </a:rPr>
              <a:t>Leadership Skills Development </a:t>
            </a: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4000" b="1" cap="all" dirty="0">
                <a:solidFill>
                  <a:schemeClr val="accent1"/>
                </a:solidFill>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5562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2" y="772064"/>
            <a:ext cx="6291982" cy="5020056"/>
          </a:xfrm>
        </p:spPr>
        <p:txBody>
          <a:bodyPr vert="horz" lIns="91440" tIns="45720" rIns="91440" bIns="45720" rtlCol="0" anchor="t">
            <a:normAutofit/>
          </a:bodyPr>
          <a:lstStyle/>
          <a:p>
            <a:pPr marL="0" indent="0">
              <a:buNone/>
            </a:pPr>
            <a:r>
              <a:rPr lang="en-US" sz="2200" dirty="0">
                <a:solidFill>
                  <a:schemeClr val="bg1"/>
                </a:solidFill>
              </a:rPr>
              <a:t>Math Upgrading:</a:t>
            </a:r>
          </a:p>
          <a:p>
            <a:r>
              <a:rPr lang="en-US" sz="2200" dirty="0">
                <a:solidFill>
                  <a:schemeClr val="bg1"/>
                </a:solidFill>
              </a:rPr>
              <a:t>Participants complete one week of math review and upgrading.</a:t>
            </a:r>
          </a:p>
          <a:p>
            <a:r>
              <a:rPr lang="en-US" sz="2200" dirty="0">
                <a:solidFill>
                  <a:schemeClr val="bg1"/>
                </a:solidFill>
              </a:rPr>
              <a:t>Allows participants to "get into the groove" of institutionalized education. </a:t>
            </a:r>
          </a:p>
          <a:p>
            <a:r>
              <a:rPr lang="en-US" sz="2200" dirty="0">
                <a:solidFill>
                  <a:schemeClr val="bg1"/>
                </a:solidFill>
              </a:rPr>
              <a:t>Basic construction math review.</a:t>
            </a:r>
          </a:p>
          <a:p>
            <a:r>
              <a:rPr lang="en-US" sz="2200" dirty="0">
                <a:solidFill>
                  <a:schemeClr val="bg1"/>
                </a:solidFill>
              </a:rPr>
              <a:t>Tutoring and 1 on 1 supports available through AETS instructor throughout the program. </a:t>
            </a: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3600" b="1" cap="all" dirty="0">
                <a:solidFill>
                  <a:schemeClr val="accent1"/>
                </a:solidFill>
                <a:latin typeface="Rockwell Condensed"/>
                <a:cs typeface="Segoe UI"/>
              </a:rPr>
              <a:t>MATH UPGRADING</a:t>
            </a:r>
            <a:r>
              <a:rPr lang="en-US" sz="3600" b="1" dirty="0">
                <a:solidFill>
                  <a:schemeClr val="accent1"/>
                </a:solidFill>
                <a:latin typeface="Rockwell Condensed"/>
                <a:cs typeface="Segoe UI"/>
              </a:rPr>
              <a:t>​​​</a:t>
            </a:r>
            <a:br>
              <a:rPr lang="en-US" sz="3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311961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556075" cy="3579961"/>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Health &amp; Safety:</a:t>
            </a:r>
          </a:p>
          <a:p>
            <a:r>
              <a:rPr lang="en-US" sz="2200" dirty="0">
                <a:solidFill>
                  <a:schemeClr val="bg1"/>
                </a:solidFill>
              </a:rPr>
              <a:t>Join Superior Strategies in one week of Health and Safety Training.</a:t>
            </a:r>
            <a:endParaRPr lang="en-US" dirty="0">
              <a:solidFill>
                <a:schemeClr val="bg1"/>
              </a:solidFill>
            </a:endParaRPr>
          </a:p>
          <a:p>
            <a:pPr marL="342900" indent="-342900">
              <a:lnSpc>
                <a:spcPct val="100000"/>
              </a:lnSpc>
              <a:spcBef>
                <a:spcPts val="0"/>
              </a:spcBef>
              <a:buFont typeface="Arial,Sans-Serif" pitchFamily="2" charset="2"/>
              <a:buChar char="•"/>
            </a:pPr>
            <a:r>
              <a:rPr lang="en-CA" sz="2200" dirty="0">
                <a:solidFill>
                  <a:schemeClr val="bg1"/>
                </a:solidFill>
                <a:ea typeface="+mn-lt"/>
                <a:cs typeface="+mn-lt"/>
              </a:rPr>
              <a:t>Workplace Hazardous Materials Information System (WHMIS)</a:t>
            </a:r>
            <a:endParaRPr lang="en-US" sz="2200" dirty="0">
              <a:solidFill>
                <a:schemeClr val="bg1"/>
              </a:solidFill>
              <a:ea typeface="+mn-lt"/>
              <a:cs typeface="+mn-lt"/>
            </a:endParaRPr>
          </a:p>
          <a:p>
            <a:pPr marL="342900" indent="-342900">
              <a:lnSpc>
                <a:spcPct val="100000"/>
              </a:lnSpc>
              <a:spcBef>
                <a:spcPts val="0"/>
              </a:spcBef>
              <a:buFont typeface="Arial,Sans-Serif" pitchFamily="2" charset="2"/>
              <a:buChar char="•"/>
            </a:pPr>
            <a:r>
              <a:rPr lang="en-CA" sz="2200" dirty="0">
                <a:solidFill>
                  <a:schemeClr val="bg1"/>
                </a:solidFill>
                <a:ea typeface="+mn-lt"/>
                <a:cs typeface="+mn-lt"/>
              </a:rPr>
              <a:t>Construction Basic Health and Safety</a:t>
            </a:r>
            <a:endParaRPr lang="en-US" sz="2200" dirty="0">
              <a:solidFill>
                <a:schemeClr val="bg1"/>
              </a:solidFill>
              <a:ea typeface="+mn-lt"/>
              <a:cs typeface="+mn-lt"/>
            </a:endParaRPr>
          </a:p>
          <a:p>
            <a:pPr marL="342900" indent="-342900">
              <a:lnSpc>
                <a:spcPct val="100000"/>
              </a:lnSpc>
              <a:spcBef>
                <a:spcPts val="0"/>
              </a:spcBef>
              <a:buFont typeface="Arial,Sans-Serif" pitchFamily="2" charset="2"/>
              <a:buChar char="•"/>
            </a:pPr>
            <a:r>
              <a:rPr lang="en-CA" sz="2200" dirty="0">
                <a:solidFill>
                  <a:schemeClr val="bg1"/>
                </a:solidFill>
                <a:ea typeface="+mn-lt"/>
                <a:cs typeface="+mn-lt"/>
              </a:rPr>
              <a:t>First Aid/CPR @ AED</a:t>
            </a:r>
            <a:endParaRPr lang="en-US" sz="2200" dirty="0">
              <a:solidFill>
                <a:schemeClr val="bg1"/>
              </a:solidFill>
              <a:ea typeface="+mn-lt"/>
              <a:cs typeface="+mn-lt"/>
            </a:endParaRPr>
          </a:p>
          <a:p>
            <a:pPr marL="342900" indent="-342900">
              <a:lnSpc>
                <a:spcPct val="100000"/>
              </a:lnSpc>
              <a:spcBef>
                <a:spcPts val="0"/>
              </a:spcBef>
              <a:buFont typeface="Arial,Sans-Serif" pitchFamily="2" charset="2"/>
              <a:buChar char="•"/>
            </a:pPr>
            <a:r>
              <a:rPr lang="en-CA" sz="2200" dirty="0">
                <a:solidFill>
                  <a:schemeClr val="bg1"/>
                </a:solidFill>
              </a:rPr>
              <a:t>Fall Arrest Training</a:t>
            </a:r>
          </a:p>
          <a:p>
            <a:pPr marL="342900" indent="-342900">
              <a:lnSpc>
                <a:spcPct val="100000"/>
              </a:lnSpc>
              <a:spcBef>
                <a:spcPts val="0"/>
              </a:spcBef>
              <a:buFont typeface="Arial,Sans-Serif" pitchFamily="2" charset="2"/>
              <a:buChar char="•"/>
            </a:pPr>
            <a:r>
              <a:rPr lang="en-CA" sz="2200" dirty="0">
                <a:solidFill>
                  <a:schemeClr val="bg1"/>
                </a:solidFill>
              </a:rPr>
              <a:t>Confined Space Training</a:t>
            </a: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4000" b="1" cap="all" dirty="0">
                <a:solidFill>
                  <a:schemeClr val="accent1"/>
                </a:solidFill>
                <a:latin typeface="Rockwell Condensed"/>
                <a:cs typeface="Segoe UI"/>
              </a:rPr>
              <a:t>HEALTH &amp; SAFETY</a:t>
            </a:r>
            <a:r>
              <a:rPr lang="en-US" sz="4000" b="1" dirty="0">
                <a:solidFill>
                  <a:schemeClr val="accent1"/>
                </a:solidFill>
                <a:latin typeface="Rockwell Condensed"/>
                <a:cs typeface="Segoe UI"/>
              </a:rPr>
              <a:t>​</a:t>
            </a:r>
            <a:endParaRPr lang="en-US" sz="4000" b="1" cap="all" dirty="0">
              <a:solidFill>
                <a:schemeClr val="accent1"/>
              </a:solidFill>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pic>
        <p:nvPicPr>
          <p:cNvPr id="4" name="Picture 4" descr="A group of people in a room&#10;&#10;Description automatically generated">
            <a:extLst>
              <a:ext uri="{FF2B5EF4-FFF2-40B4-BE49-F238E27FC236}">
                <a16:creationId xmlns:a16="http://schemas.microsoft.com/office/drawing/2014/main" id="{56278A12-FD4D-42FE-83FF-2AF27BC46ADA}"/>
              </a:ext>
            </a:extLst>
          </p:cNvPr>
          <p:cNvPicPr>
            <a:picLocks noChangeAspect="1"/>
          </p:cNvPicPr>
          <p:nvPr/>
        </p:nvPicPr>
        <p:blipFill>
          <a:blip r:embed="rId2"/>
          <a:stretch>
            <a:fillRect/>
          </a:stretch>
        </p:blipFill>
        <p:spPr>
          <a:xfrm>
            <a:off x="539990" y="4265084"/>
            <a:ext cx="4382218" cy="2510157"/>
          </a:xfrm>
          <a:prstGeom prst="rect">
            <a:avLst/>
          </a:prstGeom>
          <a:ln>
            <a:noFill/>
          </a:ln>
          <a:effectLst>
            <a:softEdge rad="112500"/>
          </a:effectLst>
        </p:spPr>
      </p:pic>
      <p:pic>
        <p:nvPicPr>
          <p:cNvPr id="5" name="Picture 7" descr="A picture containing floor, indoor, person, playing&#10;&#10;Description automatically generated">
            <a:extLst>
              <a:ext uri="{FF2B5EF4-FFF2-40B4-BE49-F238E27FC236}">
                <a16:creationId xmlns:a16="http://schemas.microsoft.com/office/drawing/2014/main" id="{31AD0ABB-47FF-4B33-97A7-D46B08FA4061}"/>
              </a:ext>
            </a:extLst>
          </p:cNvPr>
          <p:cNvPicPr>
            <a:picLocks noChangeAspect="1"/>
          </p:cNvPicPr>
          <p:nvPr/>
        </p:nvPicPr>
        <p:blipFill>
          <a:blip r:embed="rId3"/>
          <a:stretch>
            <a:fillRect/>
          </a:stretch>
        </p:blipFill>
        <p:spPr>
          <a:xfrm>
            <a:off x="5041869" y="4312579"/>
            <a:ext cx="1892600" cy="2459787"/>
          </a:xfrm>
          <a:prstGeom prst="rect">
            <a:avLst/>
          </a:prstGeom>
          <a:ln>
            <a:noFill/>
          </a:ln>
          <a:effectLst>
            <a:softEdge rad="112500"/>
          </a:effectLst>
        </p:spPr>
      </p:pic>
    </p:spTree>
    <p:extLst>
      <p:ext uri="{BB962C8B-B14F-4D97-AF65-F5344CB8AC3E}">
        <p14:creationId xmlns:p14="http://schemas.microsoft.com/office/powerpoint/2010/main" val="354886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267418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Welding:</a:t>
            </a:r>
          </a:p>
          <a:p>
            <a:r>
              <a:rPr lang="en-US" sz="2200" dirty="0">
                <a:solidFill>
                  <a:schemeClr val="bg1"/>
                </a:solidFill>
              </a:rPr>
              <a:t>Drywall, Acoustics and Lathing participants have the opportunity to experience a secondary trade. </a:t>
            </a:r>
          </a:p>
          <a:p>
            <a:r>
              <a:rPr lang="en-US" sz="2200" dirty="0">
                <a:solidFill>
                  <a:schemeClr val="bg1"/>
                </a:solidFill>
              </a:rPr>
              <a:t>2 weeks of hands on welding training provided. </a:t>
            </a:r>
          </a:p>
        </p:txBody>
      </p:sp>
      <p:sp>
        <p:nvSpPr>
          <p:cNvPr id="7" name="TextBox 6">
            <a:extLst>
              <a:ext uri="{FF2B5EF4-FFF2-40B4-BE49-F238E27FC236}">
                <a16:creationId xmlns:a16="http://schemas.microsoft.com/office/drawing/2014/main" id="{83439FDB-2339-4618-9895-9C9A3A558FAC}"/>
              </a:ext>
            </a:extLst>
          </p:cNvPr>
          <p:cNvSpPr txBox="1"/>
          <p:nvPr/>
        </p:nvSpPr>
        <p:spPr>
          <a:xfrm>
            <a:off x="7922788" y="484515"/>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4000" b="1" cap="all" dirty="0">
                <a:solidFill>
                  <a:schemeClr val="accent1"/>
                </a:solidFill>
                <a:latin typeface="Rockwell Condensed"/>
                <a:cs typeface="Segoe UI"/>
              </a:rPr>
              <a:t>WELDING</a:t>
            </a:r>
            <a:r>
              <a:rPr lang="en-US" sz="4000" b="1" dirty="0">
                <a:solidFill>
                  <a:schemeClr val="accent1"/>
                </a:solidFill>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pic>
        <p:nvPicPr>
          <p:cNvPr id="4" name="Picture 4" descr="A picture containing indoor, monitor, person, computer&#10;&#10;Description automatically generated">
            <a:extLst>
              <a:ext uri="{FF2B5EF4-FFF2-40B4-BE49-F238E27FC236}">
                <a16:creationId xmlns:a16="http://schemas.microsoft.com/office/drawing/2014/main" id="{BD9AF9EB-F335-4008-B016-8C59770739B6}"/>
              </a:ext>
            </a:extLst>
          </p:cNvPr>
          <p:cNvPicPr>
            <a:picLocks noChangeAspect="1"/>
          </p:cNvPicPr>
          <p:nvPr/>
        </p:nvPicPr>
        <p:blipFill>
          <a:blip r:embed="rId2"/>
          <a:stretch>
            <a:fillRect/>
          </a:stretch>
        </p:blipFill>
        <p:spPr>
          <a:xfrm rot="20820000">
            <a:off x="366316" y="4248323"/>
            <a:ext cx="4727275" cy="2597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127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C353D-E6FA-4D4B-B12F-42B33BE72D91}"/>
              </a:ext>
            </a:extLst>
          </p:cNvPr>
          <p:cNvSpPr>
            <a:spLocks noGrp="1"/>
          </p:cNvSpPr>
          <p:nvPr>
            <p:ph type="title"/>
          </p:nvPr>
        </p:nvSpPr>
        <p:spPr>
          <a:xfrm>
            <a:off x="7044268" y="1465790"/>
            <a:ext cx="3860798" cy="3941345"/>
          </a:xfrm>
        </p:spPr>
        <p:txBody>
          <a:bodyPr vert="horz" lIns="91440" tIns="45720" rIns="91440" bIns="45720" rtlCol="0" anchor="ctr">
            <a:normAutofit/>
          </a:bodyPr>
          <a:lstStyle/>
          <a:p>
            <a:r>
              <a:rPr lang="en-US" sz="5600" b="0" dirty="0"/>
              <a:t>ANISHINABEK EMPLOYMENT AND TRAINING SERVICES </a:t>
            </a:r>
            <a:endParaRPr lang="en-US" sz="5600"/>
          </a:p>
        </p:txBody>
      </p:sp>
      <p:sp>
        <p:nvSpPr>
          <p:cNvPr id="18" name="Rectangle 17">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50C501E-9FED-9443-8BFC-FE7E80FA0579}"/>
              </a:ext>
            </a:extLst>
          </p:cNvPr>
          <p:cNvGrpSpPr/>
          <p:nvPr/>
        </p:nvGrpSpPr>
        <p:grpSpPr>
          <a:xfrm>
            <a:off x="597480" y="1020203"/>
            <a:ext cx="5498519" cy="5030400"/>
            <a:chOff x="0" y="0"/>
            <a:chExt cx="5384220" cy="891174"/>
          </a:xfrm>
        </p:grpSpPr>
        <p:sp>
          <p:nvSpPr>
            <p:cNvPr id="17" name="Rounded Rectangle 16">
              <a:extLst>
                <a:ext uri="{FF2B5EF4-FFF2-40B4-BE49-F238E27FC236}">
                  <a16:creationId xmlns:a16="http://schemas.microsoft.com/office/drawing/2014/main" id="{A51EFB07-F042-B94A-AA89-B8A3ADA3A5B6}"/>
                </a:ext>
              </a:extLst>
            </p:cNvPr>
            <p:cNvSpPr/>
            <p:nvPr/>
          </p:nvSpPr>
          <p:spPr>
            <a:xfrm>
              <a:off x="0" y="0"/>
              <a:ext cx="5384220" cy="89117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9311D2B8-C860-8141-961C-095D93BBCD7F}"/>
                </a:ext>
              </a:extLst>
            </p:cNvPr>
            <p:cNvSpPr txBox="1"/>
            <p:nvPr/>
          </p:nvSpPr>
          <p:spPr>
            <a:xfrm>
              <a:off x="26102" y="26102"/>
              <a:ext cx="5222878" cy="838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a:r>
                <a:rPr lang="en-US" sz="1600" kern="1200" dirty="0"/>
                <a:t>Anishinabek Employment and Training Services (AETS) recognizes and supports the strong cultural and traditional beliefs of the community, which is reflected in the organizations programs and services. </a:t>
              </a:r>
            </a:p>
            <a:p>
              <a:pPr algn="ctr"/>
              <a:endParaRPr lang="en-US" sz="1600" b="1" dirty="0"/>
            </a:p>
            <a:p>
              <a:pPr algn="ctr"/>
              <a:r>
                <a:rPr lang="en-US" sz="1600" b="1" dirty="0"/>
                <a:t>Vision:  </a:t>
              </a:r>
              <a:r>
                <a:rPr lang="en-US" sz="1600" dirty="0"/>
                <a:t>To lead in the development of a skilled Indigenous workforce empowering the Anishinabek, respectful of our culture and heritage.</a:t>
              </a:r>
            </a:p>
            <a:p>
              <a:pPr algn="ctr"/>
              <a:endParaRPr lang="en-US" sz="1600" b="1" dirty="0"/>
            </a:p>
            <a:p>
              <a:pPr algn="ctr"/>
              <a:r>
                <a:rPr lang="en-US" sz="1600" b="1" dirty="0"/>
                <a:t>Mission: </a:t>
              </a:r>
              <a:r>
                <a:rPr lang="en-US" sz="1600" dirty="0"/>
                <a:t>To empower the Anishinabek through holistic programming, cultural sharing and skills training to employment.</a:t>
              </a:r>
            </a:p>
            <a:p>
              <a:pPr algn="ctr"/>
              <a:endParaRPr lang="en-US" sz="1600" dirty="0"/>
            </a:p>
            <a:p>
              <a:pPr algn="ctr"/>
              <a:r>
                <a:rPr lang="en-US" sz="1600" dirty="0"/>
                <a:t>By providing unique solutions to support Anishinabek to overcome barriers that are customized to individuals in their search for meaningful employment.</a:t>
              </a:r>
            </a:p>
            <a:p>
              <a:pPr algn="ctr"/>
              <a:r>
                <a:rPr lang="en-US" sz="1600" dirty="0"/>
                <a:t>Promoting Anishinabek values and traditions through the development of partnerships, harnessing, creating and leveraging employment opportunities.</a:t>
              </a:r>
            </a:p>
            <a:p>
              <a:pPr marL="0" lvl="0" indent="0" algn="l" defTabSz="577850">
                <a:lnSpc>
                  <a:spcPct val="90000"/>
                </a:lnSpc>
                <a:spcBef>
                  <a:spcPct val="0"/>
                </a:spcBef>
                <a:spcAft>
                  <a:spcPct val="35000"/>
                </a:spcAft>
                <a:buNone/>
              </a:pPr>
              <a:endParaRPr lang="en-US" sz="1300" kern="1200" dirty="0"/>
            </a:p>
          </p:txBody>
        </p:sp>
      </p:grpSp>
    </p:spTree>
    <p:extLst>
      <p:ext uri="{BB962C8B-B14F-4D97-AF65-F5344CB8AC3E}">
        <p14:creationId xmlns:p14="http://schemas.microsoft.com/office/powerpoint/2010/main" val="40176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2314753"/>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1799528"/>
          </a:xfrm>
        </p:spPr>
        <p:txBody>
          <a:bodyPr vert="horz" lIns="91440" tIns="45720" rIns="91440" bIns="45720" rtlCol="0" anchor="t">
            <a:normAutofit/>
          </a:bodyPr>
          <a:lstStyle/>
          <a:p>
            <a:pPr marL="0" indent="0">
              <a:buNone/>
            </a:pPr>
            <a:r>
              <a:rPr lang="en-US" sz="2200" dirty="0">
                <a:solidFill>
                  <a:schemeClr val="bg1"/>
                </a:solidFill>
              </a:rPr>
              <a:t>Carpenters Union: </a:t>
            </a:r>
          </a:p>
          <a:p>
            <a:r>
              <a:rPr lang="en-US" sz="2200" dirty="0">
                <a:solidFill>
                  <a:schemeClr val="bg1"/>
                </a:solidFill>
              </a:rPr>
              <a:t>Drywall, Acoustics &amp; Lathing Level 1</a:t>
            </a:r>
            <a:endParaRPr lang="en-US" dirty="0">
              <a:solidFill>
                <a:schemeClr val="bg1"/>
              </a:solidFill>
            </a:endParaRPr>
          </a:p>
          <a:p>
            <a:pPr>
              <a:lnSpc>
                <a:spcPct val="100000"/>
              </a:lnSpc>
              <a:spcBef>
                <a:spcPts val="0"/>
              </a:spcBef>
            </a:pPr>
            <a:r>
              <a:rPr lang="en-CA" sz="2200" dirty="0">
                <a:solidFill>
                  <a:schemeClr val="bg1"/>
                </a:solidFill>
                <a:ea typeface="+mn-lt"/>
                <a:cs typeface="+mn-lt"/>
              </a:rPr>
              <a:t>Carpenter’ &amp; Joiners Local 1669</a:t>
            </a:r>
            <a:endParaRPr lang="en-US" sz="2200" dirty="0">
              <a:solidFill>
                <a:schemeClr val="bg1"/>
              </a:solidFill>
              <a:ea typeface="+mn-lt"/>
              <a:cs typeface="+mn-lt"/>
            </a:endParaRPr>
          </a:p>
          <a:p>
            <a:pPr marL="0" indent="0">
              <a:lnSpc>
                <a:spcPct val="100000"/>
              </a:lnSpc>
              <a:spcBef>
                <a:spcPts val="0"/>
              </a:spcBef>
              <a:buNone/>
            </a:pPr>
            <a:r>
              <a:rPr lang="en-CA" sz="2200" dirty="0">
                <a:solidFill>
                  <a:schemeClr val="bg1"/>
                </a:solidFill>
                <a:ea typeface="+mn-lt"/>
                <a:cs typeface="+mn-lt"/>
              </a:rPr>
              <a:t>  1306 Capital Way, Thunder Bay ON</a:t>
            </a:r>
            <a:endParaRPr lang="en-US" sz="2200" dirty="0">
              <a:solidFill>
                <a:schemeClr val="bg1"/>
              </a:solidFill>
            </a:endParaRPr>
          </a:p>
          <a:p>
            <a:endParaRPr lang="en-US" sz="2200" dirty="0">
              <a:solidFill>
                <a:schemeClr val="bg1"/>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4000" b="1" cap="all" dirty="0">
                <a:solidFill>
                  <a:schemeClr val="accent1"/>
                </a:solidFill>
                <a:latin typeface="Rockwell Condensed"/>
                <a:cs typeface="Segoe UI"/>
              </a:rPr>
              <a:t>Union Hall</a:t>
            </a:r>
            <a:endParaRPr lang="en-US" sz="4000" b="1" dirty="0">
              <a:solidFill>
                <a:schemeClr val="accent1"/>
              </a:solidFill>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Placement</a:t>
            </a:r>
            <a:r>
              <a:rPr lang="en-US" sz="2600" b="1" dirty="0">
                <a:latin typeface="Rockwell Condensed"/>
                <a:cs typeface="Segoe UI"/>
              </a:rPr>
              <a:t>​</a:t>
            </a:r>
          </a:p>
          <a:p>
            <a:pPr algn="ctr"/>
            <a:r>
              <a:rPr lang="en-US" sz="2600" b="1" cap="all" dirty="0">
                <a:latin typeface="Rockwell Condensed"/>
                <a:cs typeface="Segoe UI"/>
              </a:rPr>
              <a:t>WORKING WORLD</a:t>
            </a:r>
          </a:p>
        </p:txBody>
      </p:sp>
      <p:pic>
        <p:nvPicPr>
          <p:cNvPr id="4" name="Picture 4" descr="A picture containing sauce, food&#10;&#10;Description automatically generated">
            <a:extLst>
              <a:ext uri="{FF2B5EF4-FFF2-40B4-BE49-F238E27FC236}">
                <a16:creationId xmlns:a16="http://schemas.microsoft.com/office/drawing/2014/main" id="{DCC03984-EF44-4213-8072-B3D925B085E2}"/>
              </a:ext>
            </a:extLst>
          </p:cNvPr>
          <p:cNvPicPr>
            <a:picLocks noChangeAspect="1"/>
          </p:cNvPicPr>
          <p:nvPr/>
        </p:nvPicPr>
        <p:blipFill>
          <a:blip r:embed="rId2"/>
          <a:stretch>
            <a:fillRect/>
          </a:stretch>
        </p:blipFill>
        <p:spPr>
          <a:xfrm>
            <a:off x="315223" y="4467224"/>
            <a:ext cx="2245025" cy="2049852"/>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7" descr="An empty parking lot in front of a building&#10;&#10;Description automatically generated">
            <a:extLst>
              <a:ext uri="{FF2B5EF4-FFF2-40B4-BE49-F238E27FC236}">
                <a16:creationId xmlns:a16="http://schemas.microsoft.com/office/drawing/2014/main" id="{49DED63E-1B49-4C3A-A917-E6A893ADF2B9}"/>
              </a:ext>
            </a:extLst>
          </p:cNvPr>
          <p:cNvPicPr>
            <a:picLocks noChangeAspect="1"/>
          </p:cNvPicPr>
          <p:nvPr/>
        </p:nvPicPr>
        <p:blipFill>
          <a:blip r:embed="rId3"/>
          <a:stretch>
            <a:fillRect/>
          </a:stretch>
        </p:blipFill>
        <p:spPr>
          <a:xfrm>
            <a:off x="2912853" y="3553875"/>
            <a:ext cx="5086709" cy="3028288"/>
          </a:xfrm>
          <a:prstGeom prst="rect">
            <a:avLst/>
          </a:prstGeom>
          <a:ln w="190500" cap="sq">
            <a:solidFill>
              <a:schemeClr val="accent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5639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290422" y="254477"/>
            <a:ext cx="6714225" cy="2041584"/>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435633" y="383875"/>
            <a:ext cx="6424149" cy="1799528"/>
          </a:xfrm>
        </p:spPr>
        <p:txBody>
          <a:bodyPr vert="horz" lIns="91440" tIns="45720" rIns="91440" bIns="45720" rtlCol="0" anchor="t">
            <a:normAutofit/>
          </a:bodyPr>
          <a:lstStyle/>
          <a:p>
            <a:pPr marL="0" indent="0">
              <a:buNone/>
            </a:pPr>
            <a:r>
              <a:rPr lang="en-US" sz="2200" dirty="0">
                <a:solidFill>
                  <a:schemeClr val="bg1"/>
                </a:solidFill>
              </a:rPr>
              <a:t>Union Hall:</a:t>
            </a:r>
          </a:p>
          <a:p>
            <a:pPr>
              <a:lnSpc>
                <a:spcPct val="100000"/>
              </a:lnSpc>
              <a:spcBef>
                <a:spcPts val="0"/>
              </a:spcBef>
            </a:pPr>
            <a:r>
              <a:rPr lang="en-CA" sz="2200" dirty="0">
                <a:solidFill>
                  <a:schemeClr val="bg1"/>
                </a:solidFill>
                <a:ea typeface="+mn-lt"/>
                <a:cs typeface="+mn-lt"/>
              </a:rPr>
              <a:t>Drywall: Safety, Materials and Tools</a:t>
            </a:r>
            <a:endParaRPr lang="en-CA" sz="2200" dirty="0">
              <a:solidFill>
                <a:schemeClr val="bg1"/>
              </a:solidFill>
            </a:endParaRPr>
          </a:p>
          <a:p>
            <a:pPr>
              <a:lnSpc>
                <a:spcPct val="100000"/>
              </a:lnSpc>
              <a:spcBef>
                <a:spcPts val="0"/>
              </a:spcBef>
            </a:pPr>
            <a:r>
              <a:rPr lang="en-CA" sz="2200" dirty="0">
                <a:solidFill>
                  <a:schemeClr val="bg1"/>
                </a:solidFill>
                <a:ea typeface="+mn-lt"/>
                <a:cs typeface="+mn-lt"/>
              </a:rPr>
              <a:t>Drawings: Plans, Specifications and Codes</a:t>
            </a:r>
            <a:endParaRPr lang="en-CA" sz="2200" dirty="0">
              <a:solidFill>
                <a:schemeClr val="bg1"/>
              </a:solidFill>
            </a:endParaRPr>
          </a:p>
          <a:p>
            <a:pPr>
              <a:lnSpc>
                <a:spcPct val="100000"/>
              </a:lnSpc>
              <a:spcBef>
                <a:spcPts val="0"/>
              </a:spcBef>
            </a:pPr>
            <a:r>
              <a:rPr lang="en-CA" sz="2200" dirty="0">
                <a:solidFill>
                  <a:schemeClr val="bg1"/>
                </a:solidFill>
                <a:ea typeface="+mn-lt"/>
                <a:cs typeface="+mn-lt"/>
              </a:rPr>
              <a:t>Math: Estimating, Calculations, Basic Construction Math and Layout</a:t>
            </a:r>
            <a:endParaRPr lang="en-CA" sz="2200" dirty="0">
              <a:solidFill>
                <a:schemeClr val="bg1"/>
              </a:solidFill>
            </a:endParaRPr>
          </a:p>
          <a:p>
            <a:pPr algn="ctr">
              <a:lnSpc>
                <a:spcPct val="100000"/>
              </a:lnSpc>
              <a:spcBef>
                <a:spcPts val="0"/>
              </a:spcBef>
            </a:pPr>
            <a:endParaRPr lang="en-CA" sz="2200" b="1" dirty="0">
              <a:solidFill>
                <a:srgbClr val="C00000"/>
              </a:solidFill>
            </a:endParaRPr>
          </a:p>
          <a:p>
            <a:pPr>
              <a:lnSpc>
                <a:spcPct val="100000"/>
              </a:lnSpc>
              <a:spcBef>
                <a:spcPts val="0"/>
              </a:spcBef>
            </a:pPr>
            <a:endParaRPr lang="en-CA" sz="2200" b="1" dirty="0">
              <a:solidFill>
                <a:srgbClr val="000000"/>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4000" b="1" cap="all" dirty="0">
                <a:solidFill>
                  <a:schemeClr val="accent1"/>
                </a:solidFill>
                <a:latin typeface="Rockwell Condensed"/>
                <a:cs typeface="Segoe UI"/>
              </a:rPr>
              <a:t>Union Hall</a:t>
            </a:r>
            <a:endParaRPr lang="en-US" sz="4000" b="1" dirty="0">
              <a:solidFill>
                <a:schemeClr val="accent1"/>
              </a:solidFill>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Placement</a:t>
            </a:r>
            <a:r>
              <a:rPr lang="en-US" sz="2600" b="1" dirty="0">
                <a:latin typeface="Rockwell Condensed"/>
                <a:cs typeface="Segoe UI"/>
              </a:rPr>
              <a:t>​</a:t>
            </a:r>
          </a:p>
          <a:p>
            <a:pPr algn="ctr"/>
            <a:r>
              <a:rPr lang="en-US" sz="2600" b="1" cap="all" dirty="0">
                <a:latin typeface="Rockwell Condensed"/>
                <a:cs typeface="Segoe UI"/>
              </a:rPr>
              <a:t>WORKING WORLD</a:t>
            </a:r>
          </a:p>
        </p:txBody>
      </p:sp>
      <p:pic>
        <p:nvPicPr>
          <p:cNvPr id="4" name="Picture 4" descr="A group of people in a room&#10;&#10;Description automatically generated">
            <a:extLst>
              <a:ext uri="{FF2B5EF4-FFF2-40B4-BE49-F238E27FC236}">
                <a16:creationId xmlns:a16="http://schemas.microsoft.com/office/drawing/2014/main" id="{A44C1FD8-CDD0-484A-9D2F-44F076C32ED1}"/>
              </a:ext>
            </a:extLst>
          </p:cNvPr>
          <p:cNvPicPr>
            <a:picLocks noChangeAspect="1"/>
          </p:cNvPicPr>
          <p:nvPr/>
        </p:nvPicPr>
        <p:blipFill>
          <a:blip r:embed="rId2"/>
          <a:stretch>
            <a:fillRect/>
          </a:stretch>
        </p:blipFill>
        <p:spPr>
          <a:xfrm>
            <a:off x="3243532" y="3861728"/>
            <a:ext cx="4942936" cy="280077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5" name="Picture 9" descr="A close up of a piece of paper&#10;&#10;Description automatically generated">
            <a:extLst>
              <a:ext uri="{FF2B5EF4-FFF2-40B4-BE49-F238E27FC236}">
                <a16:creationId xmlns:a16="http://schemas.microsoft.com/office/drawing/2014/main" id="{79C17E08-9DF9-4901-973A-3C1ACCFF8A2D}"/>
              </a:ext>
            </a:extLst>
          </p:cNvPr>
          <p:cNvPicPr>
            <a:picLocks noChangeAspect="1"/>
          </p:cNvPicPr>
          <p:nvPr/>
        </p:nvPicPr>
        <p:blipFill>
          <a:blip r:embed="rId3"/>
          <a:stretch>
            <a:fillRect/>
          </a:stretch>
        </p:blipFill>
        <p:spPr>
          <a:xfrm rot="1620000">
            <a:off x="1992702" y="2902788"/>
            <a:ext cx="2743200" cy="18288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10" name="Picture 10" descr="A close up of text on a black background&#10;&#10;Description automatically generated">
            <a:extLst>
              <a:ext uri="{FF2B5EF4-FFF2-40B4-BE49-F238E27FC236}">
                <a16:creationId xmlns:a16="http://schemas.microsoft.com/office/drawing/2014/main" id="{5A932856-7190-446F-8FC3-D0A04095C6EB}"/>
              </a:ext>
            </a:extLst>
          </p:cNvPr>
          <p:cNvPicPr>
            <a:picLocks noChangeAspect="1"/>
          </p:cNvPicPr>
          <p:nvPr/>
        </p:nvPicPr>
        <p:blipFill>
          <a:blip r:embed="rId4"/>
          <a:stretch>
            <a:fillRect/>
          </a:stretch>
        </p:blipFill>
        <p:spPr>
          <a:xfrm>
            <a:off x="356019" y="3673056"/>
            <a:ext cx="1962150" cy="29337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120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290422" y="254477"/>
            <a:ext cx="6714225" cy="2314753"/>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435633" y="383875"/>
            <a:ext cx="6424149" cy="1799528"/>
          </a:xfrm>
        </p:spPr>
        <p:txBody>
          <a:bodyPr vert="horz" lIns="91440" tIns="45720" rIns="91440" bIns="45720" rtlCol="0" anchor="t">
            <a:normAutofit/>
          </a:bodyPr>
          <a:lstStyle/>
          <a:p>
            <a:pPr marL="0" indent="0">
              <a:buNone/>
            </a:pPr>
            <a:r>
              <a:rPr lang="en-US" sz="2200" dirty="0">
                <a:solidFill>
                  <a:schemeClr val="bg1"/>
                </a:solidFill>
              </a:rPr>
              <a:t>Union Hall:</a:t>
            </a:r>
          </a:p>
          <a:p>
            <a:pPr>
              <a:lnSpc>
                <a:spcPct val="100000"/>
              </a:lnSpc>
              <a:spcBef>
                <a:spcPts val="0"/>
              </a:spcBef>
            </a:pPr>
            <a:r>
              <a:rPr lang="en-US" sz="2200" dirty="0">
                <a:solidFill>
                  <a:schemeClr val="bg1"/>
                </a:solidFill>
              </a:rPr>
              <a:t>Hands on </a:t>
            </a:r>
            <a:r>
              <a:rPr lang="en-CA" sz="2200" dirty="0">
                <a:solidFill>
                  <a:schemeClr val="bg1"/>
                </a:solidFill>
                <a:ea typeface="+mn-lt"/>
                <a:cs typeface="+mn-lt"/>
              </a:rPr>
              <a:t>training with qualified instructors helped to prepare are participants for a career as a drywall installers &amp; finishers. </a:t>
            </a:r>
            <a:endParaRPr lang="en-US" sz="2200" dirty="0">
              <a:solidFill>
                <a:schemeClr val="bg1"/>
              </a:solidFill>
              <a:ea typeface="+mn-lt"/>
              <a:cs typeface="+mn-lt"/>
            </a:endParaRPr>
          </a:p>
          <a:p>
            <a:pPr>
              <a:lnSpc>
                <a:spcPct val="100000"/>
              </a:lnSpc>
              <a:spcBef>
                <a:spcPts val="0"/>
              </a:spcBef>
            </a:pPr>
            <a:r>
              <a:rPr lang="en-CA" sz="2200" dirty="0">
                <a:solidFill>
                  <a:schemeClr val="bg1"/>
                </a:solidFill>
                <a:ea typeface="+mn-lt"/>
                <a:cs typeface="+mn-lt"/>
              </a:rPr>
              <a:t>100% attendance and commitment required!</a:t>
            </a:r>
            <a:endParaRPr lang="en-US" sz="2200" dirty="0">
              <a:solidFill>
                <a:schemeClr val="bg1"/>
              </a:solidFill>
              <a:ea typeface="+mn-lt"/>
              <a:cs typeface="+mn-lt"/>
            </a:endParaRP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4000" b="1" cap="all" dirty="0">
                <a:solidFill>
                  <a:schemeClr val="accent1"/>
                </a:solidFill>
                <a:latin typeface="Rockwell Condensed"/>
                <a:cs typeface="Segoe UI"/>
              </a:rPr>
              <a:t>UNION</a:t>
            </a:r>
            <a:r>
              <a:rPr lang="en-US" sz="4000" b="1" dirty="0">
                <a:solidFill>
                  <a:schemeClr val="accent1"/>
                </a:solidFill>
                <a:latin typeface="Rockwell Condensed"/>
                <a:cs typeface="Segoe UI"/>
              </a:rPr>
              <a:t>​ HALL</a:t>
            </a: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a:t>
            </a:r>
            <a:r>
              <a:rPr lang="en-US" sz="2600" b="1" cap="all" dirty="0" err="1">
                <a:latin typeface="Rockwell Condensed"/>
                <a:cs typeface="Segoe UI"/>
              </a:rPr>
              <a:t>PLAcEMENT</a:t>
            </a:r>
            <a:r>
              <a:rPr lang="en-US" sz="2600" b="1" dirty="0">
                <a:latin typeface="Rockwell Condensed"/>
                <a:cs typeface="Segoe UI"/>
              </a:rPr>
              <a:t>​</a:t>
            </a:r>
          </a:p>
          <a:p>
            <a:pPr algn="ctr"/>
            <a:r>
              <a:rPr lang="en-US" sz="2600" b="1" cap="all" dirty="0">
                <a:latin typeface="Rockwell Condensed"/>
                <a:cs typeface="Segoe UI"/>
              </a:rPr>
              <a:t>WORKING WORLD</a:t>
            </a:r>
          </a:p>
        </p:txBody>
      </p:sp>
      <p:pic>
        <p:nvPicPr>
          <p:cNvPr id="8" name="Picture 8" descr="A group of people in a room&#10;&#10;Description automatically generated">
            <a:extLst>
              <a:ext uri="{FF2B5EF4-FFF2-40B4-BE49-F238E27FC236}">
                <a16:creationId xmlns:a16="http://schemas.microsoft.com/office/drawing/2014/main" id="{F52BBCC3-5BC6-4B6E-91FC-240D87F2B2CB}"/>
              </a:ext>
            </a:extLst>
          </p:cNvPr>
          <p:cNvPicPr>
            <a:picLocks noChangeAspect="1"/>
          </p:cNvPicPr>
          <p:nvPr/>
        </p:nvPicPr>
        <p:blipFill>
          <a:blip r:embed="rId2"/>
          <a:stretch>
            <a:fillRect/>
          </a:stretch>
        </p:blipFill>
        <p:spPr>
          <a:xfrm>
            <a:off x="3301042" y="4006183"/>
            <a:ext cx="4741652" cy="2670014"/>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9" name="Picture 9" descr="A group of people posing for a picture&#10;&#10;Description automatically generated">
            <a:extLst>
              <a:ext uri="{FF2B5EF4-FFF2-40B4-BE49-F238E27FC236}">
                <a16:creationId xmlns:a16="http://schemas.microsoft.com/office/drawing/2014/main" id="{D7B81DA0-23FA-4BD9-B07E-22B155A76D23}"/>
              </a:ext>
            </a:extLst>
          </p:cNvPr>
          <p:cNvPicPr>
            <a:picLocks noChangeAspect="1"/>
          </p:cNvPicPr>
          <p:nvPr/>
        </p:nvPicPr>
        <p:blipFill rotWithShape="1">
          <a:blip r:embed="rId3"/>
          <a:srcRect r="1047" b="20588"/>
          <a:stretch/>
        </p:blipFill>
        <p:spPr>
          <a:xfrm>
            <a:off x="296174" y="2813890"/>
            <a:ext cx="4971721" cy="207976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7908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Job Applications:</a:t>
            </a:r>
            <a:endParaRPr lang="en-US" dirty="0">
              <a:solidFill>
                <a:schemeClr val="bg1"/>
              </a:solidFill>
            </a:endParaRPr>
          </a:p>
          <a:p>
            <a:r>
              <a:rPr lang="en-US" sz="2200" dirty="0">
                <a:solidFill>
                  <a:schemeClr val="bg1"/>
                </a:solidFill>
              </a:rPr>
              <a:t>After completion of the program, students are provided supports for job readiness and applying for jobs. </a:t>
            </a:r>
          </a:p>
          <a:p>
            <a:r>
              <a:rPr lang="en-US" sz="2200" dirty="0">
                <a:solidFill>
                  <a:schemeClr val="bg1"/>
                </a:solidFill>
              </a:rPr>
              <a:t>Job search</a:t>
            </a:r>
          </a:p>
          <a:p>
            <a:r>
              <a:rPr lang="en-US" sz="2200" dirty="0">
                <a:solidFill>
                  <a:schemeClr val="bg1"/>
                </a:solidFill>
              </a:rPr>
              <a:t>Job Applications</a:t>
            </a:r>
          </a:p>
          <a:p>
            <a:r>
              <a:rPr lang="en-US" sz="2200" dirty="0">
                <a:solidFill>
                  <a:schemeClr val="bg1"/>
                </a:solidFill>
              </a:rPr>
              <a:t>Cover Letter &amp; Resume</a:t>
            </a:r>
          </a:p>
          <a:p>
            <a:r>
              <a:rPr lang="en-US" sz="2200" dirty="0">
                <a:solidFill>
                  <a:schemeClr val="bg1"/>
                </a:solidFill>
              </a:rPr>
              <a:t>Interview Preparation</a:t>
            </a:r>
            <a:endParaRPr lang="en-US" dirty="0" err="1">
              <a:solidFill>
                <a:schemeClr val="bg1"/>
              </a:solidFill>
            </a:endParaRPr>
          </a:p>
          <a:p>
            <a:endParaRPr lang="en-US" sz="2200" dirty="0">
              <a:solidFill>
                <a:schemeClr val="bg1"/>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4000" b="1" cap="all" dirty="0">
                <a:solidFill>
                  <a:schemeClr val="accent1"/>
                </a:solidFill>
                <a:latin typeface="Rockwell Condensed"/>
                <a:cs typeface="Segoe UI"/>
              </a:rPr>
              <a:t>JOB APPLICATIONS</a:t>
            </a:r>
            <a:r>
              <a:rPr lang="en-US" sz="4000" b="1" dirty="0">
                <a:solidFill>
                  <a:schemeClr val="accent1"/>
                </a:solidFill>
                <a:latin typeface="Rockwell Condensed"/>
                <a:cs typeface="Segoe UI"/>
              </a:rPr>
              <a:t>​</a:t>
            </a:r>
          </a:p>
          <a:p>
            <a:pPr algn="ctr"/>
            <a:r>
              <a:rPr lang="en-US" sz="2600" b="1" cap="all" dirty="0">
                <a:latin typeface="Rockwell Condensed"/>
                <a:cs typeface="Segoe UI"/>
              </a:rPr>
              <a:t>WORK Placement</a:t>
            </a:r>
            <a:r>
              <a:rPr lang="en-US" sz="2600" b="1" dirty="0">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53164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311987"/>
            <a:ext cx="6714225" cy="5865960"/>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823822" y="671423"/>
            <a:ext cx="6424149" cy="4516849"/>
          </a:xfrm>
        </p:spPr>
        <p:txBody>
          <a:bodyPr vert="horz" lIns="91440" tIns="45720" rIns="91440" bIns="45720" rtlCol="0" anchor="t">
            <a:normAutofit fontScale="92500" lnSpcReduction="10000"/>
          </a:bodyPr>
          <a:lstStyle/>
          <a:p>
            <a:pPr marL="0" indent="0">
              <a:lnSpc>
                <a:spcPct val="100000"/>
              </a:lnSpc>
              <a:spcBef>
                <a:spcPts val="0"/>
              </a:spcBef>
              <a:buNone/>
            </a:pPr>
            <a:r>
              <a:rPr lang="en-CA" sz="2400" b="1" dirty="0">
                <a:solidFill>
                  <a:schemeClr val="bg1"/>
                </a:solidFill>
                <a:ea typeface="+mn-lt"/>
                <a:cs typeface="+mn-lt"/>
              </a:rPr>
              <a:t>Work Placement: </a:t>
            </a:r>
          </a:p>
          <a:p>
            <a:pPr marL="0" indent="0">
              <a:lnSpc>
                <a:spcPct val="100000"/>
              </a:lnSpc>
              <a:spcBef>
                <a:spcPts val="0"/>
              </a:spcBef>
              <a:buNone/>
            </a:pPr>
            <a:endParaRPr lang="en-CA" sz="2200" dirty="0">
              <a:solidFill>
                <a:schemeClr val="bg1"/>
              </a:solidFill>
              <a:ea typeface="+mn-lt"/>
              <a:cs typeface="+mn-lt"/>
            </a:endParaRPr>
          </a:p>
          <a:p>
            <a:pPr marL="0" indent="0">
              <a:lnSpc>
                <a:spcPct val="100000"/>
              </a:lnSpc>
              <a:spcBef>
                <a:spcPts val="0"/>
              </a:spcBef>
              <a:buNone/>
            </a:pPr>
            <a:r>
              <a:rPr lang="en-CA" sz="2200" dirty="0">
                <a:solidFill>
                  <a:schemeClr val="bg1"/>
                </a:solidFill>
                <a:ea typeface="+mn-lt"/>
                <a:cs typeface="+mn-lt"/>
              </a:rPr>
              <a:t>AETS works with partners to find the best fit for the student and employer. Some of our industry partners have included:</a:t>
            </a:r>
            <a:endParaRPr lang="en-CA" dirty="0">
              <a:solidFill>
                <a:schemeClr val="bg1"/>
              </a:solidFill>
            </a:endParaRPr>
          </a:p>
          <a:p>
            <a:pPr marL="285750" indent="-285750">
              <a:lnSpc>
                <a:spcPct val="100000"/>
              </a:lnSpc>
              <a:spcBef>
                <a:spcPts val="0"/>
              </a:spcBef>
              <a:buFont typeface="Arial,Sans-Serif"/>
              <a:buChar char="•"/>
            </a:pPr>
            <a:r>
              <a:rPr lang="en-CA" sz="2200" dirty="0">
                <a:solidFill>
                  <a:schemeClr val="bg1"/>
                </a:solidFill>
                <a:ea typeface="+mn-lt"/>
                <a:cs typeface="+mn-lt"/>
              </a:rPr>
              <a:t>Vector</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TBT Engineering</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Lac Des Iles</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Barrick</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Northern Finishes</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Superior Strategies</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Robert </a:t>
            </a:r>
            <a:r>
              <a:rPr lang="en-CA" sz="2200" dirty="0" err="1">
                <a:solidFill>
                  <a:schemeClr val="bg1"/>
                </a:solidFill>
                <a:ea typeface="+mn-lt"/>
                <a:cs typeface="+mn-lt"/>
              </a:rPr>
              <a:t>Morriseau</a:t>
            </a:r>
            <a:r>
              <a:rPr lang="en-CA" sz="2200" dirty="0">
                <a:solidFill>
                  <a:schemeClr val="bg1"/>
                </a:solidFill>
                <a:ea typeface="+mn-lt"/>
                <a:cs typeface="+mn-lt"/>
              </a:rPr>
              <a:t> Contracting</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Pic Mobert Housing </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PRDC</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Rudnicki Industrial</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Thunder Bay Hydraulics</a:t>
            </a:r>
            <a:endParaRPr lang="en-US" dirty="0">
              <a:solidFill>
                <a:schemeClr val="bg1"/>
              </a:solidFill>
            </a:endParaRPr>
          </a:p>
          <a:p>
            <a:endParaRPr lang="en-US" sz="2200" dirty="0">
              <a:solidFill>
                <a:schemeClr val="bg1"/>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4000" b="1" cap="all" dirty="0">
                <a:solidFill>
                  <a:schemeClr val="accent1"/>
                </a:solidFill>
                <a:latin typeface="Rockwell Condensed"/>
                <a:cs typeface="Segoe UI"/>
              </a:rPr>
              <a:t>WORK Placement</a:t>
            </a:r>
            <a:r>
              <a:rPr lang="en-US" sz="4000" b="1" dirty="0">
                <a:solidFill>
                  <a:schemeClr val="accent1"/>
                </a:solidFill>
                <a:latin typeface="Rockwell Condensed"/>
                <a:cs typeface="Segoe UI"/>
              </a:rPr>
              <a:t>​</a:t>
            </a:r>
          </a:p>
          <a:p>
            <a:pPr algn="ctr"/>
            <a:r>
              <a:rPr lang="en-US" sz="2600" b="1" cap="all" dirty="0">
                <a:latin typeface="Rockwell Condensed"/>
                <a:cs typeface="Segoe UI"/>
              </a:rPr>
              <a:t>WORKING WORLD</a:t>
            </a:r>
          </a:p>
        </p:txBody>
      </p:sp>
    </p:spTree>
    <p:extLst>
      <p:ext uri="{BB962C8B-B14F-4D97-AF65-F5344CB8AC3E}">
        <p14:creationId xmlns:p14="http://schemas.microsoft.com/office/powerpoint/2010/main" val="14005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36B415-79CA-459E-B6DD-7321E3C1D32F}"/>
              </a:ext>
            </a:extLst>
          </p:cNvPr>
          <p:cNvSpPr/>
          <p:nvPr/>
        </p:nvSpPr>
        <p:spPr>
          <a:xfrm>
            <a:off x="434196" y="311987"/>
            <a:ext cx="6714225" cy="5865960"/>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37558" y="671423"/>
            <a:ext cx="6064715" cy="4516849"/>
          </a:xfrm>
        </p:spPr>
        <p:txBody>
          <a:bodyPr vert="horz" lIns="91440" tIns="45720" rIns="91440" bIns="45720" rtlCol="0" anchor="t">
            <a:noAutofit/>
          </a:bodyPr>
          <a:lstStyle/>
          <a:p>
            <a:pPr marL="0" indent="0">
              <a:lnSpc>
                <a:spcPct val="100000"/>
              </a:lnSpc>
              <a:spcBef>
                <a:spcPts val="0"/>
              </a:spcBef>
              <a:buNone/>
            </a:pPr>
            <a:r>
              <a:rPr lang="en-CA" b="1" dirty="0">
                <a:solidFill>
                  <a:schemeClr val="bg1"/>
                </a:solidFill>
                <a:ea typeface="+mn-lt"/>
                <a:cs typeface="+mn-lt"/>
              </a:rPr>
              <a:t>Working World:</a:t>
            </a:r>
          </a:p>
          <a:p>
            <a:pPr marL="0" indent="0">
              <a:lnSpc>
                <a:spcPct val="100000"/>
              </a:lnSpc>
              <a:spcBef>
                <a:spcPts val="0"/>
              </a:spcBef>
              <a:buNone/>
            </a:pPr>
            <a:endParaRPr lang="en-CA" sz="1800" dirty="0">
              <a:solidFill>
                <a:schemeClr val="bg1"/>
              </a:solidFill>
              <a:ea typeface="+mn-lt"/>
              <a:cs typeface="+mn-lt"/>
            </a:endParaRPr>
          </a:p>
          <a:p>
            <a:pPr marL="0" indent="0">
              <a:lnSpc>
                <a:spcPct val="100000"/>
              </a:lnSpc>
              <a:spcBef>
                <a:spcPts val="0"/>
              </a:spcBef>
              <a:buNone/>
            </a:pPr>
            <a:r>
              <a:rPr lang="en-CA" sz="1800" dirty="0">
                <a:solidFill>
                  <a:schemeClr val="bg1"/>
                </a:solidFill>
                <a:ea typeface="+mn-lt"/>
                <a:cs typeface="+mn-lt"/>
              </a:rPr>
              <a:t>AETS continues to work with the student and employer in providing a wage subsidy program for program graduates. Students are employed by construction</a:t>
            </a:r>
          </a:p>
          <a:p>
            <a:pPr marL="0" indent="0">
              <a:lnSpc>
                <a:spcPct val="100000"/>
              </a:lnSpc>
              <a:spcBef>
                <a:spcPts val="0"/>
              </a:spcBef>
              <a:buNone/>
            </a:pPr>
            <a:r>
              <a:rPr lang="en-CA" sz="1800" dirty="0">
                <a:solidFill>
                  <a:schemeClr val="bg1"/>
                </a:solidFill>
                <a:ea typeface="+mn-lt"/>
                <a:cs typeface="+mn-lt"/>
              </a:rPr>
              <a:t>companies, drywall contractors, </a:t>
            </a:r>
            <a:r>
              <a:rPr lang="en-CA" sz="1800">
                <a:solidFill>
                  <a:schemeClr val="bg1"/>
                </a:solidFill>
                <a:ea typeface="+mn-lt"/>
                <a:cs typeface="+mn-lt"/>
              </a:rPr>
              <a:t>renovation crews and </a:t>
            </a:r>
            <a:r>
              <a:rPr lang="en-CA" sz="1800" dirty="0">
                <a:solidFill>
                  <a:schemeClr val="bg1"/>
                </a:solidFill>
                <a:ea typeface="+mn-lt"/>
                <a:cs typeface="+mn-lt"/>
              </a:rPr>
              <a:t>maintenance departments of establishments.</a:t>
            </a:r>
            <a:endParaRPr lang="en-CA" sz="1800" dirty="0">
              <a:solidFill>
                <a:schemeClr val="bg1"/>
              </a:solidFill>
            </a:endParaRPr>
          </a:p>
          <a:p>
            <a:pPr>
              <a:buNone/>
            </a:pPr>
            <a:r>
              <a:rPr lang="en-CA" sz="1800" dirty="0">
                <a:solidFill>
                  <a:schemeClr val="bg1"/>
                </a:solidFill>
                <a:ea typeface="+mn-lt"/>
                <a:cs typeface="+mn-lt"/>
              </a:rPr>
              <a:t>Examples of possible job titles include:</a:t>
            </a:r>
          </a:p>
          <a:p>
            <a:r>
              <a:rPr lang="en-CA" sz="1800" dirty="0">
                <a:solidFill>
                  <a:schemeClr val="bg1"/>
                </a:solidFill>
                <a:ea typeface="+mn-lt"/>
                <a:cs typeface="+mn-lt"/>
              </a:rPr>
              <a:t>Acoustic tile and drywall installer</a:t>
            </a:r>
          </a:p>
          <a:p>
            <a:r>
              <a:rPr lang="en-CA" sz="1800" dirty="0">
                <a:solidFill>
                  <a:schemeClr val="bg1"/>
                </a:solidFill>
                <a:ea typeface="+mn-lt"/>
                <a:cs typeface="+mn-lt"/>
              </a:rPr>
              <a:t>Drywall and lathe applicator </a:t>
            </a:r>
          </a:p>
          <a:p>
            <a:r>
              <a:rPr lang="en-CA" sz="1800" dirty="0">
                <a:solidFill>
                  <a:schemeClr val="bg1"/>
                </a:solidFill>
                <a:ea typeface="+mn-lt"/>
                <a:cs typeface="+mn-lt"/>
              </a:rPr>
              <a:t>Drywall mechanic </a:t>
            </a:r>
          </a:p>
          <a:p>
            <a:r>
              <a:rPr lang="en-CA" sz="1800" dirty="0">
                <a:solidFill>
                  <a:schemeClr val="bg1"/>
                </a:solidFill>
                <a:ea typeface="+mn-lt"/>
                <a:cs typeface="+mn-lt"/>
              </a:rPr>
              <a:t>Interior systems, drywaller</a:t>
            </a:r>
          </a:p>
          <a:p>
            <a:r>
              <a:rPr lang="en-CA" sz="1800" dirty="0">
                <a:solidFill>
                  <a:schemeClr val="bg1"/>
                </a:solidFill>
                <a:ea typeface="+mn-lt"/>
                <a:cs typeface="+mn-lt"/>
              </a:rPr>
              <a:t>Installer and finisher, drywall</a:t>
            </a:r>
          </a:p>
          <a:p>
            <a:r>
              <a:rPr lang="en-CA" sz="1800" dirty="0">
                <a:solidFill>
                  <a:schemeClr val="bg1"/>
                </a:solidFill>
                <a:ea typeface="+mn-lt"/>
                <a:cs typeface="+mn-lt"/>
              </a:rPr>
              <a:t>Lather mechanic, interior systems</a:t>
            </a:r>
            <a:endParaRPr lang="en-CA" sz="1800" dirty="0">
              <a:solidFill>
                <a:schemeClr val="bg1"/>
              </a:solidFill>
            </a:endParaRPr>
          </a:p>
          <a:p>
            <a:pPr marL="0" indent="0">
              <a:lnSpc>
                <a:spcPct val="100000"/>
              </a:lnSpc>
              <a:spcBef>
                <a:spcPts val="0"/>
              </a:spcBef>
              <a:buNone/>
            </a:pPr>
            <a:endParaRPr lang="en-CA" sz="1800" dirty="0">
              <a:solidFill>
                <a:schemeClr val="bg1"/>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dirty="0">
                <a:latin typeface="Rockwell Condensed"/>
                <a:cs typeface="Segoe UI"/>
              </a:rPr>
              <a:t>APPLICATION</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INTERVIEW</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ACCEPTANCE LETTER</a:t>
            </a:r>
            <a:endParaRPr lang="en-US" sz="2600" b="1" dirty="0">
              <a:latin typeface="Rockwell Condensed"/>
              <a:cs typeface="Segoe UI"/>
            </a:endParaRPr>
          </a:p>
          <a:p>
            <a:pPr algn="ctr"/>
            <a:r>
              <a:rPr lang="en-US" sz="2600" b="1" cap="all" dirty="0">
                <a:latin typeface="Rockwell Condensed"/>
                <a:cs typeface="Segoe UI"/>
              </a:rPr>
              <a:t>Orientation </a:t>
            </a:r>
          </a:p>
          <a:p>
            <a:pPr algn="ctr"/>
            <a:r>
              <a:rPr lang="en-US" sz="2600" b="1" cap="all" dirty="0">
                <a:latin typeface="Rockwell Condensed"/>
                <a:cs typeface="Segoe UI"/>
              </a:rPr>
              <a:t>Life skills</a:t>
            </a:r>
            <a:br>
              <a:rPr lang="en-US" sz="2600" b="1" dirty="0">
                <a:latin typeface="Rockwell Condensed"/>
                <a:cs typeface="Segoe UI"/>
              </a:rPr>
            </a:br>
            <a:r>
              <a:rPr lang="en-US" sz="2600" b="1" cap="all" dirty="0">
                <a:latin typeface="Rockwell Condensed"/>
                <a:cs typeface="Segoe UI"/>
              </a:rPr>
              <a:t>MATH UPGRADING</a:t>
            </a:r>
            <a:r>
              <a:rPr lang="en-US" sz="2600" b="1" dirty="0">
                <a:latin typeface="Rockwell Condensed"/>
                <a:cs typeface="Segoe UI"/>
              </a:rPr>
              <a:t>​​​</a:t>
            </a:r>
            <a:br>
              <a:rPr lang="en-US" sz="2600" b="1" dirty="0">
                <a:latin typeface="Rockwell Condensed"/>
                <a:cs typeface="Segoe UI"/>
              </a:rPr>
            </a:br>
            <a:r>
              <a:rPr lang="en-US" sz="2600" b="1" cap="all" dirty="0">
                <a:latin typeface="Rockwell Condensed"/>
                <a:cs typeface="Segoe UI"/>
              </a:rPr>
              <a:t>HEALTH &amp; SAFETY</a:t>
            </a:r>
            <a:r>
              <a:rPr lang="en-US" sz="2600" b="1" dirty="0">
                <a:latin typeface="Rockwell Condensed"/>
                <a:cs typeface="Segoe UI"/>
              </a:rPr>
              <a:t>​</a:t>
            </a:r>
            <a:endParaRPr lang="en-US" sz="2600" b="1" cap="all" dirty="0">
              <a:latin typeface="Rockwell Condensed"/>
              <a:cs typeface="Segoe UI"/>
            </a:endParaRPr>
          </a:p>
          <a:p>
            <a:pPr algn="ctr"/>
            <a:r>
              <a:rPr lang="en-US" sz="2600" b="1" cap="all" dirty="0">
                <a:latin typeface="Rockwell Condensed"/>
                <a:cs typeface="Segoe UI"/>
              </a:rPr>
              <a:t>WELDING</a:t>
            </a:r>
            <a:r>
              <a:rPr lang="en-US" sz="2600" b="1" dirty="0">
                <a:latin typeface="Rockwell Condensed"/>
                <a:cs typeface="Segoe UI"/>
              </a:rPr>
              <a:t>​</a:t>
            </a:r>
          </a:p>
          <a:p>
            <a:pPr algn="ctr"/>
            <a:r>
              <a:rPr lang="en-US" sz="2600" b="1" cap="all" dirty="0">
                <a:latin typeface="Rockwell Condensed"/>
                <a:cs typeface="Segoe UI"/>
              </a:rPr>
              <a:t>Union Hall</a:t>
            </a:r>
            <a:endParaRPr lang="en-US" sz="2600" b="1" dirty="0">
              <a:latin typeface="Rockwell Condensed"/>
              <a:cs typeface="Segoe UI"/>
            </a:endParaRPr>
          </a:p>
          <a:p>
            <a:pPr algn="ctr"/>
            <a:r>
              <a:rPr lang="en-US" sz="2600" b="1" cap="all" dirty="0">
                <a:latin typeface="Rockwell Condensed"/>
                <a:cs typeface="Segoe UI"/>
              </a:rPr>
              <a:t>JOB APPLICATIONS</a:t>
            </a:r>
            <a:r>
              <a:rPr lang="en-US" sz="2600" b="1" dirty="0">
                <a:latin typeface="Rockwell Condensed"/>
                <a:cs typeface="Segoe UI"/>
              </a:rPr>
              <a:t>​</a:t>
            </a:r>
          </a:p>
          <a:p>
            <a:pPr algn="ctr"/>
            <a:r>
              <a:rPr lang="en-US" sz="2600" b="1" cap="all" dirty="0">
                <a:latin typeface="Rockwell Condensed"/>
                <a:cs typeface="Segoe UI"/>
              </a:rPr>
              <a:t>WORK Placement</a:t>
            </a:r>
            <a:r>
              <a:rPr lang="en-US" sz="2600" b="1" dirty="0">
                <a:latin typeface="Rockwell Condensed"/>
                <a:cs typeface="Segoe UI"/>
              </a:rPr>
              <a:t>​</a:t>
            </a:r>
          </a:p>
          <a:p>
            <a:pPr algn="ctr"/>
            <a:r>
              <a:rPr lang="en-US" sz="4000" b="1" cap="all" dirty="0">
                <a:solidFill>
                  <a:schemeClr val="accent1"/>
                </a:solidFill>
                <a:latin typeface="Rockwell Condensed"/>
                <a:cs typeface="Segoe UI"/>
              </a:rPr>
              <a:t>WORKING WORLD</a:t>
            </a:r>
          </a:p>
        </p:txBody>
      </p:sp>
    </p:spTree>
    <p:extLst>
      <p:ext uri="{BB962C8B-B14F-4D97-AF65-F5344CB8AC3E}">
        <p14:creationId xmlns:p14="http://schemas.microsoft.com/office/powerpoint/2010/main" val="427572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09BC-EAC0-4BAD-B9F5-889AE6C458E3}"/>
              </a:ext>
            </a:extLst>
          </p:cNvPr>
          <p:cNvSpPr>
            <a:spLocks noGrp="1"/>
          </p:cNvSpPr>
          <p:nvPr>
            <p:ph type="title"/>
          </p:nvPr>
        </p:nvSpPr>
        <p:spPr/>
        <p:txBody>
          <a:bodyPr/>
          <a:lstStyle/>
          <a:p>
            <a:r>
              <a:rPr lang="en-US"/>
              <a:t>Questions &amp; Comments</a:t>
            </a:r>
          </a:p>
        </p:txBody>
      </p:sp>
      <p:sp>
        <p:nvSpPr>
          <p:cNvPr id="3" name="Text Placeholder 2">
            <a:extLst>
              <a:ext uri="{FF2B5EF4-FFF2-40B4-BE49-F238E27FC236}">
                <a16:creationId xmlns:a16="http://schemas.microsoft.com/office/drawing/2014/main" id="{24EDD081-B03F-4ED0-9312-16999A79FB85}"/>
              </a:ext>
            </a:extLst>
          </p:cNvPr>
          <p:cNvSpPr>
            <a:spLocks noGrp="1"/>
          </p:cNvSpPr>
          <p:nvPr>
            <p:ph type="body" idx="1"/>
          </p:nvPr>
        </p:nvSpPr>
        <p:spPr>
          <a:xfrm>
            <a:off x="-5207" y="5005679"/>
            <a:ext cx="12618144" cy="1066800"/>
          </a:xfrm>
        </p:spPr>
        <p:txBody>
          <a:bodyPr>
            <a:normAutofit/>
          </a:bodyPr>
          <a:lstStyle/>
          <a:p>
            <a:r>
              <a:rPr lang="en-US" sz="2400" b="1">
                <a:solidFill>
                  <a:schemeClr val="accent1"/>
                </a:solidFill>
                <a:ea typeface="+mn-lt"/>
                <a:cs typeface="+mn-lt"/>
              </a:rPr>
              <a:t>For more information contact:</a:t>
            </a:r>
            <a:r>
              <a:rPr lang="en-US" sz="2400" b="1" dirty="0">
                <a:solidFill>
                  <a:schemeClr val="accent1"/>
                </a:solidFill>
              </a:rPr>
              <a:t>  </a:t>
            </a:r>
            <a:r>
              <a:rPr lang="en-US" sz="2400" b="1" dirty="0"/>
              <a:t>         </a:t>
            </a:r>
            <a:endParaRPr lang="en-US" sz="2400"/>
          </a:p>
          <a:p>
            <a:endParaRPr lang="en-US"/>
          </a:p>
        </p:txBody>
      </p:sp>
      <p:sp>
        <p:nvSpPr>
          <p:cNvPr id="5" name="TextBox 4">
            <a:extLst>
              <a:ext uri="{FF2B5EF4-FFF2-40B4-BE49-F238E27FC236}">
                <a16:creationId xmlns:a16="http://schemas.microsoft.com/office/drawing/2014/main" id="{A50F223E-94C9-479D-A9BE-12E414D09F21}"/>
              </a:ext>
            </a:extLst>
          </p:cNvPr>
          <p:cNvSpPr txBox="1"/>
          <p:nvPr/>
        </p:nvSpPr>
        <p:spPr>
          <a:xfrm>
            <a:off x="51758" y="561579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cs typeface="Segoe UI"/>
              </a:rPr>
              <a:t>Matt Gladu​</a:t>
            </a:r>
            <a:endParaRPr lang="en-US" dirty="0">
              <a:solidFill>
                <a:schemeClr val="accent1"/>
              </a:solidFill>
            </a:endParaRPr>
          </a:p>
          <a:p>
            <a:r>
              <a:rPr lang="en-US" b="1" dirty="0">
                <a:solidFill>
                  <a:schemeClr val="accent1"/>
                </a:solidFill>
                <a:cs typeface="Segoe UI"/>
              </a:rPr>
              <a:t>PATP Coordinator​</a:t>
            </a:r>
          </a:p>
          <a:p>
            <a:r>
              <a:rPr lang="en-US" b="1" dirty="0">
                <a:solidFill>
                  <a:schemeClr val="accent1"/>
                </a:solidFill>
                <a:cs typeface="Segoe UI"/>
              </a:rPr>
              <a:t>Matt.gladu@aets.org​</a:t>
            </a:r>
          </a:p>
        </p:txBody>
      </p:sp>
      <p:sp>
        <p:nvSpPr>
          <p:cNvPr id="6" name="TextBox 5">
            <a:extLst>
              <a:ext uri="{FF2B5EF4-FFF2-40B4-BE49-F238E27FC236}">
                <a16:creationId xmlns:a16="http://schemas.microsoft.com/office/drawing/2014/main" id="{ABF3C221-5F29-416F-B970-82CDA2B028B7}"/>
              </a:ext>
            </a:extLst>
          </p:cNvPr>
          <p:cNvSpPr txBox="1"/>
          <p:nvPr/>
        </p:nvSpPr>
        <p:spPr>
          <a:xfrm>
            <a:off x="3301041" y="5615797"/>
            <a:ext cx="36489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cs typeface="Segoe UI"/>
              </a:rPr>
              <a:t>Ash Laframboise​</a:t>
            </a:r>
            <a:endParaRPr lang="en-US" dirty="0">
              <a:solidFill>
                <a:schemeClr val="accent1"/>
              </a:solidFill>
            </a:endParaRPr>
          </a:p>
          <a:p>
            <a:r>
              <a:rPr lang="en-US" b="1" dirty="0">
                <a:solidFill>
                  <a:schemeClr val="accent1"/>
                </a:solidFill>
                <a:cs typeface="Segoe UI"/>
              </a:rPr>
              <a:t>Instructor, PATP Coordinator​</a:t>
            </a:r>
          </a:p>
          <a:p>
            <a:r>
              <a:rPr lang="en-US" b="1" dirty="0">
                <a:solidFill>
                  <a:schemeClr val="accent1"/>
                </a:solidFill>
                <a:cs typeface="Segoe UI"/>
              </a:rPr>
              <a:t>Instructor@aets.org</a:t>
            </a:r>
          </a:p>
        </p:txBody>
      </p:sp>
      <p:sp>
        <p:nvSpPr>
          <p:cNvPr id="7" name="TextBox 6">
            <a:extLst>
              <a:ext uri="{FF2B5EF4-FFF2-40B4-BE49-F238E27FC236}">
                <a16:creationId xmlns:a16="http://schemas.microsoft.com/office/drawing/2014/main" id="{B9D9A0AF-4776-45A8-A0CA-36FB18FB4230}"/>
              </a:ext>
            </a:extLst>
          </p:cNvPr>
          <p:cNvSpPr txBox="1"/>
          <p:nvPr/>
        </p:nvSpPr>
        <p:spPr>
          <a:xfrm>
            <a:off x="9583947" y="607587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2"/>
                </a:solidFill>
                <a:cs typeface="Segoe UI"/>
              </a:rPr>
              <a:t>Visit us </a:t>
            </a:r>
            <a:r>
              <a:rPr lang="en-US" b="1" dirty="0">
                <a:solidFill>
                  <a:schemeClr val="accent2"/>
                </a:solidFill>
                <a:cs typeface="Segoe UI"/>
              </a:rPr>
              <a:t>online at ​</a:t>
            </a:r>
          </a:p>
          <a:p>
            <a:pPr algn="ctr"/>
            <a:r>
              <a:rPr lang="en-US" b="1">
                <a:solidFill>
                  <a:schemeClr val="accent2"/>
                </a:solidFill>
                <a:cs typeface="Segoe UI"/>
              </a:rPr>
              <a:t>www.aets.org</a:t>
            </a:r>
          </a:p>
        </p:txBody>
      </p:sp>
      <p:sp>
        <p:nvSpPr>
          <p:cNvPr id="8" name="TextBox 7">
            <a:extLst>
              <a:ext uri="{FF2B5EF4-FFF2-40B4-BE49-F238E27FC236}">
                <a16:creationId xmlns:a16="http://schemas.microsoft.com/office/drawing/2014/main" id="{ADB08EF5-685C-4446-A460-75567EFBE7E1}"/>
              </a:ext>
            </a:extLst>
          </p:cNvPr>
          <p:cNvSpPr txBox="1"/>
          <p:nvPr/>
        </p:nvSpPr>
        <p:spPr>
          <a:xfrm>
            <a:off x="3487949" y="5011947"/>
            <a:ext cx="87098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i="1"/>
              <a:t>Miigwech, thank you!</a:t>
            </a:r>
            <a:endParaRPr lang="en-US" sz="2400"/>
          </a:p>
        </p:txBody>
      </p:sp>
    </p:spTree>
    <p:extLst>
      <p:ext uri="{BB962C8B-B14F-4D97-AF65-F5344CB8AC3E}">
        <p14:creationId xmlns:p14="http://schemas.microsoft.com/office/powerpoint/2010/main" val="163100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27">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0" name="Oval 29">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9" name="Rectangle 31">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C353D-E6FA-4D4B-B12F-42B33BE72D91}"/>
              </a:ext>
            </a:extLst>
          </p:cNvPr>
          <p:cNvSpPr>
            <a:spLocks noGrp="1"/>
          </p:cNvSpPr>
          <p:nvPr>
            <p:ph type="title"/>
          </p:nvPr>
        </p:nvSpPr>
        <p:spPr>
          <a:xfrm>
            <a:off x="4970109" y="484632"/>
            <a:ext cx="6730277" cy="1609344"/>
          </a:xfrm>
          <a:ln>
            <a:noFill/>
          </a:ln>
        </p:spPr>
        <p:txBody>
          <a:bodyPr vert="horz" lIns="91440" tIns="45720" rIns="91440" bIns="45720" rtlCol="0" anchor="ctr">
            <a:normAutofit/>
          </a:bodyPr>
          <a:lstStyle/>
          <a:p>
            <a:r>
              <a:rPr lang="en-US" sz="4800"/>
              <a:t>Cultural Principles</a:t>
            </a:r>
          </a:p>
          <a:p>
            <a:endParaRPr lang="en-US" sz="4800"/>
          </a:p>
        </p:txBody>
      </p:sp>
      <p:pic>
        <p:nvPicPr>
          <p:cNvPr id="23" name="Picture 23" descr="A display in a room&#10;&#10;Description automatically generated">
            <a:extLst>
              <a:ext uri="{FF2B5EF4-FFF2-40B4-BE49-F238E27FC236}">
                <a16:creationId xmlns:a16="http://schemas.microsoft.com/office/drawing/2014/main" id="{FB4A9FA9-20A0-4960-9851-9A560E3C15F9}"/>
              </a:ext>
            </a:extLst>
          </p:cNvPr>
          <p:cNvPicPr>
            <a:picLocks noChangeAspect="1"/>
          </p:cNvPicPr>
          <p:nvPr/>
        </p:nvPicPr>
        <p:blipFill rotWithShape="1">
          <a:blip r:embed="rId6"/>
          <a:srcRect l="24814" r="29958" b="-1"/>
          <a:stretch/>
        </p:blipFill>
        <p:spPr>
          <a:xfrm>
            <a:off x="3344" y="10"/>
            <a:ext cx="4646726" cy="6857990"/>
          </a:xfrm>
          <a:prstGeom prst="rect">
            <a:avLst/>
          </a:prstGeom>
        </p:spPr>
      </p:pic>
      <p:grpSp>
        <p:nvGrpSpPr>
          <p:cNvPr id="40" name="Group 33">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34">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35">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 name="Content Placeholder 2">
            <a:extLst>
              <a:ext uri="{FF2B5EF4-FFF2-40B4-BE49-F238E27FC236}">
                <a16:creationId xmlns:a16="http://schemas.microsoft.com/office/drawing/2014/main" id="{FB4A6EC9-FDFD-4F57-8281-B768390A02C6}"/>
              </a:ext>
            </a:extLst>
          </p:cNvPr>
          <p:cNvGraphicFramePr>
            <a:graphicFrameLocks noGrp="1"/>
          </p:cNvGraphicFramePr>
          <p:nvPr>
            <p:ph idx="1"/>
            <p:extLst>
              <p:ext uri="{D42A27DB-BD31-4B8C-83A1-F6EECF244321}">
                <p14:modId xmlns:p14="http://schemas.microsoft.com/office/powerpoint/2010/main" val="747810212"/>
              </p:ext>
            </p:extLst>
          </p:nvPr>
        </p:nvGraphicFramePr>
        <p:xfrm>
          <a:off x="4970109" y="2121408"/>
          <a:ext cx="6730276"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171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7" name="Group 11">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12">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13">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1" name="Rectangle 1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Rectangle 17">
            <a:extLst>
              <a:ext uri="{FF2B5EF4-FFF2-40B4-BE49-F238E27FC236}">
                <a16:creationId xmlns:a16="http://schemas.microsoft.com/office/drawing/2014/main" id="{E7320EF0-BBCF-4227-8108-92736B729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C353D-E6FA-4D4B-B12F-42B33BE72D91}"/>
              </a:ext>
            </a:extLst>
          </p:cNvPr>
          <p:cNvSpPr>
            <a:spLocks noGrp="1"/>
          </p:cNvSpPr>
          <p:nvPr>
            <p:ph type="title"/>
          </p:nvPr>
        </p:nvSpPr>
        <p:spPr>
          <a:xfrm>
            <a:off x="6888361" y="684657"/>
            <a:ext cx="4741963" cy="1971964"/>
          </a:xfrm>
        </p:spPr>
        <p:txBody>
          <a:bodyPr vert="horz" lIns="91440" tIns="45720" rIns="91440" bIns="45720" rtlCol="0" anchor="ctr">
            <a:normAutofit/>
          </a:bodyPr>
          <a:lstStyle/>
          <a:p>
            <a:r>
              <a:rPr lang="en-US" sz="4800" b="0" dirty="0">
                <a:solidFill>
                  <a:schemeClr val="tx1"/>
                </a:solidFill>
              </a:rPr>
              <a:t>Our communities</a:t>
            </a:r>
          </a:p>
          <a:p>
            <a:endParaRPr lang="en-US" sz="4800" dirty="0">
              <a:solidFill>
                <a:schemeClr val="tx1"/>
              </a:solidFill>
            </a:endParaRPr>
          </a:p>
        </p:txBody>
      </p:sp>
      <p:sp>
        <p:nvSpPr>
          <p:cNvPr id="17" name="Freeform: Shape 19">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5" descr="A picture containing text, map&#10;&#10;Description automatically generated">
            <a:extLst>
              <a:ext uri="{FF2B5EF4-FFF2-40B4-BE49-F238E27FC236}">
                <a16:creationId xmlns:a16="http://schemas.microsoft.com/office/drawing/2014/main" id="{1AEEE370-CE9B-4AC9-95E5-BBF9B13D2E33}"/>
              </a:ext>
            </a:extLst>
          </p:cNvPr>
          <p:cNvPicPr>
            <a:picLocks noChangeAspect="1"/>
          </p:cNvPicPr>
          <p:nvPr/>
        </p:nvPicPr>
        <p:blipFill>
          <a:blip r:embed="rId5"/>
          <a:stretch>
            <a:fillRect/>
          </a:stretch>
        </p:blipFill>
        <p:spPr>
          <a:xfrm>
            <a:off x="6191751" y="2450589"/>
            <a:ext cx="5903887" cy="3443287"/>
          </a:xfrm>
          <a:prstGeom prst="rect">
            <a:avLst/>
          </a:prstGeom>
        </p:spPr>
      </p:pic>
      <p:pic>
        <p:nvPicPr>
          <p:cNvPr id="5" name="Picture 5" descr="A close up of a map&#10;&#10;Description automatically generated">
            <a:extLst>
              <a:ext uri="{FF2B5EF4-FFF2-40B4-BE49-F238E27FC236}">
                <a16:creationId xmlns:a16="http://schemas.microsoft.com/office/drawing/2014/main" id="{1FD0C35B-BFB0-4DA2-8EF4-C7DF86E84AF0}"/>
              </a:ext>
            </a:extLst>
          </p:cNvPr>
          <p:cNvPicPr>
            <a:picLocks noChangeAspect="1"/>
          </p:cNvPicPr>
          <p:nvPr/>
        </p:nvPicPr>
        <p:blipFill>
          <a:blip r:embed="rId6"/>
          <a:stretch>
            <a:fillRect/>
          </a:stretch>
        </p:blipFill>
        <p:spPr>
          <a:xfrm>
            <a:off x="-305" y="1307019"/>
            <a:ext cx="4656706" cy="4586857"/>
          </a:xfrm>
          <a:prstGeom prst="rect">
            <a:avLst/>
          </a:prstGeom>
        </p:spPr>
      </p:pic>
      <p:grpSp>
        <p:nvGrpSpPr>
          <p:cNvPr id="21" name="Group 21">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4" name="Oval 23">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TextBox 3">
            <a:extLst>
              <a:ext uri="{FF2B5EF4-FFF2-40B4-BE49-F238E27FC236}">
                <a16:creationId xmlns:a16="http://schemas.microsoft.com/office/drawing/2014/main" id="{D981387E-B2C5-4AC4-BF18-40AD7F798390}"/>
              </a:ext>
            </a:extLst>
          </p:cNvPr>
          <p:cNvSpPr txBox="1"/>
          <p:nvPr/>
        </p:nvSpPr>
        <p:spPr>
          <a:xfrm>
            <a:off x="-250166" y="6205268"/>
            <a:ext cx="47560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CA" sz="1400">
                <a:solidFill>
                  <a:srgbClr val="000000"/>
                </a:solidFill>
                <a:latin typeface="Gill Sans MT"/>
              </a:rPr>
              <a:t>*where seating is available AETS may consider Indigenous applicants from outside of the 9 member communities </a:t>
            </a:r>
            <a:r>
              <a:rPr lang="en-US" sz="1400">
                <a:solidFill>
                  <a:srgbClr val="000000"/>
                </a:solidFill>
                <a:latin typeface="Gill Sans MT"/>
              </a:rPr>
              <a:t>​</a:t>
            </a:r>
            <a:endParaRPr lang="en-US" sz="1400">
              <a:solidFill>
                <a:srgbClr val="000000"/>
              </a:solidFill>
            </a:endParaRPr>
          </a:p>
        </p:txBody>
      </p:sp>
    </p:spTree>
    <p:extLst>
      <p:ext uri="{BB962C8B-B14F-4D97-AF65-F5344CB8AC3E}">
        <p14:creationId xmlns:p14="http://schemas.microsoft.com/office/powerpoint/2010/main" val="21392007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dirty="0"/>
              <a:t>AETS Programs</a:t>
            </a:r>
          </a:p>
        </p:txBody>
      </p:sp>
      <p:sp>
        <p:nvSpPr>
          <p:cNvPr id="4" name="Rectangle: Rounded Corners 3">
            <a:extLst>
              <a:ext uri="{FF2B5EF4-FFF2-40B4-BE49-F238E27FC236}">
                <a16:creationId xmlns:a16="http://schemas.microsoft.com/office/drawing/2014/main" id="{32C27F0F-2616-40EC-ACF0-7615E39BF08A}"/>
              </a:ext>
            </a:extLst>
          </p:cNvPr>
          <p:cNvSpPr/>
          <p:nvPr/>
        </p:nvSpPr>
        <p:spPr>
          <a:xfrm>
            <a:off x="1176069" y="2046798"/>
            <a:ext cx="4773282" cy="4442603"/>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24AAC1F-BFCF-4B91-9870-378E595C1BA9}"/>
              </a:ext>
            </a:extLst>
          </p:cNvPr>
          <p:cNvSpPr>
            <a:spLocks noGrp="1"/>
          </p:cNvSpPr>
          <p:nvPr>
            <p:ph idx="1"/>
          </p:nvPr>
        </p:nvSpPr>
        <p:spPr>
          <a:xfrm>
            <a:off x="1583293" y="2281685"/>
            <a:ext cx="10058400" cy="3851787"/>
          </a:xfrm>
        </p:spPr>
        <p:txBody>
          <a:bodyPr vert="horz" lIns="91440" tIns="45720" rIns="91440" bIns="45720" rtlCol="0" anchor="t">
            <a:noAutofit/>
          </a:bodyPr>
          <a:lstStyle/>
          <a:p>
            <a:pPr marL="0" indent="0">
              <a:buNone/>
            </a:pPr>
            <a:r>
              <a:rPr lang="en-US" dirty="0">
                <a:solidFill>
                  <a:schemeClr val="bg1"/>
                </a:solidFill>
              </a:rPr>
              <a:t>Client Based</a:t>
            </a:r>
          </a:p>
          <a:p>
            <a:r>
              <a:rPr lang="en-US" dirty="0">
                <a:solidFill>
                  <a:schemeClr val="bg1"/>
                </a:solidFill>
              </a:rPr>
              <a:t>Course Purchases  &amp; Allowances</a:t>
            </a:r>
          </a:p>
          <a:p>
            <a:r>
              <a:rPr lang="en-US" dirty="0">
                <a:solidFill>
                  <a:schemeClr val="bg1"/>
                </a:solidFill>
              </a:rPr>
              <a:t>Disability Supports</a:t>
            </a:r>
          </a:p>
          <a:p>
            <a:r>
              <a:rPr lang="en-US" dirty="0">
                <a:solidFill>
                  <a:schemeClr val="bg1"/>
                </a:solidFill>
              </a:rPr>
              <a:t>Employment Start-Up</a:t>
            </a:r>
          </a:p>
          <a:p>
            <a:r>
              <a:rPr lang="en-US" dirty="0" err="1">
                <a:solidFill>
                  <a:schemeClr val="bg1"/>
                </a:solidFill>
              </a:rPr>
              <a:t>Feepayor</a:t>
            </a:r>
            <a:endParaRPr lang="en-US" dirty="0">
              <a:solidFill>
                <a:schemeClr val="bg1"/>
              </a:solidFill>
            </a:endParaRPr>
          </a:p>
          <a:p>
            <a:r>
              <a:rPr lang="en-US" dirty="0">
                <a:solidFill>
                  <a:schemeClr val="bg1"/>
                </a:solidFill>
              </a:rPr>
              <a:t>Mobility Assistance</a:t>
            </a:r>
          </a:p>
          <a:p>
            <a:r>
              <a:rPr lang="en-US" dirty="0">
                <a:solidFill>
                  <a:schemeClr val="bg1"/>
                </a:solidFill>
              </a:rPr>
              <a:t>Pre-Employment Supports</a:t>
            </a:r>
          </a:p>
          <a:p>
            <a:r>
              <a:rPr lang="en-US" dirty="0">
                <a:solidFill>
                  <a:schemeClr val="bg1"/>
                </a:solidFill>
              </a:rPr>
              <a:t>Relocation/Moving Expenses</a:t>
            </a:r>
          </a:p>
          <a:p>
            <a:r>
              <a:rPr lang="en-US" dirty="0">
                <a:solidFill>
                  <a:schemeClr val="bg1"/>
                </a:solidFill>
              </a:rPr>
              <a:t>Self-Employment Benefits</a:t>
            </a:r>
          </a:p>
          <a:p>
            <a:r>
              <a:rPr lang="en-US" dirty="0">
                <a:solidFill>
                  <a:schemeClr val="bg1"/>
                </a:solidFill>
              </a:rPr>
              <a:t>Wage Subsidy</a:t>
            </a:r>
          </a:p>
          <a:p>
            <a:endParaRPr lang="en-US" sz="1700" dirty="0">
              <a:solidFill>
                <a:schemeClr val="bg1"/>
              </a:solidFill>
            </a:endParaRPr>
          </a:p>
        </p:txBody>
      </p:sp>
      <p:sp>
        <p:nvSpPr>
          <p:cNvPr id="17" name="Rectangle: Rounded Corners 16">
            <a:extLst>
              <a:ext uri="{FF2B5EF4-FFF2-40B4-BE49-F238E27FC236}">
                <a16:creationId xmlns:a16="http://schemas.microsoft.com/office/drawing/2014/main" id="{B65BCEB3-3A13-4ACD-B19F-2D976CA7421A}"/>
              </a:ext>
            </a:extLst>
          </p:cNvPr>
          <p:cNvSpPr/>
          <p:nvPr/>
        </p:nvSpPr>
        <p:spPr>
          <a:xfrm>
            <a:off x="6975894" y="2093976"/>
            <a:ext cx="4040037" cy="447135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5C77429-73E6-4ADA-B508-3BD4C43CC068}"/>
              </a:ext>
            </a:extLst>
          </p:cNvPr>
          <p:cNvSpPr txBox="1">
            <a:spLocks/>
          </p:cNvSpPr>
          <p:nvPr/>
        </p:nvSpPr>
        <p:spPr>
          <a:xfrm>
            <a:off x="7331015" y="2520351"/>
            <a:ext cx="4310678" cy="502005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solidFill>
                  <a:schemeClr val="bg1"/>
                </a:solidFill>
              </a:rPr>
              <a:t>Project Based</a:t>
            </a:r>
          </a:p>
          <a:p>
            <a:r>
              <a:rPr lang="en-US" dirty="0">
                <a:solidFill>
                  <a:schemeClr val="bg1"/>
                </a:solidFill>
              </a:rPr>
              <a:t>Delivery Assistance</a:t>
            </a:r>
          </a:p>
          <a:p>
            <a:r>
              <a:rPr lang="en-US" dirty="0">
                <a:solidFill>
                  <a:schemeClr val="bg1"/>
                </a:solidFill>
              </a:rPr>
              <a:t>Disability Supports</a:t>
            </a:r>
          </a:p>
          <a:p>
            <a:r>
              <a:rPr lang="en-US" dirty="0">
                <a:solidFill>
                  <a:schemeClr val="bg1"/>
                </a:solidFill>
              </a:rPr>
              <a:t>GCP &amp; Allowances</a:t>
            </a:r>
          </a:p>
          <a:p>
            <a:r>
              <a:rPr lang="en-US" dirty="0">
                <a:solidFill>
                  <a:schemeClr val="bg1"/>
                </a:solidFill>
              </a:rPr>
              <a:t>Job Creation Partnership</a:t>
            </a:r>
          </a:p>
          <a:p>
            <a:r>
              <a:rPr lang="en-US" dirty="0">
                <a:solidFill>
                  <a:schemeClr val="bg1"/>
                </a:solidFill>
              </a:rPr>
              <a:t>Job Development</a:t>
            </a:r>
          </a:p>
          <a:p>
            <a:r>
              <a:rPr lang="en-US" dirty="0">
                <a:solidFill>
                  <a:schemeClr val="bg1"/>
                </a:solidFill>
              </a:rPr>
              <a:t>Project Based Training</a:t>
            </a:r>
          </a:p>
          <a:p>
            <a:r>
              <a:rPr lang="en-US" dirty="0">
                <a:solidFill>
                  <a:schemeClr val="bg1"/>
                </a:solidFill>
              </a:rPr>
              <a:t>Wage Subsidy</a:t>
            </a:r>
          </a:p>
          <a:p>
            <a:r>
              <a:rPr lang="en-US" dirty="0">
                <a:solidFill>
                  <a:schemeClr val="bg1"/>
                </a:solidFill>
              </a:rPr>
              <a:t>Self-Employment Benefit </a:t>
            </a:r>
          </a:p>
          <a:p>
            <a:endParaRPr lang="en-US" dirty="0">
              <a:solidFill>
                <a:schemeClr val="bg1"/>
              </a:solidFill>
            </a:endParaRPr>
          </a:p>
        </p:txBody>
      </p:sp>
    </p:spTree>
    <p:extLst>
      <p:ext uri="{BB962C8B-B14F-4D97-AF65-F5344CB8AC3E}">
        <p14:creationId xmlns:p14="http://schemas.microsoft.com/office/powerpoint/2010/main" val="38202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a:t>AETS services</a:t>
            </a:r>
            <a:endParaRPr lang="en-US" sz="4800" dirty="0"/>
          </a:p>
        </p:txBody>
      </p:sp>
      <p:sp>
        <p:nvSpPr>
          <p:cNvPr id="4" name="Rectangle: Rounded Corners 3">
            <a:extLst>
              <a:ext uri="{FF2B5EF4-FFF2-40B4-BE49-F238E27FC236}">
                <a16:creationId xmlns:a16="http://schemas.microsoft.com/office/drawing/2014/main" id="{32C27F0F-2616-40EC-ACF0-7615E39BF08A}"/>
              </a:ext>
            </a:extLst>
          </p:cNvPr>
          <p:cNvSpPr/>
          <p:nvPr/>
        </p:nvSpPr>
        <p:spPr>
          <a:xfrm>
            <a:off x="1196197" y="2310440"/>
            <a:ext cx="5032074" cy="3306792"/>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4AAC1F-BFCF-4B91-9870-378E595C1BA9}"/>
              </a:ext>
            </a:extLst>
          </p:cNvPr>
          <p:cNvSpPr>
            <a:spLocks noGrp="1"/>
          </p:cNvSpPr>
          <p:nvPr>
            <p:ph idx="1"/>
          </p:nvPr>
        </p:nvSpPr>
        <p:spPr>
          <a:xfrm>
            <a:off x="1501169" y="2751732"/>
            <a:ext cx="10058400" cy="3851787"/>
          </a:xfrm>
        </p:spPr>
        <p:txBody>
          <a:bodyPr vert="horz" lIns="91440" tIns="45720" rIns="91440" bIns="45720" rtlCol="0" anchor="t">
            <a:noAutofit/>
          </a:bodyPr>
          <a:lstStyle/>
          <a:p>
            <a:pPr marL="342900" indent="-342900"/>
            <a:r>
              <a:rPr lang="en-US">
                <a:solidFill>
                  <a:schemeClr val="bg1"/>
                </a:solidFill>
              </a:rPr>
              <a:t>Job Seeker Services</a:t>
            </a:r>
            <a:endParaRPr lang="en-US"/>
          </a:p>
          <a:p>
            <a:pPr marL="342900" indent="-342900"/>
            <a:r>
              <a:rPr lang="en-US">
                <a:solidFill>
                  <a:schemeClr val="bg1"/>
                </a:solidFill>
              </a:rPr>
              <a:t>Employer Services </a:t>
            </a:r>
            <a:endParaRPr lang="en-US" dirty="0">
              <a:solidFill>
                <a:schemeClr val="bg1"/>
              </a:solidFill>
            </a:endParaRPr>
          </a:p>
          <a:p>
            <a:pPr marL="342900" indent="-342900"/>
            <a:r>
              <a:rPr lang="en-US">
                <a:solidFill>
                  <a:schemeClr val="bg1"/>
                </a:solidFill>
              </a:rPr>
              <a:t>Workshop Facilitation</a:t>
            </a:r>
            <a:endParaRPr lang="en-US" dirty="0">
              <a:solidFill>
                <a:schemeClr val="bg1"/>
              </a:solidFill>
            </a:endParaRPr>
          </a:p>
          <a:p>
            <a:pPr marL="342900" indent="-342900"/>
            <a:r>
              <a:rPr lang="en-US">
                <a:solidFill>
                  <a:schemeClr val="bg1"/>
                </a:solidFill>
              </a:rPr>
              <a:t>Career Pathways</a:t>
            </a:r>
            <a:endParaRPr lang="en-US" dirty="0">
              <a:solidFill>
                <a:schemeClr val="bg1"/>
              </a:solidFill>
            </a:endParaRPr>
          </a:p>
          <a:p>
            <a:pPr marL="342900" indent="-342900"/>
            <a:r>
              <a:rPr lang="en-US">
                <a:solidFill>
                  <a:schemeClr val="bg1"/>
                </a:solidFill>
              </a:rPr>
              <a:t>Entrepreneurship Pathways</a:t>
            </a:r>
            <a:endParaRPr lang="en-US" dirty="0">
              <a:solidFill>
                <a:schemeClr val="bg1"/>
              </a:solidFill>
            </a:endParaRPr>
          </a:p>
          <a:p>
            <a:pPr marL="342900" indent="-342900"/>
            <a:r>
              <a:rPr lang="en-US">
                <a:solidFill>
                  <a:schemeClr val="bg1"/>
                </a:solidFill>
              </a:rPr>
              <a:t>Resources</a:t>
            </a:r>
            <a:endParaRPr lang="en-US" dirty="0">
              <a:solidFill>
                <a:schemeClr val="bg1"/>
              </a:solidFill>
            </a:endParaRPr>
          </a:p>
          <a:p>
            <a:pPr marL="342900" indent="-342900"/>
            <a:endParaRPr lang="en-US" dirty="0">
              <a:solidFill>
                <a:schemeClr val="bg1"/>
              </a:solidFill>
            </a:endParaRPr>
          </a:p>
          <a:p>
            <a:endParaRPr lang="en-US" sz="1700" dirty="0">
              <a:solidFill>
                <a:schemeClr val="bg1"/>
              </a:solidFill>
            </a:endParaRPr>
          </a:p>
        </p:txBody>
      </p:sp>
    </p:spTree>
    <p:extLst>
      <p:ext uri="{BB962C8B-B14F-4D97-AF65-F5344CB8AC3E}">
        <p14:creationId xmlns:p14="http://schemas.microsoft.com/office/powerpoint/2010/main" val="406411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2C27F0F-2616-40EC-ACF0-7615E39BF08A}"/>
              </a:ext>
            </a:extLst>
          </p:cNvPr>
          <p:cNvSpPr/>
          <p:nvPr/>
        </p:nvSpPr>
        <p:spPr>
          <a:xfrm>
            <a:off x="1196197" y="2310441"/>
            <a:ext cx="4773282" cy="4442602"/>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dirty="0"/>
              <a:t>AETS past &amp; Current project </a:t>
            </a:r>
            <a:r>
              <a:rPr lang="en-US" sz="4800"/>
              <a:t>initiatives</a:t>
            </a:r>
            <a:endParaRPr lang="en-US" sz="4800" dirty="0"/>
          </a:p>
        </p:txBody>
      </p:sp>
      <p:sp>
        <p:nvSpPr>
          <p:cNvPr id="3" name="Content Placeholder 2">
            <a:extLst>
              <a:ext uri="{FF2B5EF4-FFF2-40B4-BE49-F238E27FC236}">
                <a16:creationId xmlns:a16="http://schemas.microsoft.com/office/drawing/2014/main" id="{824AAC1F-BFCF-4B91-9870-378E595C1BA9}"/>
              </a:ext>
            </a:extLst>
          </p:cNvPr>
          <p:cNvSpPr>
            <a:spLocks noGrp="1"/>
          </p:cNvSpPr>
          <p:nvPr>
            <p:ph idx="1"/>
          </p:nvPr>
        </p:nvSpPr>
        <p:spPr>
          <a:xfrm>
            <a:off x="1573056" y="2536072"/>
            <a:ext cx="10058400" cy="3851787"/>
          </a:xfrm>
        </p:spPr>
        <p:txBody>
          <a:bodyPr vert="horz" lIns="91440" tIns="45720" rIns="91440" bIns="45720" rtlCol="0" anchor="t">
            <a:noAutofit/>
          </a:bodyPr>
          <a:lstStyle/>
          <a:p>
            <a:pPr marL="0" indent="0">
              <a:buNone/>
            </a:pPr>
            <a:r>
              <a:rPr lang="en-US" dirty="0">
                <a:solidFill>
                  <a:schemeClr val="bg1"/>
                </a:solidFill>
              </a:rPr>
              <a:t>Current Project Initiatives</a:t>
            </a:r>
          </a:p>
          <a:p>
            <a:r>
              <a:rPr lang="en-US" dirty="0">
                <a:solidFill>
                  <a:schemeClr val="bg1"/>
                </a:solidFill>
              </a:rPr>
              <a:t>Entrepreneurship Course 2020</a:t>
            </a:r>
          </a:p>
          <a:p>
            <a:r>
              <a:rPr lang="en-US" dirty="0">
                <a:solidFill>
                  <a:schemeClr val="bg1"/>
                </a:solidFill>
              </a:rPr>
              <a:t>Drywall 2020</a:t>
            </a:r>
          </a:p>
          <a:p>
            <a:r>
              <a:rPr lang="en-US" dirty="0">
                <a:solidFill>
                  <a:schemeClr val="bg1"/>
                </a:solidFill>
              </a:rPr>
              <a:t>Carpentry 2020</a:t>
            </a:r>
          </a:p>
          <a:p>
            <a:r>
              <a:rPr lang="en-US" dirty="0">
                <a:solidFill>
                  <a:schemeClr val="bg1"/>
                </a:solidFill>
              </a:rPr>
              <a:t>Line Crew Ground Support 2020</a:t>
            </a:r>
          </a:p>
          <a:p>
            <a:r>
              <a:rPr lang="en-US" dirty="0">
                <a:solidFill>
                  <a:schemeClr val="bg1"/>
                </a:solidFill>
              </a:rPr>
              <a:t>LMI Pilot Project – On Reserve</a:t>
            </a:r>
          </a:p>
          <a:p>
            <a:r>
              <a:rPr lang="en-US" dirty="0">
                <a:solidFill>
                  <a:schemeClr val="bg1"/>
                </a:solidFill>
              </a:rPr>
              <a:t>Board Governance Training</a:t>
            </a:r>
          </a:p>
          <a:p>
            <a:endParaRPr lang="en-US" dirty="0">
              <a:solidFill>
                <a:schemeClr val="bg1"/>
              </a:solidFill>
            </a:endParaRPr>
          </a:p>
        </p:txBody>
      </p:sp>
      <p:sp>
        <p:nvSpPr>
          <p:cNvPr id="17" name="Rectangle: Rounded Corners 16">
            <a:extLst>
              <a:ext uri="{FF2B5EF4-FFF2-40B4-BE49-F238E27FC236}">
                <a16:creationId xmlns:a16="http://schemas.microsoft.com/office/drawing/2014/main" id="{B65BCEB3-3A13-4ACD-B19F-2D976CA7421A}"/>
              </a:ext>
            </a:extLst>
          </p:cNvPr>
          <p:cNvSpPr/>
          <p:nvPr/>
        </p:nvSpPr>
        <p:spPr>
          <a:xfrm>
            <a:off x="6975894" y="2281685"/>
            <a:ext cx="4040037" cy="4471357"/>
          </a:xfrm>
          <a:prstGeom prst="roundRect">
            <a:avLst/>
          </a:prstGeom>
          <a:solidFill>
            <a:schemeClr val="accent5">
              <a:alpha val="83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5C77429-73E6-4ADA-B508-3BD4C43CC068}"/>
              </a:ext>
            </a:extLst>
          </p:cNvPr>
          <p:cNvSpPr txBox="1">
            <a:spLocks/>
          </p:cNvSpPr>
          <p:nvPr/>
        </p:nvSpPr>
        <p:spPr>
          <a:xfrm>
            <a:off x="7331015" y="2520351"/>
            <a:ext cx="4310678" cy="502005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solidFill>
                  <a:schemeClr val="bg1"/>
                </a:solidFill>
              </a:rPr>
              <a:t>Project Based</a:t>
            </a:r>
          </a:p>
          <a:p>
            <a:r>
              <a:rPr lang="en-US" dirty="0">
                <a:solidFill>
                  <a:schemeClr val="bg1"/>
                </a:solidFill>
              </a:rPr>
              <a:t>Delivery Assistance</a:t>
            </a:r>
          </a:p>
          <a:p>
            <a:r>
              <a:rPr lang="en-US" dirty="0">
                <a:solidFill>
                  <a:schemeClr val="bg1"/>
                </a:solidFill>
              </a:rPr>
              <a:t>Disability Supports</a:t>
            </a:r>
          </a:p>
          <a:p>
            <a:r>
              <a:rPr lang="en-US" dirty="0">
                <a:solidFill>
                  <a:schemeClr val="bg1"/>
                </a:solidFill>
              </a:rPr>
              <a:t>GCP &amp; Allowances</a:t>
            </a:r>
          </a:p>
          <a:p>
            <a:r>
              <a:rPr lang="en-US" dirty="0">
                <a:solidFill>
                  <a:schemeClr val="bg1"/>
                </a:solidFill>
              </a:rPr>
              <a:t>Job Creation Partnership</a:t>
            </a:r>
          </a:p>
          <a:p>
            <a:r>
              <a:rPr lang="en-US" dirty="0">
                <a:solidFill>
                  <a:schemeClr val="bg1"/>
                </a:solidFill>
              </a:rPr>
              <a:t>Job Development</a:t>
            </a:r>
          </a:p>
          <a:p>
            <a:r>
              <a:rPr lang="en-US" dirty="0">
                <a:solidFill>
                  <a:schemeClr val="bg1"/>
                </a:solidFill>
              </a:rPr>
              <a:t>Project Based Training</a:t>
            </a:r>
          </a:p>
          <a:p>
            <a:r>
              <a:rPr lang="en-US" dirty="0">
                <a:solidFill>
                  <a:schemeClr val="bg1"/>
                </a:solidFill>
              </a:rPr>
              <a:t>Wage Subsidy</a:t>
            </a:r>
          </a:p>
          <a:p>
            <a:r>
              <a:rPr lang="en-US" dirty="0">
                <a:solidFill>
                  <a:schemeClr val="bg1"/>
                </a:solidFill>
              </a:rPr>
              <a:t>Self-Employment Benefit </a:t>
            </a:r>
          </a:p>
          <a:p>
            <a:endParaRPr lang="en-US" dirty="0">
              <a:solidFill>
                <a:schemeClr val="bg1"/>
              </a:solidFill>
            </a:endParaRPr>
          </a:p>
        </p:txBody>
      </p:sp>
    </p:spTree>
    <p:extLst>
      <p:ext uri="{BB962C8B-B14F-4D97-AF65-F5344CB8AC3E}">
        <p14:creationId xmlns:p14="http://schemas.microsoft.com/office/powerpoint/2010/main" val="121134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a:t>What is an apprenticeship? </a:t>
            </a:r>
            <a:br>
              <a:rPr lang="en-US" sz="4800" dirty="0">
                <a:latin typeface="Rockwell Condensed"/>
              </a:rPr>
            </a:br>
            <a:r>
              <a:rPr lang="en-US" sz="4800"/>
              <a:t>What is a pre-apprenticeship?</a:t>
            </a:r>
            <a:endParaRPr lang="en-US" sz="4800" dirty="0"/>
          </a:p>
        </p:txBody>
      </p:sp>
      <p:graphicFrame>
        <p:nvGraphicFramePr>
          <p:cNvPr id="7" name="Table 7">
            <a:extLst>
              <a:ext uri="{FF2B5EF4-FFF2-40B4-BE49-F238E27FC236}">
                <a16:creationId xmlns:a16="http://schemas.microsoft.com/office/drawing/2014/main" id="{07039C37-AA45-417C-A33B-3FC8FD63359D}"/>
              </a:ext>
            </a:extLst>
          </p:cNvPr>
          <p:cNvGraphicFramePr>
            <a:graphicFrameLocks noGrp="1"/>
          </p:cNvGraphicFramePr>
          <p:nvPr>
            <p:extLst>
              <p:ext uri="{D42A27DB-BD31-4B8C-83A1-F6EECF244321}">
                <p14:modId xmlns:p14="http://schemas.microsoft.com/office/powerpoint/2010/main" val="1350208812"/>
              </p:ext>
            </p:extLst>
          </p:nvPr>
        </p:nvGraphicFramePr>
        <p:xfrm>
          <a:off x="1052611" y="2338342"/>
          <a:ext cx="10115433" cy="3855719"/>
        </p:xfrm>
        <a:graphic>
          <a:graphicData uri="http://schemas.openxmlformats.org/drawingml/2006/table">
            <a:tbl>
              <a:tblPr firstRow="1" bandRow="1">
                <a:tableStyleId>{21E4AEA4-8DFA-4A89-87EB-49C32662AFE0}</a:tableStyleId>
              </a:tblPr>
              <a:tblGrid>
                <a:gridCol w="3371811">
                  <a:extLst>
                    <a:ext uri="{9D8B030D-6E8A-4147-A177-3AD203B41FA5}">
                      <a16:colId xmlns:a16="http://schemas.microsoft.com/office/drawing/2014/main" val="1377151499"/>
                    </a:ext>
                  </a:extLst>
                </a:gridCol>
                <a:gridCol w="3371811">
                  <a:extLst>
                    <a:ext uri="{9D8B030D-6E8A-4147-A177-3AD203B41FA5}">
                      <a16:colId xmlns:a16="http://schemas.microsoft.com/office/drawing/2014/main" val="1490214313"/>
                    </a:ext>
                  </a:extLst>
                </a:gridCol>
                <a:gridCol w="3371811">
                  <a:extLst>
                    <a:ext uri="{9D8B030D-6E8A-4147-A177-3AD203B41FA5}">
                      <a16:colId xmlns:a16="http://schemas.microsoft.com/office/drawing/2014/main" val="870715903"/>
                    </a:ext>
                  </a:extLst>
                </a:gridCol>
              </a:tblGrid>
              <a:tr h="381000">
                <a:tc>
                  <a:txBody>
                    <a:bodyPr/>
                    <a:lstStyle/>
                    <a:p>
                      <a:endParaRPr lang="en-US"/>
                    </a:p>
                  </a:txBody>
                  <a:tcPr/>
                </a:tc>
                <a:tc>
                  <a:txBody>
                    <a:bodyPr/>
                    <a:lstStyle/>
                    <a:p>
                      <a:r>
                        <a:rPr lang="en-US" dirty="0"/>
                        <a:t>Pre-Apprenticeship</a:t>
                      </a:r>
                    </a:p>
                  </a:txBody>
                  <a:tcPr/>
                </a:tc>
                <a:tc>
                  <a:txBody>
                    <a:bodyPr/>
                    <a:lstStyle/>
                    <a:p>
                      <a:r>
                        <a:rPr lang="en-US" dirty="0"/>
                        <a:t>Apprenticeship</a:t>
                      </a:r>
                    </a:p>
                  </a:txBody>
                  <a:tcPr/>
                </a:tc>
                <a:extLst>
                  <a:ext uri="{0D108BD9-81ED-4DB2-BD59-A6C34878D82A}">
                    <a16:rowId xmlns:a16="http://schemas.microsoft.com/office/drawing/2014/main" val="1656554616"/>
                  </a:ext>
                </a:extLst>
              </a:tr>
              <a:tr h="952500">
                <a:tc>
                  <a:txBody>
                    <a:bodyPr/>
                    <a:lstStyle/>
                    <a:p>
                      <a:r>
                        <a:rPr lang="en-US" dirty="0"/>
                        <a:t>Purpose</a:t>
                      </a:r>
                    </a:p>
                  </a:txBody>
                  <a:tcPr/>
                </a:tc>
                <a:tc>
                  <a:txBody>
                    <a:bodyPr/>
                    <a:lstStyle/>
                    <a:p>
                      <a:r>
                        <a:rPr lang="en-US" dirty="0"/>
                        <a:t>Train individual who would like to begin an apprenticeship for a trade.</a:t>
                      </a:r>
                    </a:p>
                  </a:txBody>
                  <a:tcPr/>
                </a:tc>
                <a:tc>
                  <a:txBody>
                    <a:bodyPr/>
                    <a:lstStyle/>
                    <a:p>
                      <a:r>
                        <a:rPr lang="en-US" dirty="0"/>
                        <a:t>Train individual who has selected a trade.</a:t>
                      </a:r>
                    </a:p>
                  </a:txBody>
                  <a:tcPr/>
                </a:tc>
                <a:extLst>
                  <a:ext uri="{0D108BD9-81ED-4DB2-BD59-A6C34878D82A}">
                    <a16:rowId xmlns:a16="http://schemas.microsoft.com/office/drawing/2014/main" val="239853054"/>
                  </a:ext>
                </a:extLst>
              </a:tr>
              <a:tr h="952500">
                <a:tc>
                  <a:txBody>
                    <a:bodyPr/>
                    <a:lstStyle/>
                    <a:p>
                      <a:pPr lvl="0">
                        <a:buNone/>
                      </a:pPr>
                      <a:r>
                        <a:rPr lang="en-US" dirty="0"/>
                        <a:t>Duration</a:t>
                      </a:r>
                    </a:p>
                  </a:txBody>
                  <a:tcPr/>
                </a:tc>
                <a:tc>
                  <a:txBody>
                    <a:bodyPr/>
                    <a:lstStyle/>
                    <a:p>
                      <a:pPr lvl="0">
                        <a:buNone/>
                      </a:pPr>
                      <a:r>
                        <a:rPr lang="en-US" dirty="0"/>
                        <a:t>52 weeks </a:t>
                      </a:r>
                    </a:p>
                  </a:txBody>
                  <a:tcPr/>
                </a:tc>
                <a:tc>
                  <a:txBody>
                    <a:bodyPr/>
                    <a:lstStyle/>
                    <a:p>
                      <a:pPr lvl="0">
                        <a:buNone/>
                      </a:pPr>
                      <a:r>
                        <a:rPr lang="en-US" dirty="0"/>
                        <a:t>Typically follow 3 – 4 year college or university program structure. </a:t>
                      </a:r>
                    </a:p>
                  </a:txBody>
                  <a:tcPr/>
                </a:tc>
                <a:extLst>
                  <a:ext uri="{0D108BD9-81ED-4DB2-BD59-A6C34878D82A}">
                    <a16:rowId xmlns:a16="http://schemas.microsoft.com/office/drawing/2014/main" val="474609426"/>
                  </a:ext>
                </a:extLst>
              </a:tr>
              <a:tr h="381000">
                <a:tc>
                  <a:txBody>
                    <a:bodyPr/>
                    <a:lstStyle/>
                    <a:p>
                      <a:pPr lvl="0">
                        <a:buNone/>
                      </a:pPr>
                      <a:r>
                        <a:rPr lang="en-US" dirty="0"/>
                        <a:t>Work Experience</a:t>
                      </a:r>
                    </a:p>
                  </a:txBody>
                  <a:tcPr/>
                </a:tc>
                <a:tc>
                  <a:txBody>
                    <a:bodyPr/>
                    <a:lstStyle/>
                    <a:p>
                      <a:pPr lvl="0">
                        <a:buNone/>
                      </a:pPr>
                      <a:r>
                        <a:rPr lang="en-US" dirty="0"/>
                        <a:t>Pre-apprenticeships usually have a work placement portion of the program paired with a wage subsidy.</a:t>
                      </a:r>
                    </a:p>
                  </a:txBody>
                  <a:tcPr/>
                </a:tc>
                <a:tc>
                  <a:txBody>
                    <a:bodyPr/>
                    <a:lstStyle/>
                    <a:p>
                      <a:pPr lvl="0">
                        <a:buNone/>
                      </a:pPr>
                      <a:r>
                        <a:rPr lang="en-US" dirty="0"/>
                        <a:t>Paid on the job experience. </a:t>
                      </a:r>
                    </a:p>
                  </a:txBody>
                  <a:tcPr/>
                </a:tc>
                <a:extLst>
                  <a:ext uri="{0D108BD9-81ED-4DB2-BD59-A6C34878D82A}">
                    <a16:rowId xmlns:a16="http://schemas.microsoft.com/office/drawing/2014/main" val="501810669"/>
                  </a:ext>
                </a:extLst>
              </a:tr>
              <a:tr h="380999">
                <a:tc>
                  <a:txBody>
                    <a:bodyPr/>
                    <a:lstStyle/>
                    <a:p>
                      <a:pPr lvl="0">
                        <a:buNone/>
                      </a:pPr>
                      <a:r>
                        <a:rPr lang="en-US" dirty="0"/>
                        <a:t>Hands-on Experience</a:t>
                      </a:r>
                    </a:p>
                  </a:txBody>
                  <a:tcPr/>
                </a:tc>
                <a:tc>
                  <a:txBody>
                    <a:bodyPr/>
                    <a:lstStyle/>
                    <a:p>
                      <a:pPr lvl="0">
                        <a:buNone/>
                      </a:pPr>
                      <a:r>
                        <a:rPr lang="en-US" dirty="0"/>
                        <a:t>Yes! </a:t>
                      </a:r>
                    </a:p>
                  </a:txBody>
                  <a:tcPr/>
                </a:tc>
                <a:tc>
                  <a:txBody>
                    <a:bodyPr/>
                    <a:lstStyle/>
                    <a:p>
                      <a:pPr lvl="0">
                        <a:buNone/>
                      </a:pPr>
                      <a:r>
                        <a:rPr lang="en-US" dirty="0"/>
                        <a:t>Yes!</a:t>
                      </a:r>
                    </a:p>
                  </a:txBody>
                  <a:tcPr/>
                </a:tc>
                <a:extLst>
                  <a:ext uri="{0D108BD9-81ED-4DB2-BD59-A6C34878D82A}">
                    <a16:rowId xmlns:a16="http://schemas.microsoft.com/office/drawing/2014/main" val="3631490442"/>
                  </a:ext>
                </a:extLst>
              </a:tr>
            </a:tbl>
          </a:graphicData>
        </a:graphic>
      </p:graphicFrame>
    </p:spTree>
    <p:extLst>
      <p:ext uri="{BB962C8B-B14F-4D97-AF65-F5344CB8AC3E}">
        <p14:creationId xmlns:p14="http://schemas.microsoft.com/office/powerpoint/2010/main" val="100319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12E1-B915-4943-B4F3-DC5EF7A5C4E7}"/>
              </a:ext>
            </a:extLst>
          </p:cNvPr>
          <p:cNvSpPr>
            <a:spLocks noGrp="1"/>
          </p:cNvSpPr>
          <p:nvPr>
            <p:ph type="title"/>
          </p:nvPr>
        </p:nvSpPr>
        <p:spPr>
          <a:xfrm>
            <a:off x="8549641" y="685800"/>
            <a:ext cx="3559833" cy="1737360"/>
          </a:xfrm>
        </p:spPr>
        <p:txBody>
          <a:bodyPr/>
          <a:lstStyle/>
          <a:p>
            <a:pPr algn="ctr"/>
            <a:r>
              <a:rPr lang="en-US"/>
              <a:t>Why an apprentices</a:t>
            </a:r>
            <a:r>
              <a:rPr lang="en-US" dirty="0"/>
              <a:t>hip?</a:t>
            </a:r>
          </a:p>
        </p:txBody>
      </p:sp>
      <p:sp>
        <p:nvSpPr>
          <p:cNvPr id="8" name="Content Placeholder 7">
            <a:extLst>
              <a:ext uri="{FF2B5EF4-FFF2-40B4-BE49-F238E27FC236}">
                <a16:creationId xmlns:a16="http://schemas.microsoft.com/office/drawing/2014/main" id="{C1E46C43-2C6A-4E62-BA2A-332FA2EB278F}"/>
              </a:ext>
            </a:extLst>
          </p:cNvPr>
          <p:cNvSpPr>
            <a:spLocks noGrp="1"/>
          </p:cNvSpPr>
          <p:nvPr>
            <p:ph idx="1"/>
          </p:nvPr>
        </p:nvSpPr>
        <p:spPr/>
        <p:txBody>
          <a:bodyPr vert="horz" lIns="91440" tIns="45720" rIns="91440" bIns="45720" rtlCol="0" anchor="t">
            <a:normAutofit/>
          </a:bodyPr>
          <a:lstStyle/>
          <a:p>
            <a:pPr marL="0" indent="0">
              <a:buNone/>
            </a:pPr>
            <a:endParaRPr lang="en-US"/>
          </a:p>
        </p:txBody>
      </p:sp>
      <p:sp>
        <p:nvSpPr>
          <p:cNvPr id="4" name="Text Placeholder 3">
            <a:extLst>
              <a:ext uri="{FF2B5EF4-FFF2-40B4-BE49-F238E27FC236}">
                <a16:creationId xmlns:a16="http://schemas.microsoft.com/office/drawing/2014/main" id="{EEE21133-8BB5-4216-A12D-7F7C7B53D7BE}"/>
              </a:ext>
            </a:extLst>
          </p:cNvPr>
          <p:cNvSpPr>
            <a:spLocks noGrp="1"/>
          </p:cNvSpPr>
          <p:nvPr>
            <p:ph type="body" sz="half" idx="2"/>
          </p:nvPr>
        </p:nvSpPr>
        <p:spPr/>
        <p:txBody>
          <a:bodyPr/>
          <a:lstStyle/>
          <a:p>
            <a:endParaRPr lang="en-US"/>
          </a:p>
        </p:txBody>
      </p:sp>
      <p:pic>
        <p:nvPicPr>
          <p:cNvPr id="6" name="Picture 6">
            <a:hlinkClick r:id="" action="ppaction://media"/>
            <a:extLst>
              <a:ext uri="{FF2B5EF4-FFF2-40B4-BE49-F238E27FC236}">
                <a16:creationId xmlns:a16="http://schemas.microsoft.com/office/drawing/2014/main" id="{D184AA75-D452-4A01-B3CA-7A4531DE7EE8}"/>
              </a:ext>
            </a:extLst>
          </p:cNvPr>
          <p:cNvPicPr>
            <a:picLocks noRot="1" noChangeAspect="1"/>
          </p:cNvPicPr>
          <p:nvPr>
            <a:videoFile r:link="rId1"/>
          </p:nvPr>
        </p:nvPicPr>
        <p:blipFill>
          <a:blip r:embed="rId3"/>
          <a:stretch>
            <a:fillRect/>
          </a:stretch>
        </p:blipFill>
        <p:spPr>
          <a:xfrm>
            <a:off x="431322" y="561616"/>
            <a:ext cx="7533735" cy="5202806"/>
          </a:xfrm>
          <a:prstGeom prst="rect">
            <a:avLst/>
          </a:prstGeom>
        </p:spPr>
      </p:pic>
    </p:spTree>
    <p:extLst>
      <p:ext uri="{BB962C8B-B14F-4D97-AF65-F5344CB8AC3E}">
        <p14:creationId xmlns:p14="http://schemas.microsoft.com/office/powerpoint/2010/main" val="89143723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BAFE6003B0D54388FF87F26B1F9CFC" ma:contentTypeVersion="12" ma:contentTypeDescription="Create a new document." ma:contentTypeScope="" ma:versionID="e3db6910ddde0ddd1f60f6dc1224c9c9">
  <xsd:schema xmlns:xsd="http://www.w3.org/2001/XMLSchema" xmlns:xs="http://www.w3.org/2001/XMLSchema" xmlns:p="http://schemas.microsoft.com/office/2006/metadata/properties" xmlns:ns2="4607ee16-3734-4789-a2c3-44885e50b702" xmlns:ns3="b19453e7-3d55-47fe-a079-10917eb02b24" targetNamespace="http://schemas.microsoft.com/office/2006/metadata/properties" ma:root="true" ma:fieldsID="080dac15c8cb05211c2df5a38f75084d" ns2:_="" ns3:_="">
    <xsd:import namespace="4607ee16-3734-4789-a2c3-44885e50b702"/>
    <xsd:import namespace="b19453e7-3d55-47fe-a079-10917eb02b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7ee16-3734-4789-a2c3-44885e50b7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9453e7-3d55-47fe-a079-10917eb02b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E5D30-1557-43C5-B873-7D77E5436459}">
  <ds:schemaRef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4607ee16-3734-4789-a2c3-44885e50b702"/>
    <ds:schemaRef ds:uri="b19453e7-3d55-47fe-a079-10917eb02b2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EF80E2A-1BDF-40D3-8F2F-51D468FD9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7ee16-3734-4789-a2c3-44885e50b702"/>
    <ds:schemaRef ds:uri="b19453e7-3d55-47fe-a079-10917eb02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F310C-AD40-4B52-B2CC-F32CD1C419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1717</Words>
  <Application>Microsoft Macintosh PowerPoint</Application>
  <PresentationFormat>Widescreen</PresentationFormat>
  <Paragraphs>375</Paragraphs>
  <Slides>26</Slides>
  <Notes>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Arial,Sans-Serif</vt:lpstr>
      <vt:lpstr>Calibri</vt:lpstr>
      <vt:lpstr>Gill Sans MT</vt:lpstr>
      <vt:lpstr>Rockwell</vt:lpstr>
      <vt:lpstr>Rockwell Condensed</vt:lpstr>
      <vt:lpstr>Rockwell Extra Bold</vt:lpstr>
      <vt:lpstr>Wingdings</vt:lpstr>
      <vt:lpstr>Office Theme</vt:lpstr>
      <vt:lpstr>Gallery</vt:lpstr>
      <vt:lpstr>Wood Type</vt:lpstr>
      <vt:lpstr>Drywall, Acoustics &amp; Lathing (451A)</vt:lpstr>
      <vt:lpstr>ANISHINABEK EMPLOYMENT AND TRAINING SERVICES </vt:lpstr>
      <vt:lpstr>Cultural Principles </vt:lpstr>
      <vt:lpstr>Our communities </vt:lpstr>
      <vt:lpstr>AETS Programs</vt:lpstr>
      <vt:lpstr>AETS services</vt:lpstr>
      <vt:lpstr>AETS past &amp; Current project initiatives</vt:lpstr>
      <vt:lpstr>What is an apprenticeship?  What is a pre-apprenticeship?</vt:lpstr>
      <vt:lpstr>Why an apprenticeship?</vt:lpstr>
      <vt:lpstr>AETS  Drywall, acoustics and lathing Pre-Apprenticeship training program   Program outline</vt:lpstr>
      <vt:lpstr>TimeLine</vt:lpstr>
      <vt:lpstr>  </vt:lpstr>
      <vt:lpstr>  </vt:lpstr>
      <vt:lpstr>  </vt:lpstr>
      <vt:lpstr>  </vt:lpstr>
      <vt:lpstr>  </vt:lpstr>
      <vt:lpstr>  </vt:lpstr>
      <vt:lpstr>  </vt:lpstr>
      <vt:lpstr>  </vt:lpstr>
      <vt:lpstr>  </vt:lpstr>
      <vt:lpstr>  </vt:lpstr>
      <vt:lpstr>  </vt:lpstr>
      <vt:lpstr>  </vt:lpstr>
      <vt:lpstr>  </vt:lpstr>
      <vt:lpstr>  </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Drywall, Acoustics &amp; Lathing (451A)</dc:title>
  <dc:creator>Ashlie Laframboise</dc:creator>
  <cp:lastModifiedBy>Ashlie Laframboise</cp:lastModifiedBy>
  <cp:revision>4</cp:revision>
  <dcterms:created xsi:type="dcterms:W3CDTF">2020-10-28T19:48:32Z</dcterms:created>
  <dcterms:modified xsi:type="dcterms:W3CDTF">2020-10-28T20:16:20Z</dcterms:modified>
</cp:coreProperties>
</file>