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2" r:id="rId3"/>
    <p:sldId id="280" r:id="rId4"/>
    <p:sldId id="259" r:id="rId5"/>
    <p:sldId id="290" r:id="rId6"/>
    <p:sldId id="260" r:id="rId7"/>
    <p:sldId id="282" r:id="rId8"/>
    <p:sldId id="258" r:id="rId9"/>
    <p:sldId id="284" r:id="rId10"/>
    <p:sldId id="285" r:id="rId11"/>
    <p:sldId id="275" r:id="rId12"/>
    <p:sldId id="276" r:id="rId13"/>
    <p:sldId id="286" r:id="rId14"/>
    <p:sldId id="278" r:id="rId15"/>
    <p:sldId id="292" r:id="rId16"/>
    <p:sldId id="291" r:id="rId17"/>
    <p:sldId id="288" r:id="rId18"/>
    <p:sldId id="289" r:id="rId19"/>
    <p:sldId id="27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731" autoAdjust="0"/>
  </p:normalViewPr>
  <p:slideViewPr>
    <p:cSldViewPr>
      <p:cViewPr varScale="1">
        <p:scale>
          <a:sx n="107" d="100"/>
          <a:sy n="107" d="100"/>
        </p:scale>
        <p:origin x="1770" y="108"/>
      </p:cViewPr>
      <p:guideLst>
        <p:guide orient="horz" pos="2160"/>
        <p:guide pos="2880"/>
      </p:guideLst>
    </p:cSldViewPr>
  </p:slideViewPr>
  <p:outlineViewPr>
    <p:cViewPr>
      <p:scale>
        <a:sx n="33" d="100"/>
        <a:sy n="33" d="100"/>
      </p:scale>
      <p:origin x="258" y="39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5BEE5B-1038-46DB-85A8-48D6FE2E55FB}" type="datetimeFigureOut">
              <a:rPr lang="en-CA" smtClean="0"/>
              <a:t>16/02/2018</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CF00D2-8A83-4019-BC1C-A78981B10457}" type="slidenum">
              <a:rPr lang="en-CA" smtClean="0"/>
              <a:t>‹#›</a:t>
            </a:fld>
            <a:endParaRPr lang="en-CA"/>
          </a:p>
        </p:txBody>
      </p:sp>
    </p:spTree>
    <p:extLst>
      <p:ext uri="{BB962C8B-B14F-4D97-AF65-F5344CB8AC3E}">
        <p14:creationId xmlns:p14="http://schemas.microsoft.com/office/powerpoint/2010/main" val="2689286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sz="1400" dirty="0">
                <a:solidFill>
                  <a:srgbClr val="C00000"/>
                </a:solidFill>
              </a:rPr>
              <a:t>Lake Nipigon, Sand Point, Red Rock, Pays Platt, Pic </a:t>
            </a:r>
            <a:r>
              <a:rPr lang="en-CA" sz="1400" dirty="0" err="1">
                <a:solidFill>
                  <a:srgbClr val="C00000"/>
                </a:solidFill>
              </a:rPr>
              <a:t>Mobert</a:t>
            </a:r>
            <a:r>
              <a:rPr lang="en-CA" sz="1400" dirty="0">
                <a:solidFill>
                  <a:srgbClr val="C00000"/>
                </a:solidFill>
              </a:rPr>
              <a:t>, Pic River, Rocky Bay and Gull Bay</a:t>
            </a:r>
          </a:p>
          <a:p>
            <a:endParaRPr lang="en-US" dirty="0"/>
          </a:p>
        </p:txBody>
      </p:sp>
      <p:sp>
        <p:nvSpPr>
          <p:cNvPr id="4" name="Slide Number Placeholder 3"/>
          <p:cNvSpPr>
            <a:spLocks noGrp="1"/>
          </p:cNvSpPr>
          <p:nvPr>
            <p:ph type="sldNum" sz="quarter" idx="10"/>
          </p:nvPr>
        </p:nvSpPr>
        <p:spPr/>
        <p:txBody>
          <a:bodyPr/>
          <a:lstStyle/>
          <a:p>
            <a:fld id="{80CF00D2-8A83-4019-BC1C-A78981B10457}" type="slidenum">
              <a:rPr lang="en-CA" smtClean="0"/>
              <a:t>2</a:t>
            </a:fld>
            <a:endParaRPr lang="en-CA"/>
          </a:p>
        </p:txBody>
      </p:sp>
    </p:spTree>
    <p:extLst>
      <p:ext uri="{BB962C8B-B14F-4D97-AF65-F5344CB8AC3E}">
        <p14:creationId xmlns:p14="http://schemas.microsoft.com/office/powerpoint/2010/main" val="417042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spcBef>
                <a:spcPct val="0"/>
              </a:spcBef>
            </a:pPr>
            <a:r>
              <a:rPr lang="en-CA" sz="1200" kern="1200" dirty="0">
                <a:solidFill>
                  <a:schemeClr val="tx1"/>
                </a:solidFill>
                <a:latin typeface="+mn-lt"/>
                <a:ea typeface="+mn-ea"/>
                <a:cs typeface="+mn-cs"/>
              </a:rPr>
              <a:t>Job built forms and concrete placement</a:t>
            </a:r>
          </a:p>
        </p:txBody>
      </p:sp>
      <p:sp>
        <p:nvSpPr>
          <p:cNvPr id="4" name="Slide Number Placeholder 3"/>
          <p:cNvSpPr>
            <a:spLocks noGrp="1"/>
          </p:cNvSpPr>
          <p:nvPr>
            <p:ph type="sldNum" sz="quarter" idx="10"/>
          </p:nvPr>
        </p:nvSpPr>
        <p:spPr/>
        <p:txBody>
          <a:bodyPr/>
          <a:lstStyle/>
          <a:p>
            <a:fld id="{80CF00D2-8A83-4019-BC1C-A78981B10457}" type="slidenum">
              <a:rPr lang="en-CA" smtClean="0"/>
              <a:t>11</a:t>
            </a:fld>
            <a:endParaRPr lang="en-CA"/>
          </a:p>
        </p:txBody>
      </p:sp>
    </p:spTree>
    <p:extLst>
      <p:ext uri="{BB962C8B-B14F-4D97-AF65-F5344CB8AC3E}">
        <p14:creationId xmlns:p14="http://schemas.microsoft.com/office/powerpoint/2010/main" val="2683625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5F08F4BB-A535-475C-A5B5-A9E1E9109184}" type="datetimeFigureOut">
              <a:rPr lang="en-CA" smtClean="0"/>
              <a:t>16/02/2018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E0532D0-63BA-4E8D-A007-E5308512CAF4}" type="slidenum">
              <a:rPr lang="en-CA" smtClean="0"/>
              <a:t>‹#›</a:t>
            </a:fld>
            <a:endParaRPr lang="en-CA"/>
          </a:p>
        </p:txBody>
      </p:sp>
    </p:spTree>
    <p:extLst>
      <p:ext uri="{BB962C8B-B14F-4D97-AF65-F5344CB8AC3E}">
        <p14:creationId xmlns:p14="http://schemas.microsoft.com/office/powerpoint/2010/main" val="2850302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F08F4BB-A535-475C-A5B5-A9E1E9109184}" type="datetimeFigureOut">
              <a:rPr lang="en-CA" smtClean="0"/>
              <a:t>16/02/2018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E0532D0-63BA-4E8D-A007-E5308512CAF4}" type="slidenum">
              <a:rPr lang="en-CA" smtClean="0"/>
              <a:t>‹#›</a:t>
            </a:fld>
            <a:endParaRPr lang="en-CA"/>
          </a:p>
        </p:txBody>
      </p:sp>
    </p:spTree>
    <p:extLst>
      <p:ext uri="{BB962C8B-B14F-4D97-AF65-F5344CB8AC3E}">
        <p14:creationId xmlns:p14="http://schemas.microsoft.com/office/powerpoint/2010/main" val="383141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F08F4BB-A535-475C-A5B5-A9E1E9109184}" type="datetimeFigureOut">
              <a:rPr lang="en-CA" smtClean="0"/>
              <a:t>16/02/2018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E0532D0-63BA-4E8D-A007-E5308512CAF4}" type="slidenum">
              <a:rPr lang="en-CA" smtClean="0"/>
              <a:t>‹#›</a:t>
            </a:fld>
            <a:endParaRPr lang="en-CA"/>
          </a:p>
        </p:txBody>
      </p:sp>
    </p:spTree>
    <p:extLst>
      <p:ext uri="{BB962C8B-B14F-4D97-AF65-F5344CB8AC3E}">
        <p14:creationId xmlns:p14="http://schemas.microsoft.com/office/powerpoint/2010/main" val="1890628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F08F4BB-A535-475C-A5B5-A9E1E9109184}" type="datetimeFigureOut">
              <a:rPr lang="en-CA" smtClean="0"/>
              <a:t>16/02/2018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E0532D0-63BA-4E8D-A007-E5308512CAF4}" type="slidenum">
              <a:rPr lang="en-CA" smtClean="0"/>
              <a:t>‹#›</a:t>
            </a:fld>
            <a:endParaRPr lang="en-CA"/>
          </a:p>
        </p:txBody>
      </p:sp>
    </p:spTree>
    <p:extLst>
      <p:ext uri="{BB962C8B-B14F-4D97-AF65-F5344CB8AC3E}">
        <p14:creationId xmlns:p14="http://schemas.microsoft.com/office/powerpoint/2010/main" val="3318747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08F4BB-A535-475C-A5B5-A9E1E9109184}" type="datetimeFigureOut">
              <a:rPr lang="en-CA" smtClean="0"/>
              <a:t>16/02/2018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E0532D0-63BA-4E8D-A007-E5308512CAF4}" type="slidenum">
              <a:rPr lang="en-CA" smtClean="0"/>
              <a:t>‹#›</a:t>
            </a:fld>
            <a:endParaRPr lang="en-CA"/>
          </a:p>
        </p:txBody>
      </p:sp>
    </p:spTree>
    <p:extLst>
      <p:ext uri="{BB962C8B-B14F-4D97-AF65-F5344CB8AC3E}">
        <p14:creationId xmlns:p14="http://schemas.microsoft.com/office/powerpoint/2010/main" val="1596781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5F08F4BB-A535-475C-A5B5-A9E1E9109184}" type="datetimeFigureOut">
              <a:rPr lang="en-CA" smtClean="0"/>
              <a:t>16/02/2018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E0532D0-63BA-4E8D-A007-E5308512CAF4}" type="slidenum">
              <a:rPr lang="en-CA" smtClean="0"/>
              <a:t>‹#›</a:t>
            </a:fld>
            <a:endParaRPr lang="en-CA"/>
          </a:p>
        </p:txBody>
      </p:sp>
    </p:spTree>
    <p:extLst>
      <p:ext uri="{BB962C8B-B14F-4D97-AF65-F5344CB8AC3E}">
        <p14:creationId xmlns:p14="http://schemas.microsoft.com/office/powerpoint/2010/main" val="2571562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5F08F4BB-A535-475C-A5B5-A9E1E9109184}" type="datetimeFigureOut">
              <a:rPr lang="en-CA" smtClean="0"/>
              <a:t>16/02/2018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E0532D0-63BA-4E8D-A007-E5308512CAF4}" type="slidenum">
              <a:rPr lang="en-CA" smtClean="0"/>
              <a:t>‹#›</a:t>
            </a:fld>
            <a:endParaRPr lang="en-CA"/>
          </a:p>
        </p:txBody>
      </p:sp>
    </p:spTree>
    <p:extLst>
      <p:ext uri="{BB962C8B-B14F-4D97-AF65-F5344CB8AC3E}">
        <p14:creationId xmlns:p14="http://schemas.microsoft.com/office/powerpoint/2010/main" val="163589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5F08F4BB-A535-475C-A5B5-A9E1E9109184}" type="datetimeFigureOut">
              <a:rPr lang="en-CA" smtClean="0"/>
              <a:t>16/02/2018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E0532D0-63BA-4E8D-A007-E5308512CAF4}" type="slidenum">
              <a:rPr lang="en-CA" smtClean="0"/>
              <a:t>‹#›</a:t>
            </a:fld>
            <a:endParaRPr lang="en-CA"/>
          </a:p>
        </p:txBody>
      </p:sp>
    </p:spTree>
    <p:extLst>
      <p:ext uri="{BB962C8B-B14F-4D97-AF65-F5344CB8AC3E}">
        <p14:creationId xmlns:p14="http://schemas.microsoft.com/office/powerpoint/2010/main" val="3235605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08F4BB-A535-475C-A5B5-A9E1E9109184}" type="datetimeFigureOut">
              <a:rPr lang="en-CA" smtClean="0"/>
              <a:t>16/02/2018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E0532D0-63BA-4E8D-A007-E5308512CAF4}" type="slidenum">
              <a:rPr lang="en-CA" smtClean="0"/>
              <a:t>‹#›</a:t>
            </a:fld>
            <a:endParaRPr lang="en-CA"/>
          </a:p>
        </p:txBody>
      </p:sp>
    </p:spTree>
    <p:extLst>
      <p:ext uri="{BB962C8B-B14F-4D97-AF65-F5344CB8AC3E}">
        <p14:creationId xmlns:p14="http://schemas.microsoft.com/office/powerpoint/2010/main" val="4170443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08F4BB-A535-475C-A5B5-A9E1E9109184}" type="datetimeFigureOut">
              <a:rPr lang="en-CA" smtClean="0"/>
              <a:t>16/02/2018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E0532D0-63BA-4E8D-A007-E5308512CAF4}" type="slidenum">
              <a:rPr lang="en-CA" smtClean="0"/>
              <a:t>‹#›</a:t>
            </a:fld>
            <a:endParaRPr lang="en-CA"/>
          </a:p>
        </p:txBody>
      </p:sp>
    </p:spTree>
    <p:extLst>
      <p:ext uri="{BB962C8B-B14F-4D97-AF65-F5344CB8AC3E}">
        <p14:creationId xmlns:p14="http://schemas.microsoft.com/office/powerpoint/2010/main" val="2318110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08F4BB-A535-475C-A5B5-A9E1E9109184}" type="datetimeFigureOut">
              <a:rPr lang="en-CA" smtClean="0"/>
              <a:t>16/02/2018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E0532D0-63BA-4E8D-A007-E5308512CAF4}" type="slidenum">
              <a:rPr lang="en-CA" smtClean="0"/>
              <a:t>‹#›</a:t>
            </a:fld>
            <a:endParaRPr lang="en-CA"/>
          </a:p>
        </p:txBody>
      </p:sp>
    </p:spTree>
    <p:extLst>
      <p:ext uri="{BB962C8B-B14F-4D97-AF65-F5344CB8AC3E}">
        <p14:creationId xmlns:p14="http://schemas.microsoft.com/office/powerpoint/2010/main" val="1648377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08F4BB-A535-475C-A5B5-A9E1E9109184}" type="datetimeFigureOut">
              <a:rPr lang="en-CA" smtClean="0"/>
              <a:t>16/02/2018</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532D0-63BA-4E8D-A007-E5308512CAF4}" type="slidenum">
              <a:rPr lang="en-CA" smtClean="0"/>
              <a:t>‹#›</a:t>
            </a:fld>
            <a:endParaRPr lang="en-CA"/>
          </a:p>
        </p:txBody>
      </p:sp>
    </p:spTree>
    <p:extLst>
      <p:ext uri="{BB962C8B-B14F-4D97-AF65-F5344CB8AC3E}">
        <p14:creationId xmlns:p14="http://schemas.microsoft.com/office/powerpoint/2010/main" val="3305051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6.JP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image" Target="../media/image32.JPG"/><Relationship Id="rId4" Type="http://schemas.openxmlformats.org/officeDocument/2006/relationships/image" Target="../media/image31.JPG"/></Relationships>
</file>

<file path=ppt/slides/_rels/slide1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40.jpeg"/><Relationship Id="rId5" Type="http://schemas.openxmlformats.org/officeDocument/2006/relationships/image" Target="../media/image39.jpg"/><Relationship Id="rId4" Type="http://schemas.openxmlformats.org/officeDocument/2006/relationships/image" Target="../media/image38.jp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g"/><Relationship Id="rId1" Type="http://schemas.openxmlformats.org/officeDocument/2006/relationships/slideLayout" Target="../slideLayouts/slideLayout4.xml"/><Relationship Id="rId4" Type="http://schemas.openxmlformats.org/officeDocument/2006/relationships/image" Target="../media/image4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20688"/>
            <a:ext cx="7844408" cy="2880320"/>
          </a:xfrm>
        </p:spPr>
        <p:txBody>
          <a:bodyPr>
            <a:normAutofit/>
          </a:bodyPr>
          <a:lstStyle/>
          <a:p>
            <a:r>
              <a:rPr lang="en-CA" b="1" dirty="0" err="1">
                <a:solidFill>
                  <a:srgbClr val="C00000"/>
                </a:solidFill>
              </a:rPr>
              <a:t>Anishinabek</a:t>
            </a:r>
            <a:r>
              <a:rPr lang="en-CA" b="1" dirty="0">
                <a:solidFill>
                  <a:srgbClr val="C00000"/>
                </a:solidFill>
              </a:rPr>
              <a:t> Employment and Training Services</a:t>
            </a:r>
            <a:br>
              <a:rPr lang="en-CA" b="1" dirty="0">
                <a:solidFill>
                  <a:srgbClr val="C00000"/>
                </a:solidFill>
              </a:rPr>
            </a:br>
            <a:r>
              <a:rPr lang="en-CA" b="1" dirty="0">
                <a:solidFill>
                  <a:srgbClr val="C00000"/>
                </a:solidFill>
              </a:rPr>
              <a:t>Pre-Apprenticeship Training Program</a:t>
            </a:r>
          </a:p>
        </p:txBody>
      </p:sp>
      <p:sp>
        <p:nvSpPr>
          <p:cNvPr id="3" name="Subtitle 2"/>
          <p:cNvSpPr>
            <a:spLocks noGrp="1"/>
          </p:cNvSpPr>
          <p:nvPr>
            <p:ph type="subTitle" idx="1"/>
          </p:nvPr>
        </p:nvSpPr>
        <p:spPr>
          <a:xfrm>
            <a:off x="1371600" y="3645024"/>
            <a:ext cx="6400800" cy="1080120"/>
          </a:xfrm>
        </p:spPr>
        <p:txBody>
          <a:bodyPr>
            <a:normAutofit fontScale="92500" lnSpcReduction="10000"/>
          </a:bodyPr>
          <a:lstStyle/>
          <a:p>
            <a:r>
              <a:rPr lang="en-CA" b="1" dirty="0">
                <a:solidFill>
                  <a:schemeClr val="tx1"/>
                </a:solidFill>
              </a:rPr>
              <a:t>Construction Craft Worker (450A)</a:t>
            </a:r>
          </a:p>
          <a:p>
            <a:r>
              <a:rPr lang="en-CA" b="1" dirty="0">
                <a:solidFill>
                  <a:schemeClr val="tx1"/>
                </a:solidFill>
              </a:rPr>
              <a:t>Training Program</a:t>
            </a:r>
          </a:p>
          <a:p>
            <a:endParaRPr lang="en-CA" b="1"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4293096"/>
            <a:ext cx="1512168" cy="1652877"/>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5183973"/>
            <a:ext cx="24288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131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303" y="404664"/>
            <a:ext cx="8229600" cy="1584176"/>
          </a:xfrm>
        </p:spPr>
        <p:txBody>
          <a:bodyPr>
            <a:noAutofit/>
          </a:bodyPr>
          <a:lstStyle/>
          <a:p>
            <a:r>
              <a:rPr lang="en-CA" sz="3600" dirty="0"/>
              <a:t>Soil Preparation and Compaction</a:t>
            </a:r>
            <a:br>
              <a:rPr lang="en-CA" sz="3600" dirty="0"/>
            </a:br>
            <a:r>
              <a:rPr lang="en-CA" sz="3600" dirty="0"/>
              <a:t> Learning Module</a:t>
            </a:r>
            <a:endParaRPr lang="en-US" sz="40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2553727"/>
            <a:ext cx="3743688" cy="28077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2553727"/>
            <a:ext cx="3902761" cy="28189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64701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836712"/>
            <a:ext cx="3314550" cy="2232248"/>
          </a:xfrm>
          <a:prstGeom prst="rect">
            <a:avLst/>
          </a:prstGeom>
          <a:ln w="88900" cap="sq" cmpd="thickThin">
            <a:solidFill>
              <a:srgbClr val="000000"/>
            </a:solidFill>
            <a:prstDash val="solid"/>
            <a:miter lim="800000"/>
          </a:ln>
          <a:effectLst>
            <a:innerShdw blurRad="76200">
              <a:srgbClr val="000000"/>
            </a:innerShdw>
          </a:effectLst>
        </p:spPr>
      </p:pic>
      <p:sp>
        <p:nvSpPr>
          <p:cNvPr id="4" name="TextBox 3"/>
          <p:cNvSpPr txBox="1"/>
          <p:nvPr/>
        </p:nvSpPr>
        <p:spPr>
          <a:xfrm>
            <a:off x="323528" y="5212525"/>
            <a:ext cx="4323215" cy="584775"/>
          </a:xfrm>
          <a:prstGeom prst="rect">
            <a:avLst/>
          </a:prstGeom>
        </p:spPr>
        <p:txBody>
          <a:bodyPr wrap="square">
            <a:spAutoFit/>
          </a:bodyPr>
          <a:lstStyle>
            <a:defPPr>
              <a:defRPr lang="en-US"/>
            </a:defPPr>
            <a:lvl1pPr algn="ctr">
              <a:spcBef>
                <a:spcPct val="0"/>
              </a:spcBef>
              <a:defRPr sz="3600">
                <a:latin typeface="+mj-lt"/>
                <a:ea typeface="+mj-ea"/>
                <a:cs typeface="+mj-cs"/>
              </a:defRPr>
            </a:lvl1pPr>
          </a:lstStyle>
          <a:p>
            <a:r>
              <a:rPr lang="en-CA" sz="3200" dirty="0"/>
              <a:t>Oxy-Propane Cutting</a:t>
            </a:r>
          </a:p>
        </p:txBody>
      </p:sp>
      <p:sp>
        <p:nvSpPr>
          <p:cNvPr id="7" name="Title 6"/>
          <p:cNvSpPr>
            <a:spLocks noGrp="1"/>
          </p:cNvSpPr>
          <p:nvPr>
            <p:ph type="title"/>
          </p:nvPr>
        </p:nvSpPr>
        <p:spPr>
          <a:xfrm>
            <a:off x="470279" y="598835"/>
            <a:ext cx="4403129" cy="1512168"/>
          </a:xfrm>
        </p:spPr>
        <p:txBody>
          <a:bodyPr>
            <a:normAutofit fontScale="90000"/>
          </a:bodyPr>
          <a:lstStyle/>
          <a:p>
            <a:pPr algn="l"/>
            <a:r>
              <a:rPr lang="en-CA" sz="3600" dirty="0"/>
              <a:t>Job built forms and concrete placement</a:t>
            </a:r>
            <a:br>
              <a:rPr lang="en-CA" sz="3600" dirty="0"/>
            </a:br>
            <a:endParaRPr lang="en-US" sz="3600" dirty="0"/>
          </a:p>
        </p:txBody>
      </p:sp>
      <p:pic>
        <p:nvPicPr>
          <p:cNvPr id="11" name="Content Placeholder 10"/>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674808" y="2060848"/>
            <a:ext cx="3257880" cy="2443410"/>
          </a:xfrm>
          <a:prstGeom prst="rect">
            <a:avLst/>
          </a:prstGeom>
          <a:ln w="88900" cap="sq" cmpd="thickThin">
            <a:solidFill>
              <a:srgbClr val="000000"/>
            </a:solidFill>
            <a:prstDash val="solid"/>
            <a:miter lim="800000"/>
          </a:ln>
          <a:effectLst>
            <a:innerShdw blurRad="76200">
              <a:srgbClr val="000000"/>
            </a:innerShdw>
          </a:effectLst>
        </p:spPr>
      </p:pic>
      <p:pic>
        <p:nvPicPr>
          <p:cNvPr id="10" name="Content Placeholder 9"/>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4788024" y="3861048"/>
            <a:ext cx="3318520" cy="248889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24243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844824"/>
            <a:ext cx="3188119" cy="25604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itle 5"/>
          <p:cNvSpPr>
            <a:spLocks noGrp="1"/>
          </p:cNvSpPr>
          <p:nvPr>
            <p:ph type="title"/>
          </p:nvPr>
        </p:nvSpPr>
        <p:spPr>
          <a:xfrm>
            <a:off x="251520" y="404664"/>
            <a:ext cx="8296059" cy="1143000"/>
          </a:xfrm>
        </p:spPr>
        <p:txBody>
          <a:bodyPr>
            <a:noAutofit/>
          </a:bodyPr>
          <a:lstStyle/>
          <a:p>
            <a:r>
              <a:rPr lang="en-CA" dirty="0"/>
              <a:t>Chainsaw Operation &amp; Maintenance</a:t>
            </a:r>
            <a:endParaRPr lang="en-US" dirty="0"/>
          </a:p>
        </p:txBody>
      </p:sp>
      <p:pic>
        <p:nvPicPr>
          <p:cNvPr id="8" name="Content Placeholder 7"/>
          <p:cNvPicPr>
            <a:picLocks noGrp="1" noChangeAspect="1"/>
          </p:cNvPicPr>
          <p:nvPr>
            <p:ph idx="1"/>
          </p:nvPr>
        </p:nvPicPr>
        <p:blipFill rotWithShape="1">
          <a:blip r:embed="rId4">
            <a:extLst>
              <a:ext uri="{28A0092B-C50C-407E-A947-70E740481C1C}">
                <a14:useLocalDpi xmlns:a14="http://schemas.microsoft.com/office/drawing/2010/main" val="0"/>
              </a:ext>
            </a:extLst>
          </a:blip>
          <a:srcRect l="8635" t="6692"/>
          <a:stretch/>
        </p:blipFill>
        <p:spPr>
          <a:xfrm>
            <a:off x="4283968" y="4149080"/>
            <a:ext cx="2914347" cy="22322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12196" t="12031" r="12195" b="5043"/>
          <a:stretch/>
        </p:blipFill>
        <p:spPr>
          <a:xfrm>
            <a:off x="6372200" y="1196752"/>
            <a:ext cx="2232248" cy="2448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722977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143000"/>
          </a:xfrm>
        </p:spPr>
        <p:txBody>
          <a:bodyPr>
            <a:noAutofit/>
          </a:bodyPr>
          <a:lstStyle/>
          <a:p>
            <a:r>
              <a:rPr lang="en-CA" sz="4000" dirty="0" err="1"/>
              <a:t>Skidsteer</a:t>
            </a:r>
            <a:r>
              <a:rPr lang="en-CA" sz="4000" dirty="0"/>
              <a:t> Operations and Forklift Safety and Operation</a:t>
            </a:r>
            <a:br>
              <a:rPr lang="en-CA" sz="4000" dirty="0"/>
            </a:br>
            <a:endParaRPr lang="en-US" sz="4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552" y="1628800"/>
            <a:ext cx="3854466" cy="2890850"/>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2545" y="1696580"/>
            <a:ext cx="2836840" cy="3010926"/>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3065" y="4509120"/>
            <a:ext cx="2976329" cy="2232248"/>
          </a:xfrm>
          <a:prstGeom prst="rect">
            <a:avLst/>
          </a:prstGeom>
          <a:ln>
            <a:noFill/>
          </a:ln>
          <a:effectLst>
            <a:softEdge rad="112500"/>
          </a:effectLst>
        </p:spPr>
      </p:pic>
    </p:spTree>
    <p:extLst>
      <p:ext uri="{BB962C8B-B14F-4D97-AF65-F5344CB8AC3E}">
        <p14:creationId xmlns:p14="http://schemas.microsoft.com/office/powerpoint/2010/main" val="456942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7539" y="2566446"/>
            <a:ext cx="5184576" cy="3888432"/>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348" y="188640"/>
            <a:ext cx="4320479" cy="32403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TextBox 3"/>
          <p:cNvSpPr txBox="1"/>
          <p:nvPr/>
        </p:nvSpPr>
        <p:spPr>
          <a:xfrm>
            <a:off x="5076056" y="548680"/>
            <a:ext cx="1872208" cy="646331"/>
          </a:xfrm>
          <a:prstGeom prst="rect">
            <a:avLst/>
          </a:prstGeom>
          <a:noFill/>
        </p:spPr>
        <p:txBody>
          <a:bodyPr wrap="square" rtlCol="0">
            <a:spAutoFit/>
          </a:bodyPr>
          <a:lstStyle/>
          <a:p>
            <a:r>
              <a:rPr lang="en-CA" dirty="0"/>
              <a:t>Construction Craft Worker 1</a:t>
            </a:r>
          </a:p>
        </p:txBody>
      </p:sp>
      <p:sp>
        <p:nvSpPr>
          <p:cNvPr id="5" name="TextBox 4"/>
          <p:cNvSpPr txBox="1"/>
          <p:nvPr/>
        </p:nvSpPr>
        <p:spPr>
          <a:xfrm>
            <a:off x="1634253" y="4509120"/>
            <a:ext cx="1641603" cy="646331"/>
          </a:xfrm>
          <a:prstGeom prst="rect">
            <a:avLst/>
          </a:prstGeom>
          <a:noFill/>
        </p:spPr>
        <p:txBody>
          <a:bodyPr wrap="none" rtlCol="0">
            <a:spAutoFit/>
          </a:bodyPr>
          <a:lstStyle/>
          <a:p>
            <a:r>
              <a:rPr lang="en-CA" dirty="0"/>
              <a:t>Construction </a:t>
            </a:r>
          </a:p>
          <a:p>
            <a:r>
              <a:rPr lang="en-CA" dirty="0"/>
              <a:t>Craft Worker 2</a:t>
            </a:r>
          </a:p>
        </p:txBody>
      </p:sp>
    </p:spTree>
    <p:extLst>
      <p:ext uri="{BB962C8B-B14F-4D97-AF65-F5344CB8AC3E}">
        <p14:creationId xmlns:p14="http://schemas.microsoft.com/office/powerpoint/2010/main" val="4165756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5736" y="1628800"/>
            <a:ext cx="2376264" cy="566738"/>
          </a:xfrm>
        </p:spPr>
        <p:txBody>
          <a:bodyPr>
            <a:normAutofit fontScale="90000"/>
          </a:bodyPr>
          <a:lstStyle/>
          <a:p>
            <a:pPr algn="ctr"/>
            <a:r>
              <a:rPr lang="en-CA" dirty="0" smtClean="0"/>
              <a:t>Construction Craft Worker 3</a:t>
            </a:r>
            <a:endParaRPr lang="en-CA" dirty="0"/>
          </a:p>
        </p:txBody>
      </p:sp>
      <p:sp>
        <p:nvSpPr>
          <p:cNvPr id="4" name="Text Placeholder 3"/>
          <p:cNvSpPr>
            <a:spLocks noGrp="1"/>
          </p:cNvSpPr>
          <p:nvPr>
            <p:ph type="body" sz="half" idx="2"/>
          </p:nvPr>
        </p:nvSpPr>
        <p:spPr>
          <a:xfrm>
            <a:off x="1115616" y="5013176"/>
            <a:ext cx="3096344" cy="804862"/>
          </a:xfrm>
        </p:spPr>
        <p:txBody>
          <a:bodyPr>
            <a:normAutofit/>
          </a:bodyPr>
          <a:lstStyle/>
          <a:p>
            <a:pPr algn="ctr"/>
            <a:r>
              <a:rPr lang="en-CA" sz="1800" b="1" dirty="0" smtClean="0"/>
              <a:t>Confederation  College: Sibley Hall Residence</a:t>
            </a:r>
            <a:endParaRPr lang="en-CA" sz="1800" b="1"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a:xfrm>
            <a:off x="539552" y="620688"/>
            <a:ext cx="5112568" cy="383442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3889852"/>
            <a:ext cx="3233936" cy="2587148"/>
          </a:xfrm>
          <a:prstGeom prst="rect">
            <a:avLst/>
          </a:prstGeom>
        </p:spPr>
      </p:pic>
    </p:spTree>
    <p:extLst>
      <p:ext uri="{BB962C8B-B14F-4D97-AF65-F5344CB8AC3E}">
        <p14:creationId xmlns:p14="http://schemas.microsoft.com/office/powerpoint/2010/main" val="1373017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Work Experience Placement</a:t>
            </a:r>
          </a:p>
        </p:txBody>
      </p:sp>
      <p:sp>
        <p:nvSpPr>
          <p:cNvPr id="3" name="Content Placeholder 2"/>
          <p:cNvSpPr>
            <a:spLocks noGrp="1"/>
          </p:cNvSpPr>
          <p:nvPr>
            <p:ph idx="1"/>
          </p:nvPr>
        </p:nvSpPr>
        <p:spPr/>
        <p:txBody>
          <a:bodyPr>
            <a:normAutofit lnSpcReduction="10000"/>
          </a:bodyPr>
          <a:lstStyle/>
          <a:p>
            <a:pPr marL="0" indent="0">
              <a:buNone/>
            </a:pPr>
            <a:r>
              <a:rPr lang="en-CA" dirty="0"/>
              <a:t>Some of our industry partners have included</a:t>
            </a:r>
          </a:p>
          <a:p>
            <a:r>
              <a:rPr lang="en-CA" sz="2000" dirty="0"/>
              <a:t>Vector</a:t>
            </a:r>
          </a:p>
          <a:p>
            <a:r>
              <a:rPr lang="en-CA" sz="2000" dirty="0"/>
              <a:t>TBT Engineering</a:t>
            </a:r>
          </a:p>
          <a:p>
            <a:r>
              <a:rPr lang="en-CA" sz="2000" dirty="0"/>
              <a:t>Lac Des Iles</a:t>
            </a:r>
          </a:p>
          <a:p>
            <a:r>
              <a:rPr lang="en-CA" sz="2000" dirty="0"/>
              <a:t>Barrick</a:t>
            </a:r>
          </a:p>
          <a:p>
            <a:r>
              <a:rPr lang="en-CA" sz="2000" dirty="0"/>
              <a:t>Northern Finishes</a:t>
            </a:r>
          </a:p>
          <a:p>
            <a:r>
              <a:rPr lang="en-CA" sz="2000" dirty="0"/>
              <a:t>Superior Strategies</a:t>
            </a:r>
          </a:p>
          <a:p>
            <a:r>
              <a:rPr lang="en-CA" sz="2000" dirty="0"/>
              <a:t>Robert </a:t>
            </a:r>
            <a:r>
              <a:rPr lang="en-CA" sz="2000" dirty="0" err="1"/>
              <a:t>Morriseau</a:t>
            </a:r>
            <a:r>
              <a:rPr lang="en-CA" sz="2000" dirty="0"/>
              <a:t> Contracting</a:t>
            </a:r>
          </a:p>
          <a:p>
            <a:r>
              <a:rPr lang="en-CA" sz="2000" dirty="0"/>
              <a:t>Pic </a:t>
            </a:r>
            <a:r>
              <a:rPr lang="en-CA" sz="2000" dirty="0" err="1"/>
              <a:t>Mobert</a:t>
            </a:r>
            <a:r>
              <a:rPr lang="en-CA" sz="2000" dirty="0"/>
              <a:t> Housing </a:t>
            </a:r>
          </a:p>
          <a:p>
            <a:r>
              <a:rPr lang="en-CA" sz="2000" dirty="0"/>
              <a:t>PRDC</a:t>
            </a:r>
          </a:p>
          <a:p>
            <a:r>
              <a:rPr lang="en-CA" sz="2000" dirty="0"/>
              <a:t>Rudnicki Industrial</a:t>
            </a:r>
          </a:p>
          <a:p>
            <a:r>
              <a:rPr lang="en-CA" sz="2000" dirty="0"/>
              <a:t>Thunder Bay Hydraulics</a:t>
            </a:r>
          </a:p>
          <a:p>
            <a:endParaRPr lang="en-CA" dirty="0"/>
          </a:p>
        </p:txBody>
      </p:sp>
    </p:spTree>
    <p:extLst>
      <p:ext uri="{BB962C8B-B14F-4D97-AF65-F5344CB8AC3E}">
        <p14:creationId xmlns:p14="http://schemas.microsoft.com/office/powerpoint/2010/main" val="2047666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4581862"/>
            <a:ext cx="2705100" cy="1695450"/>
          </a:xfrm>
          <a:prstGeom prst="rect">
            <a:avLst/>
          </a:prstGeom>
        </p:spPr>
      </p:pic>
      <p:sp>
        <p:nvSpPr>
          <p:cNvPr id="2" name="Title 1"/>
          <p:cNvSpPr>
            <a:spLocks noGrp="1"/>
          </p:cNvSpPr>
          <p:nvPr>
            <p:ph type="title"/>
          </p:nvPr>
        </p:nvSpPr>
        <p:spPr/>
        <p:txBody>
          <a:bodyPr/>
          <a:lstStyle/>
          <a:p>
            <a:r>
              <a:rPr lang="en-US" dirty="0"/>
              <a:t>Along with…</a:t>
            </a:r>
          </a:p>
        </p:txBody>
      </p:sp>
      <p:sp>
        <p:nvSpPr>
          <p:cNvPr id="3" name="Content Placeholder 2"/>
          <p:cNvSpPr>
            <a:spLocks noGrp="1"/>
          </p:cNvSpPr>
          <p:nvPr>
            <p:ph idx="1"/>
          </p:nvPr>
        </p:nvSpPr>
        <p:spPr/>
        <p:txBody>
          <a:bodyPr/>
          <a:lstStyle/>
          <a:p>
            <a:r>
              <a:rPr lang="en-US" sz="2000" dirty="0">
                <a:solidFill>
                  <a:srgbClr val="C00000"/>
                </a:solidFill>
              </a:rPr>
              <a:t>Accommodations and healthy meals everyday</a:t>
            </a:r>
          </a:p>
          <a:p>
            <a:r>
              <a:rPr lang="en-US" sz="2000" dirty="0">
                <a:solidFill>
                  <a:srgbClr val="C00000"/>
                </a:solidFill>
              </a:rPr>
              <a:t>A monthly bus pass </a:t>
            </a:r>
          </a:p>
          <a:p>
            <a:r>
              <a:rPr lang="en-US" sz="2000" dirty="0">
                <a:solidFill>
                  <a:srgbClr val="C00000"/>
                </a:solidFill>
              </a:rPr>
              <a:t>Safety gear</a:t>
            </a:r>
          </a:p>
          <a:p>
            <a:r>
              <a:rPr lang="en-US" sz="2000" dirty="0">
                <a:solidFill>
                  <a:srgbClr val="C00000"/>
                </a:solidFill>
              </a:rPr>
              <a:t>Regular evening events</a:t>
            </a:r>
          </a:p>
          <a:p>
            <a:pPr lvl="1"/>
            <a:r>
              <a:rPr lang="en-US" sz="1600" dirty="0">
                <a:solidFill>
                  <a:srgbClr val="C00000"/>
                </a:solidFill>
              </a:rPr>
              <a:t>Bowling</a:t>
            </a:r>
          </a:p>
          <a:p>
            <a:pPr lvl="1"/>
            <a:r>
              <a:rPr lang="en-US" sz="1600" dirty="0">
                <a:solidFill>
                  <a:srgbClr val="C00000"/>
                </a:solidFill>
              </a:rPr>
              <a:t>Silver City </a:t>
            </a:r>
          </a:p>
          <a:p>
            <a:pPr lvl="1"/>
            <a:endParaRPr lang="en-US" sz="1600" dirty="0">
              <a:solidFill>
                <a:srgbClr val="C00000"/>
              </a:solidFill>
            </a:endParaRPr>
          </a:p>
          <a:p>
            <a:pPr marL="457200" lvl="1" indent="0">
              <a:buNone/>
            </a:pPr>
            <a:endParaRPr lang="en-US" sz="1600" dirty="0">
              <a:solidFill>
                <a:srgbClr val="C00000"/>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3968" y="2204864"/>
            <a:ext cx="3168352" cy="172819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4188" y="3762984"/>
            <a:ext cx="2376264" cy="1297566"/>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898" y="3738020"/>
            <a:ext cx="2558942" cy="1714813"/>
          </a:xfrm>
          <a:prstGeom prst="rect">
            <a:avLst/>
          </a:prstGeom>
        </p:spPr>
      </p:pic>
    </p:spTree>
    <p:extLst>
      <p:ext uri="{BB962C8B-B14F-4D97-AF65-F5344CB8AC3E}">
        <p14:creationId xmlns:p14="http://schemas.microsoft.com/office/powerpoint/2010/main" val="37375682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Visit from David Zimmer</a:t>
            </a:r>
          </a:p>
        </p:txBody>
      </p:sp>
      <p:sp>
        <p:nvSpPr>
          <p:cNvPr id="3" name="Content Placeholder 2"/>
          <p:cNvSpPr>
            <a:spLocks noGrp="1"/>
          </p:cNvSpPr>
          <p:nvPr>
            <p:ph sz="half" idx="1"/>
          </p:nvPr>
        </p:nvSpPr>
        <p:spPr/>
        <p:txBody>
          <a:bodyPr>
            <a:normAutofit/>
          </a:bodyPr>
          <a:lstStyle/>
          <a:p>
            <a:pPr marL="0" indent="0">
              <a:buNone/>
            </a:pPr>
            <a:r>
              <a:rPr lang="en-CA" sz="1800" dirty="0">
                <a:solidFill>
                  <a:srgbClr val="C00000"/>
                </a:solidFill>
              </a:rPr>
              <a:t>We recently received a visit from the Honourable David Zimmer, Minister of Aboriginal Affairs.  Sage Thompson, one of our participants gave a speech during the Minister’s visit to share his experiences and the impact the program has had on his life.  </a:t>
            </a:r>
          </a:p>
          <a:p>
            <a:pPr marL="0" indent="0">
              <a:buNone/>
            </a:pPr>
            <a:endParaRPr lang="en-CA" sz="1600" dirty="0">
              <a:solidFill>
                <a:srgbClr val="C00000"/>
              </a:solidFill>
            </a:endParaRPr>
          </a:p>
          <a:p>
            <a:pPr marL="0" indent="0">
              <a:buNone/>
            </a:pPr>
            <a:r>
              <a:rPr lang="en-CA" sz="1800" dirty="0">
                <a:solidFill>
                  <a:srgbClr val="C00000"/>
                </a:solidFill>
              </a:rPr>
              <a:t>As he said, “Completing this program gave me the skills to overcome some barriers that made it difficult in gaining employment in the past by providing me with the essential skills, experience and certifications that Employers seek in individuals they prefer to hire.”</a:t>
            </a:r>
          </a:p>
          <a:p>
            <a:endParaRPr lang="en-US" sz="1600"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4948" y="1615852"/>
            <a:ext cx="2798833" cy="18673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3299549"/>
            <a:ext cx="2589758" cy="17278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8184" y="4843754"/>
            <a:ext cx="2755172" cy="18382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01051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1720" y="1772816"/>
            <a:ext cx="5760640" cy="3447098"/>
          </a:xfrm>
          <a:prstGeom prst="rect">
            <a:avLst/>
          </a:prstGeom>
          <a:noFill/>
        </p:spPr>
        <p:txBody>
          <a:bodyPr wrap="square" rtlCol="0">
            <a:spAutoFit/>
          </a:bodyPr>
          <a:lstStyle/>
          <a:p>
            <a:pPr algn="ctr"/>
            <a:r>
              <a:rPr lang="en-CA" sz="2000" b="1" dirty="0">
                <a:solidFill>
                  <a:srgbClr val="C00000"/>
                </a:solidFill>
              </a:rPr>
              <a:t>Applications available on the AETS Website</a:t>
            </a:r>
          </a:p>
          <a:p>
            <a:endParaRPr lang="en-CA" b="1" dirty="0">
              <a:solidFill>
                <a:srgbClr val="C00000"/>
              </a:solidFill>
            </a:endParaRPr>
          </a:p>
          <a:p>
            <a:pPr algn="ctr"/>
            <a:r>
              <a:rPr lang="en-CA" b="1" dirty="0">
                <a:solidFill>
                  <a:srgbClr val="C00000"/>
                </a:solidFill>
              </a:rPr>
              <a:t>Program Contact:</a:t>
            </a:r>
          </a:p>
          <a:p>
            <a:pPr algn="ctr"/>
            <a:endParaRPr lang="en-CA" b="1" dirty="0">
              <a:solidFill>
                <a:srgbClr val="C00000"/>
              </a:solidFill>
            </a:endParaRPr>
          </a:p>
          <a:p>
            <a:pPr algn="ctr"/>
            <a:r>
              <a:rPr lang="en-CA" b="1" dirty="0">
                <a:solidFill>
                  <a:srgbClr val="C00000"/>
                </a:solidFill>
              </a:rPr>
              <a:t>Nancy </a:t>
            </a:r>
            <a:r>
              <a:rPr lang="en-CA" b="1" dirty="0" err="1">
                <a:solidFill>
                  <a:srgbClr val="C00000"/>
                </a:solidFill>
              </a:rPr>
              <a:t>Doblej</a:t>
            </a:r>
            <a:endParaRPr lang="en-CA" b="1" dirty="0">
              <a:solidFill>
                <a:srgbClr val="C00000"/>
              </a:solidFill>
            </a:endParaRPr>
          </a:p>
          <a:p>
            <a:pPr algn="ctr"/>
            <a:r>
              <a:rPr lang="en-CA" b="1" dirty="0">
                <a:solidFill>
                  <a:srgbClr val="C00000"/>
                </a:solidFill>
              </a:rPr>
              <a:t>Project Co-ordinator</a:t>
            </a:r>
          </a:p>
          <a:p>
            <a:pPr algn="ctr"/>
            <a:r>
              <a:rPr lang="en-CA" b="1" dirty="0">
                <a:solidFill>
                  <a:srgbClr val="C00000"/>
                </a:solidFill>
              </a:rPr>
              <a:t>(807) 346-0307</a:t>
            </a:r>
          </a:p>
          <a:p>
            <a:pPr algn="ctr"/>
            <a:r>
              <a:rPr lang="en-CA" b="1">
                <a:solidFill>
                  <a:srgbClr val="C00000"/>
                </a:solidFill>
              </a:rPr>
              <a:t>Nancy.doblej@</a:t>
            </a:r>
            <a:r>
              <a:rPr lang="en-CA" b="1" dirty="0">
                <a:solidFill>
                  <a:srgbClr val="C00000"/>
                </a:solidFill>
              </a:rPr>
              <a:t>aets.org</a:t>
            </a:r>
          </a:p>
          <a:p>
            <a:endParaRPr lang="en-CA" b="1" dirty="0">
              <a:solidFill>
                <a:srgbClr val="C00000"/>
              </a:solidFill>
            </a:endParaRPr>
          </a:p>
          <a:p>
            <a:endParaRPr lang="en-CA" b="1" dirty="0">
              <a:solidFill>
                <a:srgbClr val="C00000"/>
              </a:solidFill>
            </a:endParaRPr>
          </a:p>
          <a:p>
            <a:r>
              <a:rPr lang="en-CA" b="1" dirty="0">
                <a:solidFill>
                  <a:srgbClr val="C00000"/>
                </a:solidFill>
              </a:rPr>
              <a:t>									</a:t>
            </a:r>
          </a:p>
        </p:txBody>
      </p:sp>
    </p:spTree>
    <p:extLst>
      <p:ext uri="{BB962C8B-B14F-4D97-AF65-F5344CB8AC3E}">
        <p14:creationId xmlns:p14="http://schemas.microsoft.com/office/powerpoint/2010/main" val="423182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C00000"/>
                </a:solidFill>
              </a:rPr>
              <a:t>Recruitment</a:t>
            </a:r>
          </a:p>
        </p:txBody>
      </p:sp>
      <p:sp>
        <p:nvSpPr>
          <p:cNvPr id="7" name="Content Placeholder 6"/>
          <p:cNvSpPr>
            <a:spLocks noGrp="1"/>
          </p:cNvSpPr>
          <p:nvPr>
            <p:ph idx="1"/>
          </p:nvPr>
        </p:nvSpPr>
        <p:spPr>
          <a:xfrm>
            <a:off x="457200" y="1600200"/>
            <a:ext cx="8229600" cy="4637112"/>
          </a:xfrm>
        </p:spPr>
        <p:txBody>
          <a:bodyPr>
            <a:normAutofit/>
          </a:bodyPr>
          <a:lstStyle/>
          <a:p>
            <a:r>
              <a:rPr lang="en-CA" sz="2000" dirty="0">
                <a:solidFill>
                  <a:srgbClr val="C00000"/>
                </a:solidFill>
              </a:rPr>
              <a:t>The recruitment sessions have begun and we are starting to travel to our respective communities – Deadline for Applications March 2</a:t>
            </a:r>
            <a:r>
              <a:rPr lang="en-CA" sz="2000" baseline="30000" dirty="0">
                <a:solidFill>
                  <a:srgbClr val="C00000"/>
                </a:solidFill>
              </a:rPr>
              <a:t>nd</a:t>
            </a:r>
            <a:endParaRPr lang="en-CA" sz="2000" dirty="0">
              <a:solidFill>
                <a:srgbClr val="C00000"/>
              </a:solidFill>
            </a:endParaRPr>
          </a:p>
          <a:p>
            <a:endParaRPr lang="en-CA" sz="2000" dirty="0">
              <a:solidFill>
                <a:srgbClr val="C00000"/>
              </a:solidFill>
            </a:endParaRPr>
          </a:p>
          <a:p>
            <a:endParaRPr lang="en-CA" sz="2000" dirty="0">
              <a:solidFill>
                <a:srgbClr val="C00000"/>
              </a:solidFill>
            </a:endParaRPr>
          </a:p>
          <a:p>
            <a:pPr lvl="1"/>
            <a:endParaRPr lang="en-CA" sz="1600" dirty="0">
              <a:solidFill>
                <a:srgbClr val="C00000"/>
              </a:solidFill>
            </a:endParaRPr>
          </a:p>
          <a:p>
            <a:pPr lvl="1"/>
            <a:endParaRPr lang="en-CA" sz="1600" dirty="0">
              <a:solidFill>
                <a:srgbClr val="C00000"/>
              </a:solidFill>
            </a:endParaRPr>
          </a:p>
          <a:p>
            <a:pPr lvl="1"/>
            <a:endParaRPr lang="en-CA" sz="1600" dirty="0">
              <a:solidFill>
                <a:srgbClr val="C00000"/>
              </a:solidFill>
            </a:endParaRPr>
          </a:p>
          <a:p>
            <a:pPr lvl="1"/>
            <a:endParaRPr lang="en-CA" sz="1600" dirty="0">
              <a:solidFill>
                <a:srgbClr val="C00000"/>
              </a:solidFill>
            </a:endParaRPr>
          </a:p>
          <a:p>
            <a:pPr lvl="1"/>
            <a:endParaRPr lang="en-CA" sz="1600" dirty="0">
              <a:solidFill>
                <a:srgbClr val="C00000"/>
              </a:solidFill>
            </a:endParaRPr>
          </a:p>
          <a:p>
            <a:pPr lvl="1"/>
            <a:endParaRPr lang="en-CA" sz="1600" dirty="0">
              <a:solidFill>
                <a:srgbClr val="C00000"/>
              </a:solidFill>
            </a:endParaRPr>
          </a:p>
          <a:p>
            <a:pPr lvl="1"/>
            <a:endParaRPr lang="en-CA" sz="1600" dirty="0">
              <a:solidFill>
                <a:srgbClr val="C00000"/>
              </a:solidFill>
            </a:endParaRPr>
          </a:p>
          <a:p>
            <a:pPr lvl="1"/>
            <a:r>
              <a:rPr lang="en-CA" sz="1600" dirty="0">
                <a:solidFill>
                  <a:srgbClr val="C00000"/>
                </a:solidFill>
              </a:rPr>
              <a:t>Provide in-person information about the opportunity and we started collecting applications.  </a:t>
            </a:r>
          </a:p>
          <a:p>
            <a:pPr lvl="1"/>
            <a:r>
              <a:rPr lang="en-CA" sz="1600" dirty="0">
                <a:solidFill>
                  <a:srgbClr val="C00000"/>
                </a:solidFill>
              </a:rPr>
              <a:t>Red Rock Indian Band, BNA, AZA, Pays Plat, Pic </a:t>
            </a:r>
            <a:r>
              <a:rPr lang="en-CA" sz="1600" dirty="0" err="1">
                <a:solidFill>
                  <a:srgbClr val="C00000"/>
                </a:solidFill>
              </a:rPr>
              <a:t>Mobert</a:t>
            </a:r>
            <a:r>
              <a:rPr lang="en-CA" sz="1600" dirty="0">
                <a:solidFill>
                  <a:srgbClr val="C00000"/>
                </a:solidFill>
              </a:rPr>
              <a:t>, Pic River, Rocky Bay </a:t>
            </a:r>
            <a:r>
              <a:rPr lang="en-CA" sz="1600" dirty="0" err="1">
                <a:solidFill>
                  <a:srgbClr val="C00000"/>
                </a:solidFill>
              </a:rPr>
              <a:t>Michipicoten</a:t>
            </a:r>
            <a:r>
              <a:rPr lang="en-CA" sz="1600" dirty="0">
                <a:solidFill>
                  <a:srgbClr val="C00000"/>
                </a:solidFill>
              </a:rPr>
              <a:t> and Gull Bay</a:t>
            </a:r>
          </a:p>
          <a:p>
            <a:endParaRPr lang="en-US" sz="1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348880"/>
            <a:ext cx="6192688"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0090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
            </a:r>
            <a:br>
              <a:rPr lang="en-US" sz="3600" dirty="0"/>
            </a:br>
            <a:r>
              <a:rPr lang="en-US" sz="3600" dirty="0"/>
              <a:t>Then the successful candidates will begin their training…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1972971"/>
            <a:ext cx="4464496" cy="3348372"/>
          </a:xfrm>
          <a:prstGeom prst="rect">
            <a:avLst/>
          </a:prstGeom>
          <a:ln>
            <a:noFill/>
          </a:ln>
          <a:effectLst>
            <a:softEdge rad="112500"/>
          </a:effectLst>
        </p:spPr>
      </p:pic>
      <p:sp>
        <p:nvSpPr>
          <p:cNvPr id="5" name="TextBox 4"/>
          <p:cNvSpPr txBox="1"/>
          <p:nvPr/>
        </p:nvSpPr>
        <p:spPr>
          <a:xfrm>
            <a:off x="6732240" y="3140968"/>
            <a:ext cx="2160240" cy="923330"/>
          </a:xfrm>
          <a:prstGeom prst="rect">
            <a:avLst/>
          </a:prstGeom>
          <a:noFill/>
        </p:spPr>
        <p:txBody>
          <a:bodyPr wrap="square" rtlCol="0">
            <a:spAutoFit/>
          </a:bodyPr>
          <a:lstStyle/>
          <a:p>
            <a:r>
              <a:rPr lang="en-US" dirty="0"/>
              <a:t>2015 Students at the Orientation Breakfast</a:t>
            </a:r>
          </a:p>
        </p:txBody>
      </p:sp>
    </p:spTree>
    <p:extLst>
      <p:ext uri="{BB962C8B-B14F-4D97-AF65-F5344CB8AC3E}">
        <p14:creationId xmlns:p14="http://schemas.microsoft.com/office/powerpoint/2010/main" val="375654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200" dirty="0"/>
              <a:t>Job Readiness Training</a:t>
            </a:r>
            <a:br>
              <a:rPr lang="en-CA" sz="3200" dirty="0"/>
            </a:br>
            <a:r>
              <a:rPr lang="en-CA" sz="3200" dirty="0"/>
              <a:t>Begins April 3</a:t>
            </a:r>
            <a:r>
              <a:rPr lang="en-CA" sz="3200" baseline="30000" dirty="0"/>
              <a:t>rd</a:t>
            </a:r>
            <a:r>
              <a:rPr lang="en-CA" sz="3200" dirty="0"/>
              <a:t>, 2018</a:t>
            </a:r>
          </a:p>
        </p:txBody>
      </p:sp>
      <p:sp>
        <p:nvSpPr>
          <p:cNvPr id="7" name="Content Placeholder 6"/>
          <p:cNvSpPr>
            <a:spLocks noGrp="1"/>
          </p:cNvSpPr>
          <p:nvPr>
            <p:ph idx="1"/>
          </p:nvPr>
        </p:nvSpPr>
        <p:spPr/>
        <p:txBody>
          <a:bodyPr>
            <a:normAutofit/>
          </a:bodyPr>
          <a:lstStyle/>
          <a:p>
            <a:pPr marL="285750" indent="-285750"/>
            <a:r>
              <a:rPr lang="en-CA" sz="2000" dirty="0">
                <a:solidFill>
                  <a:srgbClr val="C00000"/>
                </a:solidFill>
              </a:rPr>
              <a:t>Pre-Employment Skills Training</a:t>
            </a:r>
          </a:p>
          <a:p>
            <a:pPr marL="685800" lvl="1">
              <a:buFont typeface="Wingdings" panose="05000000000000000000" pitchFamily="2" charset="2"/>
              <a:buChar char="ü"/>
            </a:pPr>
            <a:r>
              <a:rPr lang="en-CA" sz="1600" dirty="0">
                <a:solidFill>
                  <a:srgbClr val="C00000"/>
                </a:solidFill>
              </a:rPr>
              <a:t>Career exploration</a:t>
            </a:r>
          </a:p>
          <a:p>
            <a:pPr lvl="1">
              <a:buFont typeface="Wingdings" panose="05000000000000000000" pitchFamily="2" charset="2"/>
              <a:buChar char="ü"/>
            </a:pPr>
            <a:r>
              <a:rPr lang="en-CA" sz="1600" dirty="0">
                <a:solidFill>
                  <a:srgbClr val="C00000"/>
                </a:solidFill>
              </a:rPr>
              <a:t>Goal Setting</a:t>
            </a:r>
          </a:p>
          <a:p>
            <a:pPr lvl="1">
              <a:buFont typeface="Wingdings" panose="05000000000000000000" pitchFamily="2" charset="2"/>
              <a:buChar char="ü"/>
            </a:pPr>
            <a:r>
              <a:rPr lang="en-CA" sz="1600" dirty="0">
                <a:solidFill>
                  <a:srgbClr val="C00000"/>
                </a:solidFill>
              </a:rPr>
              <a:t>Time Management</a:t>
            </a:r>
          </a:p>
          <a:p>
            <a:pPr lvl="1">
              <a:buFont typeface="Wingdings" panose="05000000000000000000" pitchFamily="2" charset="2"/>
              <a:buChar char="ü"/>
            </a:pPr>
            <a:r>
              <a:rPr lang="en-CA" sz="1600" dirty="0">
                <a:solidFill>
                  <a:srgbClr val="C00000"/>
                </a:solidFill>
              </a:rPr>
              <a:t>Communication /Interpersonal skills</a:t>
            </a:r>
          </a:p>
          <a:p>
            <a:pPr lvl="1">
              <a:buFont typeface="Wingdings" panose="05000000000000000000" pitchFamily="2" charset="2"/>
              <a:buChar char="ü"/>
            </a:pPr>
            <a:r>
              <a:rPr lang="en-CA" sz="1600" dirty="0">
                <a:solidFill>
                  <a:srgbClr val="C00000"/>
                </a:solidFill>
              </a:rPr>
              <a:t>Creative problem solving</a:t>
            </a:r>
          </a:p>
          <a:p>
            <a:pPr marL="685800" lvl="1">
              <a:buFont typeface="Wingdings" panose="05000000000000000000" pitchFamily="2" charset="2"/>
              <a:buChar char="ü"/>
            </a:pPr>
            <a:r>
              <a:rPr lang="en-CA" sz="1600" dirty="0">
                <a:solidFill>
                  <a:srgbClr val="C00000"/>
                </a:solidFill>
              </a:rPr>
              <a:t> Effective decision making</a:t>
            </a:r>
          </a:p>
          <a:p>
            <a:r>
              <a:rPr lang="en-CA" sz="2000" dirty="0">
                <a:solidFill>
                  <a:srgbClr val="C00000"/>
                </a:solidFill>
              </a:rPr>
              <a:t>Resume and Cover Letters</a:t>
            </a:r>
          </a:p>
          <a:p>
            <a:r>
              <a:rPr lang="en-CA" sz="2000" dirty="0">
                <a:solidFill>
                  <a:srgbClr val="C00000"/>
                </a:solidFill>
              </a:rPr>
              <a:t>Interview Preparation</a:t>
            </a:r>
          </a:p>
          <a:p>
            <a:endParaRPr lang="en-CA" sz="2000" dirty="0">
              <a:solidFill>
                <a:srgbClr val="C00000"/>
              </a:solidFill>
            </a:endParaRPr>
          </a:p>
          <a:p>
            <a:endParaRPr lang="en-US"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184" y="1451843"/>
            <a:ext cx="2552169" cy="19141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0" y="3501008"/>
            <a:ext cx="2194913" cy="2194913"/>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200" y="4459195"/>
            <a:ext cx="2592288" cy="1944216"/>
          </a:xfrm>
          <a:prstGeom prst="rect">
            <a:avLst/>
          </a:prstGeom>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4598464"/>
            <a:ext cx="2736304" cy="2052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72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Program Includes…</a:t>
            </a:r>
          </a:p>
        </p:txBody>
      </p:sp>
      <p:sp>
        <p:nvSpPr>
          <p:cNvPr id="3" name="Content Placeholder 2"/>
          <p:cNvSpPr>
            <a:spLocks noGrp="1"/>
          </p:cNvSpPr>
          <p:nvPr>
            <p:ph idx="1"/>
          </p:nvPr>
        </p:nvSpPr>
        <p:spPr>
          <a:xfrm>
            <a:off x="683568" y="1600200"/>
            <a:ext cx="7416824" cy="4525963"/>
          </a:xfrm>
        </p:spPr>
        <p:txBody>
          <a:bodyPr>
            <a:normAutofit/>
          </a:bodyPr>
          <a:lstStyle/>
          <a:p>
            <a:r>
              <a:rPr lang="en-CA" sz="2000" dirty="0">
                <a:solidFill>
                  <a:srgbClr val="C00000"/>
                </a:solidFill>
              </a:rPr>
              <a:t>Two week welding exposure placement in partnership with Confederation College beginning April 23</a:t>
            </a:r>
            <a:r>
              <a:rPr lang="en-CA" sz="2000" baseline="30000" dirty="0">
                <a:solidFill>
                  <a:srgbClr val="C00000"/>
                </a:solidFill>
              </a:rPr>
              <a:t>rd</a:t>
            </a:r>
            <a:r>
              <a:rPr lang="en-CA" sz="2000" dirty="0">
                <a:solidFill>
                  <a:srgbClr val="C00000"/>
                </a:solidFill>
              </a:rPr>
              <a:t>, 2018</a:t>
            </a:r>
          </a:p>
          <a:p>
            <a:r>
              <a:rPr lang="en-CA" sz="2000" dirty="0">
                <a:solidFill>
                  <a:srgbClr val="C00000"/>
                </a:solidFill>
              </a:rPr>
              <a:t>Eight Week Work Experience which begins June 25, 2018 upon successful completion of in-class training.</a:t>
            </a: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2120" y="3429000"/>
            <a:ext cx="5143500" cy="2381250"/>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97674">
            <a:off x="223740" y="4182866"/>
            <a:ext cx="4865787" cy="16135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8286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130"/>
          </a:xfrm>
        </p:spPr>
        <p:txBody>
          <a:bodyPr>
            <a:normAutofit/>
          </a:bodyPr>
          <a:lstStyle/>
          <a:p>
            <a:r>
              <a:rPr lang="en-CA" sz="3600" b="1" dirty="0">
                <a:solidFill>
                  <a:srgbClr val="C00000"/>
                </a:solidFill>
              </a:rPr>
              <a:t>Level 1 Construction Craft Worker Training</a:t>
            </a:r>
          </a:p>
        </p:txBody>
      </p:sp>
      <p:pic>
        <p:nvPicPr>
          <p:cNvPr id="1026" name="Picture 2" descr="web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176822"/>
            <a:ext cx="5544616" cy="34004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TextBox 5"/>
          <p:cNvSpPr txBox="1"/>
          <p:nvPr/>
        </p:nvSpPr>
        <p:spPr>
          <a:xfrm>
            <a:off x="1989609" y="1281318"/>
            <a:ext cx="5112568" cy="646331"/>
          </a:xfrm>
          <a:prstGeom prst="rect">
            <a:avLst/>
          </a:prstGeom>
          <a:noFill/>
        </p:spPr>
        <p:txBody>
          <a:bodyPr wrap="square" rtlCol="0">
            <a:spAutoFit/>
          </a:bodyPr>
          <a:lstStyle/>
          <a:p>
            <a:pPr algn="ctr"/>
            <a:r>
              <a:rPr lang="en-CA" dirty="0">
                <a:solidFill>
                  <a:srgbClr val="C00000"/>
                </a:solidFill>
              </a:rPr>
              <a:t>   </a:t>
            </a:r>
            <a:r>
              <a:rPr lang="en-CA" b="1" dirty="0">
                <a:solidFill>
                  <a:srgbClr val="C00000"/>
                </a:solidFill>
              </a:rPr>
              <a:t>Begins May 7th/18 for 7 weeks</a:t>
            </a:r>
            <a:r>
              <a:rPr lang="en-CA" dirty="0">
                <a:solidFill>
                  <a:srgbClr val="C00000"/>
                </a:solidFill>
              </a:rPr>
              <a:t>.  </a:t>
            </a:r>
          </a:p>
          <a:p>
            <a:pPr algn="ctr"/>
            <a:r>
              <a:rPr lang="en-CA" dirty="0">
                <a:solidFill>
                  <a:srgbClr val="C00000"/>
                </a:solidFill>
              </a:rPr>
              <a:t>100% Attendance is required     </a:t>
            </a:r>
          </a:p>
        </p:txBody>
      </p:sp>
      <p:sp>
        <p:nvSpPr>
          <p:cNvPr id="3" name="TextBox 2"/>
          <p:cNvSpPr txBox="1"/>
          <p:nvPr/>
        </p:nvSpPr>
        <p:spPr>
          <a:xfrm>
            <a:off x="2412701" y="5827330"/>
            <a:ext cx="3888432" cy="646331"/>
          </a:xfrm>
          <a:prstGeom prst="rect">
            <a:avLst/>
          </a:prstGeom>
          <a:noFill/>
        </p:spPr>
        <p:txBody>
          <a:bodyPr wrap="square" rtlCol="0" anchor="ctr">
            <a:spAutoFit/>
          </a:bodyPr>
          <a:lstStyle/>
          <a:p>
            <a:pPr algn="ctr"/>
            <a:r>
              <a:rPr lang="en-CA" dirty="0">
                <a:solidFill>
                  <a:srgbClr val="C00000"/>
                </a:solidFill>
              </a:rPr>
              <a:t>   </a:t>
            </a:r>
            <a:r>
              <a:rPr lang="en-CA" b="1" dirty="0" err="1"/>
              <a:t>Northstar</a:t>
            </a:r>
            <a:r>
              <a:rPr lang="en-CA" b="1" dirty="0"/>
              <a:t> Training Facility </a:t>
            </a:r>
          </a:p>
          <a:p>
            <a:pPr algn="ctr"/>
            <a:r>
              <a:rPr lang="en-CA" b="1" dirty="0"/>
              <a:t>   730 </a:t>
            </a:r>
            <a:r>
              <a:rPr lang="en-CA" b="1" dirty="0" err="1"/>
              <a:t>Balmoral</a:t>
            </a:r>
            <a:r>
              <a:rPr lang="en-CA" b="1" dirty="0"/>
              <a:t> St. </a:t>
            </a:r>
          </a:p>
        </p:txBody>
      </p:sp>
    </p:spTree>
    <p:extLst>
      <p:ext uri="{BB962C8B-B14F-4D97-AF65-F5344CB8AC3E}">
        <p14:creationId xmlns:p14="http://schemas.microsoft.com/office/powerpoint/2010/main" val="129551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0964" y="2370139"/>
            <a:ext cx="2952328" cy="2214246"/>
          </a:xfrm>
          <a:prstGeom prst="rect">
            <a:avLst/>
          </a:prstGeom>
          <a:ln>
            <a:noFill/>
          </a:ln>
          <a:effectLst>
            <a:softEdge rad="112500"/>
          </a:effectLst>
        </p:spPr>
      </p:pic>
      <p:sp>
        <p:nvSpPr>
          <p:cNvPr id="2" name="Title 1"/>
          <p:cNvSpPr>
            <a:spLocks noGrp="1"/>
          </p:cNvSpPr>
          <p:nvPr>
            <p:ph type="title"/>
          </p:nvPr>
        </p:nvSpPr>
        <p:spPr/>
        <p:txBody>
          <a:bodyPr/>
          <a:lstStyle/>
          <a:p>
            <a:r>
              <a:rPr lang="en-US" dirty="0"/>
              <a:t>At the Union Hall</a:t>
            </a:r>
          </a:p>
        </p:txBody>
      </p:sp>
      <p:sp>
        <p:nvSpPr>
          <p:cNvPr id="3" name="Content Placeholder 2"/>
          <p:cNvSpPr>
            <a:spLocks noGrp="1"/>
          </p:cNvSpPr>
          <p:nvPr>
            <p:ph idx="1"/>
          </p:nvPr>
        </p:nvSpPr>
        <p:spPr/>
        <p:txBody>
          <a:bodyPr/>
          <a:lstStyle/>
          <a:p>
            <a:pPr marL="285750" indent="-285750"/>
            <a:r>
              <a:rPr lang="en-CA" sz="2000">
                <a:solidFill>
                  <a:srgbClr val="C00000"/>
                </a:solidFill>
              </a:rPr>
              <a:t>Hands on training with qualified instructors helped to prepare our participants for a career as a Construction Craft Worker.</a:t>
            </a:r>
          </a:p>
          <a:p>
            <a:pPr marL="285750" indent="-285750"/>
            <a:r>
              <a:rPr lang="en-CA" sz="2000">
                <a:solidFill>
                  <a:srgbClr val="C00000"/>
                </a:solidFill>
              </a:rPr>
              <a:t>100% attendance and commitment required.</a:t>
            </a:r>
          </a:p>
          <a:p>
            <a:endParaRPr lang="en-US" dirty="0"/>
          </a:p>
        </p:txBody>
      </p:sp>
      <p:pic>
        <p:nvPicPr>
          <p:cNvPr id="4"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428116" y="2907141"/>
            <a:ext cx="5041812" cy="3258162"/>
          </a:xfrm>
          <a:prstGeom prst="rect">
            <a:avLst/>
          </a:prstGeom>
          <a:ln>
            <a:noFill/>
          </a:ln>
          <a:effectLst>
            <a:softEdge rad="112500"/>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6081" y="4792588"/>
            <a:ext cx="2700469" cy="20253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91046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Trade Readiness Training</a:t>
            </a:r>
          </a:p>
        </p:txBody>
      </p:sp>
      <p:sp>
        <p:nvSpPr>
          <p:cNvPr id="3" name="Content Placeholder 2"/>
          <p:cNvSpPr>
            <a:spLocks noGrp="1"/>
          </p:cNvSpPr>
          <p:nvPr>
            <p:ph idx="1"/>
          </p:nvPr>
        </p:nvSpPr>
        <p:spPr/>
        <p:txBody>
          <a:bodyPr>
            <a:normAutofit/>
          </a:bodyPr>
          <a:lstStyle/>
          <a:p>
            <a:r>
              <a:rPr lang="en-CA" sz="2000" dirty="0">
                <a:solidFill>
                  <a:srgbClr val="C00000"/>
                </a:solidFill>
              </a:rPr>
              <a:t>Workplace Hazardous Materials Information System (WHMIS)</a:t>
            </a:r>
          </a:p>
          <a:p>
            <a:r>
              <a:rPr lang="en-CA" sz="2000" dirty="0">
                <a:solidFill>
                  <a:srgbClr val="C00000"/>
                </a:solidFill>
              </a:rPr>
              <a:t>Construction Basic Health and Safety</a:t>
            </a:r>
          </a:p>
          <a:p>
            <a:r>
              <a:rPr lang="en-CA" sz="2000" dirty="0">
                <a:solidFill>
                  <a:srgbClr val="C00000"/>
                </a:solidFill>
              </a:rPr>
              <a:t>First Aid/CPR @ AED</a:t>
            </a:r>
          </a:p>
          <a:p>
            <a:pPr marL="342900" lvl="1" indent="-342900">
              <a:buFont typeface="Arial" panose="020B0604020202020204" pitchFamily="34" charset="0"/>
              <a:buChar char="•"/>
            </a:pPr>
            <a:r>
              <a:rPr lang="en-CA" sz="2000" dirty="0">
                <a:solidFill>
                  <a:srgbClr val="C00000"/>
                </a:solidFill>
              </a:rPr>
              <a:t>Basic construction math</a:t>
            </a:r>
          </a:p>
          <a:p>
            <a:endParaRPr lang="en-CA" sz="2000" b="1" dirty="0">
              <a:solidFill>
                <a:srgbClr val="C00000"/>
              </a:solidFill>
            </a:endParaRPr>
          </a:p>
          <a:p>
            <a:endParaRPr lang="en-CA" sz="2000" dirty="0">
              <a:solidFill>
                <a:srgbClr val="C00000"/>
              </a:solidFill>
            </a:endParaRPr>
          </a:p>
          <a:p>
            <a:endParaRPr lang="en-CA" sz="2000" b="1" dirty="0">
              <a:solidFill>
                <a:srgbClr val="C00000"/>
              </a:solidFill>
            </a:endParaRPr>
          </a:p>
          <a:p>
            <a:endParaRPr lang="en-CA" dirty="0"/>
          </a:p>
          <a:p>
            <a:endParaRPr lang="en-CA" dirty="0"/>
          </a:p>
          <a:p>
            <a:endParaRPr lang="en-CA" dirty="0"/>
          </a:p>
          <a:p>
            <a:pPr marL="0" indent="0">
              <a:buNone/>
            </a:pPr>
            <a:endParaRPr lang="en-CA" dirty="0"/>
          </a:p>
        </p:txBody>
      </p:sp>
      <p:pic>
        <p:nvPicPr>
          <p:cNvPr id="5" name="Content Placeholder 4"/>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3131840" y="3569032"/>
            <a:ext cx="2437013" cy="18277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60" y="4843705"/>
            <a:ext cx="2160240" cy="16201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73713" y="3704436"/>
            <a:ext cx="2976330" cy="2232248"/>
          </a:xfrm>
          <a:prstGeom prst="rect">
            <a:avLst/>
          </a:prstGeom>
          <a:ln w="88900" cap="sq" cmpd="thickThin">
            <a:solidFill>
              <a:srgbClr val="000000"/>
            </a:solidFill>
            <a:prstDash val="solid"/>
            <a:miter lim="800000"/>
          </a:ln>
          <a:effectLst>
            <a:innerShdw blurRad="76200">
              <a:srgbClr val="000000"/>
            </a:innerShdw>
          </a:effec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96136" y="2538696"/>
            <a:ext cx="2592288" cy="194421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9617084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Working at Heights Learning Module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857" y="3789040"/>
            <a:ext cx="3018329" cy="2854196"/>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268760"/>
            <a:ext cx="3394988" cy="2376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644008" y="1772816"/>
            <a:ext cx="3528392" cy="4104456"/>
          </a:xfrm>
          <a:prstGeom prst="rect">
            <a:avLst/>
          </a:prstGeom>
          <a:ln>
            <a:noFill/>
          </a:ln>
          <a:effectLst>
            <a:softEdge rad="112500"/>
          </a:effectLst>
        </p:spPr>
      </p:pic>
    </p:spTree>
    <p:extLst>
      <p:ext uri="{BB962C8B-B14F-4D97-AF65-F5344CB8AC3E}">
        <p14:creationId xmlns:p14="http://schemas.microsoft.com/office/powerpoint/2010/main" val="51710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2.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3.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4.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5.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
  <TotalTime>3508</TotalTime>
  <Words>468</Words>
  <Application>Microsoft Office PowerPoint</Application>
  <PresentationFormat>On-screen Show (4:3)</PresentationFormat>
  <Paragraphs>99</Paragraphs>
  <Slides>19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Cambria</vt:lpstr>
      <vt:lpstr>Wingdings</vt:lpstr>
      <vt:lpstr>Office Theme</vt:lpstr>
      <vt:lpstr>Anishinabek Employment and Training Services Pre-Apprenticeship Training Program</vt:lpstr>
      <vt:lpstr>Recruitment</vt:lpstr>
      <vt:lpstr> Then the successful candidates will begin their training…</vt:lpstr>
      <vt:lpstr>Job Readiness Training Begins April 3rd, 2018</vt:lpstr>
      <vt:lpstr>The Program Includes…</vt:lpstr>
      <vt:lpstr>Level 1 Construction Craft Worker Training</vt:lpstr>
      <vt:lpstr>At the Union Hall</vt:lpstr>
      <vt:lpstr>Trade Readiness Training</vt:lpstr>
      <vt:lpstr>Working at Heights Learning Module</vt:lpstr>
      <vt:lpstr>Soil Preparation and Compaction  Learning Module</vt:lpstr>
      <vt:lpstr>Job built forms and concrete placement </vt:lpstr>
      <vt:lpstr>Chainsaw Operation &amp; Maintenance</vt:lpstr>
      <vt:lpstr>Skidsteer Operations and Forklift Safety and Operation </vt:lpstr>
      <vt:lpstr>PowerPoint Presentation</vt:lpstr>
      <vt:lpstr>Construction Craft Worker 3</vt:lpstr>
      <vt:lpstr>Work Experience Placement</vt:lpstr>
      <vt:lpstr>Along with…</vt:lpstr>
      <vt:lpstr>Visit from David Zimmer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Anishinabek Employment and Training Services Pre-Apprenticeship Training Program</dc:title>
  <dc:creator>Angie Lynch</dc:creator>
  <cp:lastModifiedBy>Nancy Doblej</cp:lastModifiedBy>
  <cp:revision>143</cp:revision>
  <dcterms:created xsi:type="dcterms:W3CDTF">2015-02-11T19:00:00Z</dcterms:created>
  <dcterms:modified xsi:type="dcterms:W3CDTF">2018-02-16T20:23:21Z</dcterms:modified>
</cp:coreProperties>
</file>