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notesMasterIdLst>
    <p:notesMasterId r:id="rId28"/>
  </p:notesMasterIdLst>
  <p:handoutMasterIdLst>
    <p:handoutMasterId r:id="rId29"/>
  </p:handoutMasterIdLst>
  <p:sldIdLst>
    <p:sldId id="275" r:id="rId2"/>
    <p:sldId id="293" r:id="rId3"/>
    <p:sldId id="296" r:id="rId4"/>
    <p:sldId id="270" r:id="rId5"/>
    <p:sldId id="303" r:id="rId6"/>
    <p:sldId id="297" r:id="rId7"/>
    <p:sldId id="300" r:id="rId8"/>
    <p:sldId id="304" r:id="rId9"/>
    <p:sldId id="305" r:id="rId10"/>
    <p:sldId id="306" r:id="rId11"/>
    <p:sldId id="309" r:id="rId12"/>
    <p:sldId id="308" r:id="rId13"/>
    <p:sldId id="310" r:id="rId14"/>
    <p:sldId id="307" r:id="rId15"/>
    <p:sldId id="289" r:id="rId16"/>
    <p:sldId id="301" r:id="rId17"/>
    <p:sldId id="302" r:id="rId18"/>
    <p:sldId id="277" r:id="rId19"/>
    <p:sldId id="257" r:id="rId20"/>
    <p:sldId id="278" r:id="rId21"/>
    <p:sldId id="279" r:id="rId22"/>
    <p:sldId id="286" r:id="rId23"/>
    <p:sldId id="287" r:id="rId24"/>
    <p:sldId id="267" r:id="rId25"/>
    <p:sldId id="276" r:id="rId26"/>
    <p:sldId id="291" r:id="rId27"/>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42" d="100"/>
          <a:sy n="42" d="100"/>
        </p:scale>
        <p:origin x="580" y="32"/>
      </p:cViewPr>
      <p:guideLst/>
    </p:cSldViewPr>
  </p:slideViewPr>
  <p:outlineViewPr>
    <p:cViewPr>
      <p:scale>
        <a:sx n="33" d="100"/>
        <a:sy n="33" d="100"/>
      </p:scale>
      <p:origin x="0" y="-12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196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73193" y="0"/>
            <a:ext cx="4033804" cy="352113"/>
          </a:xfrm>
          <a:prstGeom prst="rect">
            <a:avLst/>
          </a:prstGeom>
        </p:spPr>
        <p:txBody>
          <a:bodyPr vert="horz" lIns="91440" tIns="45720" rIns="91440" bIns="45720" rtlCol="0"/>
          <a:lstStyle>
            <a:lvl1pPr algn="r">
              <a:defRPr sz="1200"/>
            </a:lvl1pPr>
          </a:lstStyle>
          <a:p>
            <a:fld id="{7B50F595-ADCC-456E-A6A1-DFC3DE21DC38}" type="datetimeFigureOut">
              <a:rPr lang="en-CA" smtClean="0"/>
              <a:t>2018-05-09</a:t>
            </a:fld>
            <a:endParaRPr lang="en-CA"/>
          </a:p>
        </p:txBody>
      </p:sp>
      <p:sp>
        <p:nvSpPr>
          <p:cNvPr id="4" name="Footer Placeholder 3"/>
          <p:cNvSpPr>
            <a:spLocks noGrp="1"/>
          </p:cNvSpPr>
          <p:nvPr>
            <p:ph type="ftr" sz="quarter" idx="2"/>
          </p:nvPr>
        </p:nvSpPr>
        <p:spPr>
          <a:xfrm>
            <a:off x="0" y="6670987"/>
            <a:ext cx="4033804" cy="35211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73193" y="6670987"/>
            <a:ext cx="4033804" cy="352113"/>
          </a:xfrm>
          <a:prstGeom prst="rect">
            <a:avLst/>
          </a:prstGeom>
        </p:spPr>
        <p:txBody>
          <a:bodyPr vert="horz" lIns="91440" tIns="45720" rIns="91440" bIns="45720" rtlCol="0" anchor="b"/>
          <a:lstStyle>
            <a:lvl1pPr algn="r">
              <a:defRPr sz="1200"/>
            </a:lvl1pPr>
          </a:lstStyle>
          <a:p>
            <a:fld id="{B111961E-DA92-42AA-902B-9D837651063F}" type="slidenum">
              <a:rPr lang="en-CA" smtClean="0"/>
              <a:t>‹#›</a:t>
            </a:fld>
            <a:endParaRPr lang="en-CA"/>
          </a:p>
        </p:txBody>
      </p:sp>
    </p:spTree>
    <p:extLst>
      <p:ext uri="{BB962C8B-B14F-4D97-AF65-F5344CB8AC3E}">
        <p14:creationId xmlns:p14="http://schemas.microsoft.com/office/powerpoint/2010/main" val="328762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193" y="0"/>
            <a:ext cx="4033804" cy="352113"/>
          </a:xfrm>
          <a:prstGeom prst="rect">
            <a:avLst/>
          </a:prstGeom>
        </p:spPr>
        <p:txBody>
          <a:bodyPr vert="horz" lIns="91440" tIns="45720" rIns="91440" bIns="45720" rtlCol="0"/>
          <a:lstStyle>
            <a:lvl1pPr algn="r">
              <a:defRPr sz="1200"/>
            </a:lvl1pPr>
          </a:lstStyle>
          <a:p>
            <a:fld id="{DFE11986-BC90-4E94-8555-01C9A191FB1C}" type="datetimeFigureOut">
              <a:rPr lang="en-CA" smtClean="0"/>
              <a:t>2018-05-09</a:t>
            </a:fld>
            <a:endParaRPr lang="en-CA"/>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069" y="3379807"/>
            <a:ext cx="7448963" cy="27654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70987"/>
            <a:ext cx="4033804" cy="35211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193" y="6670987"/>
            <a:ext cx="4033804" cy="352113"/>
          </a:xfrm>
          <a:prstGeom prst="rect">
            <a:avLst/>
          </a:prstGeom>
        </p:spPr>
        <p:txBody>
          <a:bodyPr vert="horz" lIns="91440" tIns="45720" rIns="91440" bIns="45720" rtlCol="0" anchor="b"/>
          <a:lstStyle>
            <a:lvl1pPr algn="r">
              <a:defRPr sz="1200"/>
            </a:lvl1pPr>
          </a:lstStyle>
          <a:p>
            <a:fld id="{C1ED45EF-7BC0-477E-9312-D717B26DEAA7}" type="slidenum">
              <a:rPr lang="en-CA" smtClean="0"/>
              <a:t>‹#›</a:t>
            </a:fld>
            <a:endParaRPr lang="en-CA"/>
          </a:p>
        </p:txBody>
      </p:sp>
    </p:spTree>
    <p:extLst>
      <p:ext uri="{BB962C8B-B14F-4D97-AF65-F5344CB8AC3E}">
        <p14:creationId xmlns:p14="http://schemas.microsoft.com/office/powerpoint/2010/main" val="140893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733" y="3379807"/>
            <a:ext cx="8805334" cy="2765406"/>
          </a:xfrm>
        </p:spPr>
        <p:txBody>
          <a:bodyPr/>
          <a:lstStyle/>
          <a:p>
            <a:r>
              <a:rPr lang="en-CA" sz="1600" dirty="0" smtClean="0"/>
              <a:t>Good day/morning</a:t>
            </a:r>
          </a:p>
          <a:p>
            <a:r>
              <a:rPr lang="en-CA" sz="1600" dirty="0" smtClean="0"/>
              <a:t>I’d like to welcome you to our information session, affectionately referred to as AMT 101</a:t>
            </a:r>
          </a:p>
          <a:p>
            <a:r>
              <a:rPr lang="en-CA" sz="1600" dirty="0" smtClean="0"/>
              <a:t>My name is: ____  and I am a :___________ with the AETS Mino </a:t>
            </a:r>
            <a:r>
              <a:rPr lang="en-CA" sz="1600" dirty="0" err="1" smtClean="0"/>
              <a:t>Bimaadiziwin</a:t>
            </a:r>
            <a:r>
              <a:rPr lang="en-CA" sz="1600" dirty="0" smtClean="0"/>
              <a:t> pilot project (pass out your business cards too). I’m really  happy to be able to share with you today some information about our new AMT training program.</a:t>
            </a:r>
          </a:p>
          <a:p>
            <a:r>
              <a:rPr lang="en-CA" sz="1600" dirty="0" smtClean="0"/>
              <a:t>I would ask that you please fill in our sign-in sheet with your name, email &amp; phone number as we get started</a:t>
            </a:r>
          </a:p>
          <a:p>
            <a:r>
              <a:rPr lang="en-CA" sz="1600" dirty="0" smtClean="0"/>
              <a:t>If there are any questions as we go along, let me know and there’ll also be time at the end of the session for questions</a:t>
            </a:r>
          </a:p>
          <a:p>
            <a:r>
              <a:rPr lang="en-CA" sz="1600" dirty="0" smtClean="0"/>
              <a:t>If there’s a question that’s a stumper/I can’t answer today, I’m going to write those down and I promise to get an answer back to you with your phone and email coordinates</a:t>
            </a:r>
            <a:r>
              <a:rPr lang="en-CA" dirty="0" smtClean="0"/>
              <a:t>.</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1</a:t>
            </a:fld>
            <a:endParaRPr lang="en-CA" dirty="0"/>
          </a:p>
        </p:txBody>
      </p:sp>
    </p:spTree>
    <p:extLst>
      <p:ext uri="{BB962C8B-B14F-4D97-AF65-F5344CB8AC3E}">
        <p14:creationId xmlns:p14="http://schemas.microsoft.com/office/powerpoint/2010/main" val="80143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651" y="3379806"/>
            <a:ext cx="8636000" cy="3090843"/>
          </a:xfrm>
        </p:spPr>
        <p:txBody>
          <a:bodyPr/>
          <a:lstStyle/>
          <a:p>
            <a:r>
              <a:rPr lang="en-CA" sz="1600" dirty="0" smtClean="0"/>
              <a:t>In the </a:t>
            </a:r>
            <a:r>
              <a:rPr lang="en-CA" sz="1600" dirty="0"/>
              <a:t>Labour </a:t>
            </a:r>
            <a:r>
              <a:rPr lang="en-CA" sz="1600" dirty="0" smtClean="0"/>
              <a:t>Market, AMTs </a:t>
            </a:r>
            <a:r>
              <a:rPr lang="en-CA" sz="1600" dirty="0"/>
              <a:t>have valuable skills, and Employers are the buyers. </a:t>
            </a:r>
            <a:r>
              <a:rPr lang="en-CA" sz="1600" dirty="0" smtClean="0"/>
              <a:t>Many </a:t>
            </a:r>
            <a:r>
              <a:rPr lang="en-CA" sz="1600" dirty="0"/>
              <a:t>factors are involved with the </a:t>
            </a:r>
            <a:r>
              <a:rPr lang="en-CA" sz="1600" dirty="0" smtClean="0"/>
              <a:t>AMT Labour </a:t>
            </a:r>
            <a:r>
              <a:rPr lang="en-CA" sz="1600" dirty="0"/>
              <a:t>Market. Demand for workers, drives up prices. </a:t>
            </a:r>
            <a:endParaRPr lang="en-CA" sz="1600" dirty="0" smtClean="0"/>
          </a:p>
          <a:p>
            <a:r>
              <a:rPr lang="en-CA" sz="1600" dirty="0" smtClean="0"/>
              <a:t>Ontario has multiple airlines and carriers regional, domestic and international as well as equipment manufacturers.  </a:t>
            </a:r>
          </a:p>
          <a:p>
            <a:r>
              <a:rPr lang="en-CA" sz="1600" dirty="0" smtClean="0"/>
              <a:t>Thunder </a:t>
            </a:r>
            <a:r>
              <a:rPr lang="en-CA" sz="1600" dirty="0"/>
              <a:t>Bay is a </a:t>
            </a:r>
            <a:r>
              <a:rPr lang="en-CA" sz="1600" dirty="0" smtClean="0"/>
              <a:t>transportation hub for helicopters (Hospitals), airlines, and even for drone flight operations. </a:t>
            </a:r>
          </a:p>
          <a:p>
            <a:r>
              <a:rPr lang="en-CA" sz="1600" dirty="0" err="1" smtClean="0"/>
              <a:t>Wasaya</a:t>
            </a:r>
            <a:r>
              <a:rPr lang="en-CA" sz="1600" dirty="0" smtClean="0"/>
              <a:t>, a major employer, </a:t>
            </a:r>
            <a:r>
              <a:rPr lang="en-CA" sz="1600" dirty="0"/>
              <a:t>has </a:t>
            </a:r>
            <a:r>
              <a:rPr lang="en-CA" sz="1600" dirty="0" smtClean="0"/>
              <a:t>its own equipment hangars and an expanding fleet. It is positioned as a prime Indigenous Employer. </a:t>
            </a:r>
            <a:r>
              <a:rPr lang="en-CA" sz="1600" dirty="0"/>
              <a:t>They appreciate First Nations workers’ </a:t>
            </a:r>
            <a:r>
              <a:rPr lang="en-CA" sz="1600" dirty="0" smtClean="0"/>
              <a:t>quality of training and it </a:t>
            </a:r>
            <a:r>
              <a:rPr lang="en-CA" sz="1600" dirty="0"/>
              <a:t>makes good business sense that workers reflect the </a:t>
            </a:r>
            <a:r>
              <a:rPr lang="en-CA" sz="1600" dirty="0" smtClean="0"/>
              <a:t>communities they serve.</a:t>
            </a:r>
          </a:p>
          <a:p>
            <a:r>
              <a:rPr lang="en-CA" sz="1600" dirty="0" smtClean="0"/>
              <a:t>In Toronto alone there were 20 AMT positions </a:t>
            </a:r>
            <a:r>
              <a:rPr lang="en-CA" sz="1600" dirty="0"/>
              <a:t>posted on March 6</a:t>
            </a:r>
            <a:r>
              <a:rPr lang="en-CA" sz="1600" baseline="30000" dirty="0"/>
              <a:t>th</a:t>
            </a:r>
            <a:r>
              <a:rPr lang="en-CA" sz="1600" dirty="0"/>
              <a:t> and opportunities are available Canada wide and internationally</a:t>
            </a:r>
            <a:r>
              <a:rPr lang="en-CA" sz="1600" dirty="0" smtClean="0"/>
              <a:t>.</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16</a:t>
            </a:fld>
            <a:endParaRPr lang="en-CA"/>
          </a:p>
        </p:txBody>
      </p:sp>
    </p:spTree>
    <p:extLst>
      <p:ext uri="{BB962C8B-B14F-4D97-AF65-F5344CB8AC3E}">
        <p14:creationId xmlns:p14="http://schemas.microsoft.com/office/powerpoint/2010/main" val="84841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latin typeface="Verdana" panose="020B0604030504040204" pitchFamily="34" charset="0"/>
                <a:ea typeface="Verdana" panose="020B0604030504040204" pitchFamily="34" charset="0"/>
                <a:cs typeface="Verdana" panose="020B0604030504040204" pitchFamily="34" charset="0"/>
              </a:rPr>
              <a:t>AMTs in Ontario (Toronto specifically) as of March 2018:</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1,720 AMTs work </a:t>
            </a:r>
            <a:r>
              <a:rPr lang="en-CA" sz="1400" dirty="0">
                <a:latin typeface="Verdana" panose="020B0604030504040204" pitchFamily="34" charset="0"/>
                <a:ea typeface="Verdana" panose="020B0604030504040204" pitchFamily="34" charset="0"/>
                <a:cs typeface="Verdana" panose="020B0604030504040204" pitchFamily="34" charset="0"/>
              </a:rPr>
              <a:t>in this </a:t>
            </a:r>
            <a:r>
              <a:rPr lang="en-CA" sz="1400" dirty="0" smtClean="0">
                <a:latin typeface="Verdana" panose="020B0604030504040204" pitchFamily="34" charset="0"/>
                <a:ea typeface="Verdana" panose="020B0604030504040204" pitchFamily="34" charset="0"/>
                <a:cs typeface="Verdana" panose="020B0604030504040204" pitchFamily="34" charset="0"/>
              </a:rPr>
              <a:t>sector</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mainly in :</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Transportation and warehousing equipment: 52%</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Manufacturing equipment : 48%</a:t>
            </a:r>
          </a:p>
          <a:p>
            <a:pPr lvl="1"/>
            <a:endParaRPr lang="en-CA" sz="1400" dirty="0">
              <a:latin typeface="Verdana" panose="020B0604030504040204" pitchFamily="34" charset="0"/>
              <a:ea typeface="Verdana" panose="020B0604030504040204" pitchFamily="34" charset="0"/>
              <a:cs typeface="Verdana" panose="020B0604030504040204" pitchFamily="34" charset="0"/>
            </a:endParaRPr>
          </a:p>
          <a:p>
            <a:pPr lvl="1"/>
            <a:endParaRPr lang="en-CA" sz="1400" dirty="0">
              <a:latin typeface="Verdana" panose="020B0604030504040204" pitchFamily="34" charset="0"/>
              <a:ea typeface="Verdana" panose="020B0604030504040204" pitchFamily="34" charset="0"/>
              <a:cs typeface="Verdana" panose="020B0604030504040204" pitchFamily="34" charset="0"/>
            </a:endParaRPr>
          </a:p>
          <a:p>
            <a:pPr lvl="1"/>
            <a:r>
              <a:rPr lang="en-CA" sz="1400" dirty="0" smtClean="0">
                <a:latin typeface="Verdana" panose="020B0604030504040204" pitchFamily="34" charset="0"/>
                <a:ea typeface="Verdana" panose="020B0604030504040204" pitchFamily="34" charset="0"/>
                <a:cs typeface="Verdana" panose="020B0604030504040204" pitchFamily="34" charset="0"/>
              </a:rPr>
              <a:t>The  wages can range greatly in terms of shop sizes etc.</a:t>
            </a:r>
            <a:endParaRPr lang="en-CA"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C1ED45EF-7BC0-477E-9312-D717B26DEAA7}" type="slidenum">
              <a:rPr lang="en-CA" smtClean="0"/>
              <a:t>17</a:t>
            </a:fld>
            <a:endParaRPr lang="en-CA"/>
          </a:p>
        </p:txBody>
      </p:sp>
    </p:spTree>
    <p:extLst>
      <p:ext uri="{BB962C8B-B14F-4D97-AF65-F5344CB8AC3E}">
        <p14:creationId xmlns:p14="http://schemas.microsoft.com/office/powerpoint/2010/main" val="241394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employers ask for a criminal records check and drug testing. </a:t>
            </a:r>
          </a:p>
          <a:p>
            <a:r>
              <a:rPr lang="en-CA" dirty="0" smtClean="0"/>
              <a:t>This is because of the importance of the work and the value of the equipment you are servicing.</a:t>
            </a:r>
          </a:p>
          <a:p>
            <a:r>
              <a:rPr lang="en-CA" dirty="0" smtClean="0"/>
              <a:t> It’s a protection for you and for the people who rely on your work.</a:t>
            </a:r>
          </a:p>
          <a:p>
            <a:endParaRPr lang="en-CA" dirty="0" smtClean="0"/>
          </a:p>
          <a:p>
            <a:r>
              <a:rPr lang="en-CA" dirty="0" smtClean="0"/>
              <a:t>If any Criminal Reference Checks  or other testing is required by the College, for students who are approved by AETS may be able to reimburse original receipts. It takes time to get CRC’s and testing done.</a:t>
            </a:r>
          </a:p>
          <a:p>
            <a:endParaRPr lang="en-CA" dirty="0"/>
          </a:p>
          <a:p>
            <a:r>
              <a:rPr lang="en-CA" dirty="0" smtClean="0"/>
              <a:t>An outline of the specific AMT requirements is available through AETS and also from the College website.</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18</a:t>
            </a:fld>
            <a:endParaRPr lang="en-CA"/>
          </a:p>
        </p:txBody>
      </p:sp>
    </p:spTree>
    <p:extLst>
      <p:ext uri="{BB962C8B-B14F-4D97-AF65-F5344CB8AC3E}">
        <p14:creationId xmlns:p14="http://schemas.microsoft.com/office/powerpoint/2010/main" val="109456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3379806"/>
            <a:ext cx="8534399" cy="3401993"/>
          </a:xfrm>
        </p:spPr>
        <p:txBody>
          <a:bodyPr/>
          <a:lstStyle/>
          <a:p>
            <a:r>
              <a:rPr lang="en-CA" sz="1600" dirty="0"/>
              <a:t>With this program there are some things you need to know</a:t>
            </a:r>
          </a:p>
          <a:p>
            <a:r>
              <a:rPr lang="en-CA" sz="1600" dirty="0"/>
              <a:t>Normally this </a:t>
            </a:r>
            <a:r>
              <a:rPr lang="en-CA" sz="1600" dirty="0" smtClean="0"/>
              <a:t>is a 2 year College program . </a:t>
            </a:r>
          </a:p>
          <a:p>
            <a:r>
              <a:rPr lang="en-CA" sz="1600" dirty="0" smtClean="0"/>
              <a:t>It’s </a:t>
            </a:r>
            <a:r>
              <a:rPr lang="en-CA" sz="1600" dirty="0"/>
              <a:t>a strict program and takes dedication and </a:t>
            </a:r>
            <a:r>
              <a:rPr lang="en-CA" sz="1600" dirty="0" smtClean="0"/>
              <a:t>commitment, drug free and a clear criminal record.</a:t>
            </a:r>
          </a:p>
          <a:p>
            <a:r>
              <a:rPr lang="en-CA" sz="1600" dirty="0" smtClean="0"/>
              <a:t>The program is a steady canoe , paddling steady to stay on track and each person depends on each-other</a:t>
            </a:r>
            <a:endParaRPr lang="en-CA" sz="1600" dirty="0"/>
          </a:p>
          <a:p>
            <a:endParaRPr lang="en-CA" sz="1600" dirty="0"/>
          </a:p>
          <a:p>
            <a:r>
              <a:rPr lang="en-CA" sz="1600" dirty="0"/>
              <a:t>It mirrors conditions in the real </a:t>
            </a:r>
            <a:r>
              <a:rPr lang="en-CA" sz="1600" dirty="0" smtClean="0"/>
              <a:t>world. The Employer, staff team and airline depend on the AMT being focussed ready and on time, reliable and responsible. Its why </a:t>
            </a:r>
            <a:r>
              <a:rPr lang="en-CA" sz="1600" dirty="0"/>
              <a:t>being on time and attending </a:t>
            </a:r>
            <a:r>
              <a:rPr lang="en-CA" sz="1600" dirty="0" smtClean="0"/>
              <a:t>school every </a:t>
            </a:r>
            <a:r>
              <a:rPr lang="en-CA" sz="1600" dirty="0"/>
              <a:t>day is </a:t>
            </a:r>
            <a:r>
              <a:rPr lang="en-CA" sz="1600" dirty="0" smtClean="0"/>
              <a:t>important. Lack of attendance is a reason that a sponsorship could be ended early.  </a:t>
            </a:r>
          </a:p>
          <a:p>
            <a:endParaRPr lang="en-CA" sz="1600" dirty="0"/>
          </a:p>
          <a:p>
            <a:r>
              <a:rPr lang="en-CA" sz="1600" dirty="0" smtClean="0"/>
              <a:t>The </a:t>
            </a:r>
            <a:r>
              <a:rPr lang="en-CA" sz="1600" dirty="0"/>
              <a:t>bulk of time is spent in the classroom and in labs at the school </a:t>
            </a:r>
            <a:r>
              <a:rPr lang="en-CA" sz="1600" dirty="0" smtClean="0"/>
              <a:t>to </a:t>
            </a:r>
            <a:r>
              <a:rPr lang="en-CA" sz="1600" dirty="0"/>
              <a:t>try and to test those skills in  different real </a:t>
            </a:r>
            <a:r>
              <a:rPr lang="en-CA" sz="1600" dirty="0" smtClean="0"/>
              <a:t>world type </a:t>
            </a:r>
            <a:r>
              <a:rPr lang="en-CA" sz="1600" dirty="0"/>
              <a:t>conditions.</a:t>
            </a:r>
          </a:p>
        </p:txBody>
      </p:sp>
      <p:sp>
        <p:nvSpPr>
          <p:cNvPr id="4" name="Slide Number Placeholder 3"/>
          <p:cNvSpPr>
            <a:spLocks noGrp="1"/>
          </p:cNvSpPr>
          <p:nvPr>
            <p:ph type="sldNum" sz="quarter" idx="10"/>
          </p:nvPr>
        </p:nvSpPr>
        <p:spPr/>
        <p:txBody>
          <a:bodyPr/>
          <a:lstStyle/>
          <a:p>
            <a:fld id="{C1ED45EF-7BC0-477E-9312-D717B26DEAA7}" type="slidenum">
              <a:rPr lang="en-CA" smtClean="0"/>
              <a:t>19</a:t>
            </a:fld>
            <a:endParaRPr lang="en-CA"/>
          </a:p>
        </p:txBody>
      </p:sp>
    </p:spTree>
    <p:extLst>
      <p:ext uri="{BB962C8B-B14F-4D97-AF65-F5344CB8AC3E}">
        <p14:creationId xmlns:p14="http://schemas.microsoft.com/office/powerpoint/2010/main" val="303595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600" dirty="0" smtClean="0"/>
              <a:t>Persuasive Writing - Persuasive Writing strengthens writing clearly, correctly, reading and critical thinking to get at the details</a:t>
            </a:r>
          </a:p>
          <a:p>
            <a:pPr fontAlgn="t"/>
            <a:r>
              <a:rPr lang="en-CA" sz="1600" dirty="0" smtClean="0"/>
              <a:t> Aviation Math, Aircraft Construction and Science , Flight , Circuitry ,Reciprocating Engines &amp; maintenance , Power Generation/Distribution , Gas Turbine </a:t>
            </a:r>
            <a:r>
              <a:rPr lang="en-CA" sz="1600" dirty="0" err="1" smtClean="0"/>
              <a:t>Powerplants</a:t>
            </a:r>
            <a:r>
              <a:rPr lang="en-CA" sz="1600" dirty="0" smtClean="0"/>
              <a:t> &amp; maintenance</a:t>
            </a:r>
          </a:p>
          <a:p>
            <a:pPr fontAlgn="t"/>
            <a:r>
              <a:rPr lang="en-CA" sz="1600" dirty="0" smtClean="0"/>
              <a:t>Airframes, Flight Control &amp; inspections</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20</a:t>
            </a:fld>
            <a:endParaRPr lang="en-CA"/>
          </a:p>
        </p:txBody>
      </p:sp>
    </p:spTree>
    <p:extLst>
      <p:ext uri="{BB962C8B-B14F-4D97-AF65-F5344CB8AC3E}">
        <p14:creationId xmlns:p14="http://schemas.microsoft.com/office/powerpoint/2010/main" val="279205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601" y="3379807"/>
            <a:ext cx="8023432" cy="2765406"/>
          </a:xfrm>
        </p:spPr>
        <p:txBody>
          <a:bodyPr/>
          <a:lstStyle/>
          <a:p>
            <a:pPr fontAlgn="t"/>
            <a:r>
              <a:rPr lang="en-CA" sz="1600" dirty="0" smtClean="0"/>
              <a:t>Rotary Wing aircraft &amp; maintenance</a:t>
            </a:r>
          </a:p>
          <a:p>
            <a:pPr fontAlgn="t"/>
            <a:r>
              <a:rPr lang="en-CA" sz="1600" dirty="0" smtClean="0"/>
              <a:t>Composites , Aircraft Systems &amp; Inspection, Avionics Maintenance, AME Responsibilities,  Aviation Regulations,  Lab Skills – simulated to practice what you’ve learned in the theory classes</a:t>
            </a:r>
          </a:p>
          <a:p>
            <a:endParaRPr lang="en-CA" sz="1600" dirty="0" smtClean="0"/>
          </a:p>
          <a:p>
            <a:endParaRPr lang="en-US" dirty="0"/>
          </a:p>
        </p:txBody>
      </p:sp>
      <p:sp>
        <p:nvSpPr>
          <p:cNvPr id="4" name="Slide Number Placeholder 3"/>
          <p:cNvSpPr>
            <a:spLocks noGrp="1"/>
          </p:cNvSpPr>
          <p:nvPr>
            <p:ph type="sldNum" sz="quarter" idx="10"/>
          </p:nvPr>
        </p:nvSpPr>
        <p:spPr/>
        <p:txBody>
          <a:bodyPr/>
          <a:lstStyle/>
          <a:p>
            <a:fld id="{C1ED45EF-7BC0-477E-9312-D717B26DEAA7}" type="slidenum">
              <a:rPr lang="en-CA" smtClean="0"/>
              <a:t>21</a:t>
            </a:fld>
            <a:endParaRPr lang="en-CA"/>
          </a:p>
        </p:txBody>
      </p:sp>
    </p:spTree>
    <p:extLst>
      <p:ext uri="{BB962C8B-B14F-4D97-AF65-F5344CB8AC3E}">
        <p14:creationId xmlns:p14="http://schemas.microsoft.com/office/powerpoint/2010/main" val="12501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3345" y="3379807"/>
            <a:ext cx="8608291" cy="3291180"/>
          </a:xfrm>
        </p:spPr>
        <p:txBody>
          <a:bodyPr/>
          <a:lstStyle/>
          <a:p>
            <a:r>
              <a:rPr lang="en-CA" dirty="0" smtClean="0"/>
              <a:t>While </a:t>
            </a:r>
            <a:r>
              <a:rPr lang="en-CA" dirty="0"/>
              <a:t>all this is happening </a:t>
            </a:r>
            <a:r>
              <a:rPr lang="en-CA" dirty="0" smtClean="0"/>
              <a:t>a student can </a:t>
            </a:r>
            <a:r>
              <a:rPr lang="en-CA" dirty="0"/>
              <a:t>expect </a:t>
            </a:r>
            <a:r>
              <a:rPr lang="en-CA" dirty="0" smtClean="0"/>
              <a:t>support from </a:t>
            </a:r>
            <a:r>
              <a:rPr lang="en-CA" dirty="0"/>
              <a:t>Mino </a:t>
            </a:r>
            <a:r>
              <a:rPr lang="en-CA" dirty="0" err="1"/>
              <a:t>Bimaadiziwin</a:t>
            </a:r>
            <a:r>
              <a:rPr lang="en-CA" dirty="0"/>
              <a:t> (AETS</a:t>
            </a:r>
            <a:r>
              <a:rPr lang="en-CA" dirty="0" smtClean="0"/>
              <a:t>)</a:t>
            </a:r>
            <a:endParaRPr lang="en-CA" dirty="0"/>
          </a:p>
          <a:p>
            <a:r>
              <a:rPr lang="en-CA" dirty="0"/>
              <a:t>Basically our </a:t>
            </a:r>
            <a:r>
              <a:rPr lang="en-CA" dirty="0" smtClean="0"/>
              <a:t>strategy </a:t>
            </a:r>
            <a:r>
              <a:rPr lang="en-CA" dirty="0"/>
              <a:t>for success is to address the factors that could otherwise hold a student back</a:t>
            </a:r>
            <a:r>
              <a:rPr lang="en-CA" dirty="0" smtClean="0"/>
              <a:t>.</a:t>
            </a:r>
          </a:p>
          <a:p>
            <a:r>
              <a:rPr lang="en-CA" dirty="0" smtClean="0"/>
              <a:t> </a:t>
            </a:r>
            <a:r>
              <a:rPr lang="en-CA" dirty="0"/>
              <a:t>It’s about </a:t>
            </a:r>
            <a:r>
              <a:rPr lang="en-CA" dirty="0" smtClean="0"/>
              <a:t>being welcome, two-way </a:t>
            </a:r>
            <a:r>
              <a:rPr lang="en-CA" dirty="0"/>
              <a:t>respect, working </a:t>
            </a:r>
            <a:r>
              <a:rPr lang="en-CA" dirty="0" smtClean="0"/>
              <a:t>together (AETS</a:t>
            </a:r>
            <a:r>
              <a:rPr lang="en-CA" dirty="0"/>
              <a:t>, Students, College, Employers, Students Support Services , </a:t>
            </a:r>
            <a:r>
              <a:rPr lang="en-CA" dirty="0" err="1"/>
              <a:t>Apiwin</a:t>
            </a:r>
            <a:r>
              <a:rPr lang="en-CA" dirty="0"/>
              <a:t>, Elders and agencies like </a:t>
            </a:r>
            <a:r>
              <a:rPr lang="en-CA" dirty="0" smtClean="0"/>
              <a:t>NEW). </a:t>
            </a:r>
          </a:p>
          <a:p>
            <a:r>
              <a:rPr lang="en-CA" dirty="0" smtClean="0"/>
              <a:t>It’s about Tuition coverage &amp; Books that are ordered/delivered </a:t>
            </a:r>
            <a:r>
              <a:rPr lang="en-CA" dirty="0"/>
              <a:t>for </a:t>
            </a:r>
            <a:r>
              <a:rPr lang="en-CA" dirty="0" smtClean="0"/>
              <a:t>1st </a:t>
            </a:r>
            <a:r>
              <a:rPr lang="en-CA" dirty="0"/>
              <a:t>day of class</a:t>
            </a:r>
            <a:r>
              <a:rPr lang="en-CA" dirty="0" smtClean="0"/>
              <a:t>. </a:t>
            </a:r>
          </a:p>
          <a:p>
            <a:r>
              <a:rPr lang="en-CA" dirty="0" smtClean="0"/>
              <a:t>Uniform/shoes </a:t>
            </a:r>
            <a:r>
              <a:rPr lang="en-CA" dirty="0"/>
              <a:t>are fitted &amp; ordered for you. </a:t>
            </a:r>
            <a:r>
              <a:rPr lang="en-CA" dirty="0" smtClean="0"/>
              <a:t>Pens &amp; paper though, is a student responsibility because otherwise it would reduce the number of students we’d be able to sponsor</a:t>
            </a:r>
          </a:p>
          <a:p>
            <a:r>
              <a:rPr lang="en-CA" dirty="0" smtClean="0"/>
              <a:t>Allowances can help </a:t>
            </a:r>
            <a:r>
              <a:rPr lang="en-CA" b="1" u="sng" dirty="0" smtClean="0"/>
              <a:t>subsidize</a:t>
            </a:r>
            <a:r>
              <a:rPr lang="en-CA" dirty="0" smtClean="0"/>
              <a:t> Living, Meals costs and Bus Passes. (We’ll have drivers with vans </a:t>
            </a:r>
            <a:r>
              <a:rPr lang="en-CA" dirty="0"/>
              <a:t>too.) Child care is a Subsidy, but the student arranges for a provider.  </a:t>
            </a:r>
            <a:r>
              <a:rPr lang="en-CA" dirty="0" smtClean="0"/>
              <a:t>It may not cover all of the costs.</a:t>
            </a:r>
          </a:p>
          <a:p>
            <a:r>
              <a:rPr lang="en-CA" dirty="0" smtClean="0"/>
              <a:t>For single people coming in from out of town we have Sibley </a:t>
            </a:r>
            <a:r>
              <a:rPr lang="en-CA" dirty="0"/>
              <a:t>Residence (</a:t>
            </a:r>
            <a:r>
              <a:rPr lang="en-CA" dirty="0" smtClean="0"/>
              <a:t>single only, </a:t>
            </a:r>
            <a:r>
              <a:rPr lang="en-CA" dirty="0"/>
              <a:t>bed desk, dresser, </a:t>
            </a:r>
            <a:r>
              <a:rPr lang="en-CA" dirty="0" smtClean="0"/>
              <a:t>microwave &amp; mini </a:t>
            </a:r>
            <a:r>
              <a:rPr lang="en-CA" dirty="0"/>
              <a:t>fridge, co-ed private bathrooms/showers, common rooms </a:t>
            </a:r>
            <a:r>
              <a:rPr lang="en-CA" dirty="0" smtClean="0"/>
              <a:t>&amp; </a:t>
            </a:r>
            <a:r>
              <a:rPr lang="en-CA" dirty="0"/>
              <a:t>laundry facilities 24/7). </a:t>
            </a:r>
          </a:p>
          <a:p>
            <a:r>
              <a:rPr lang="en-CA" dirty="0" smtClean="0"/>
              <a:t>In School its about : Regular attendance (weekly reports), Punctuality: mandatory to keep up with school &amp; placement. Mino </a:t>
            </a:r>
            <a:r>
              <a:rPr lang="en-CA" dirty="0" err="1" smtClean="0"/>
              <a:t>Bimaadiziwin</a:t>
            </a:r>
            <a:r>
              <a:rPr lang="en-CA" dirty="0" smtClean="0"/>
              <a:t> staff will provide daily in class contact.</a:t>
            </a:r>
          </a:p>
          <a:p>
            <a:r>
              <a:rPr lang="en-CA" dirty="0" smtClean="0"/>
              <a:t>We track results and student satisfaction, through evaluations throughout the training</a:t>
            </a:r>
            <a:endParaRPr lang="en-CA" dirty="0"/>
          </a:p>
          <a:p>
            <a:r>
              <a:rPr lang="en-CA" dirty="0" smtClean="0"/>
              <a:t>Tutors </a:t>
            </a:r>
            <a:r>
              <a:rPr lang="en-CA" dirty="0"/>
              <a:t>&amp; </a:t>
            </a:r>
            <a:r>
              <a:rPr lang="en-CA" dirty="0" smtClean="0"/>
              <a:t>Services are available for: note taking, study skills, Test skills, (Student Success Centre/</a:t>
            </a:r>
            <a:r>
              <a:rPr lang="en-CA" dirty="0" err="1" smtClean="0"/>
              <a:t>Apiwin</a:t>
            </a:r>
            <a:r>
              <a:rPr lang="en-CA" dirty="0" smtClean="0"/>
              <a:t>) . It’s about supporting an environment for Teamwork, study groups, and a shared PSW Facebook page. It’s about connections, networking and social events that all helps with success.</a:t>
            </a:r>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22</a:t>
            </a:fld>
            <a:endParaRPr lang="en-CA"/>
          </a:p>
        </p:txBody>
      </p:sp>
    </p:spTree>
    <p:extLst>
      <p:ext uri="{BB962C8B-B14F-4D97-AF65-F5344CB8AC3E}">
        <p14:creationId xmlns:p14="http://schemas.microsoft.com/office/powerpoint/2010/main" val="12606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Training Day 1 starts with an </a:t>
            </a:r>
            <a:r>
              <a:rPr lang="en-CA" sz="1600" dirty="0"/>
              <a:t>orientation session to get to know the School, </a:t>
            </a:r>
            <a:r>
              <a:rPr lang="en-CA" sz="1600" dirty="0" smtClean="0"/>
              <a:t>getting together information and supplies,  getting to know your fellow classmates </a:t>
            </a:r>
            <a:r>
              <a:rPr lang="en-CA" sz="1600" dirty="0"/>
              <a:t>and </a:t>
            </a:r>
            <a:r>
              <a:rPr lang="en-CA" sz="1600" dirty="0" smtClean="0"/>
              <a:t>finding out about the available supports</a:t>
            </a:r>
            <a:endParaRPr lang="en-CA" sz="1600" dirty="0"/>
          </a:p>
          <a:p>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23</a:t>
            </a:fld>
            <a:endParaRPr lang="en-CA"/>
          </a:p>
        </p:txBody>
      </p:sp>
    </p:spTree>
    <p:extLst>
      <p:ext uri="{BB962C8B-B14F-4D97-AF65-F5344CB8AC3E}">
        <p14:creationId xmlns:p14="http://schemas.microsoft.com/office/powerpoint/2010/main" val="207248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201" y="3379807"/>
            <a:ext cx="8048832" cy="3205720"/>
          </a:xfrm>
        </p:spPr>
        <p:txBody>
          <a:bodyPr/>
          <a:lstStyle/>
          <a:p>
            <a:r>
              <a:rPr lang="en-CA" sz="1600" dirty="0" smtClean="0"/>
              <a:t>Applications are due on:  (date) Noon</a:t>
            </a:r>
          </a:p>
          <a:p>
            <a:r>
              <a:rPr lang="en-CA" sz="1600" dirty="0" smtClean="0"/>
              <a:t>Application </a:t>
            </a:r>
            <a:r>
              <a:rPr lang="en-CA" sz="1600" dirty="0"/>
              <a:t>package includes</a:t>
            </a:r>
            <a:r>
              <a:rPr lang="en-CA" sz="1600" dirty="0" smtClean="0"/>
              <a:t>: </a:t>
            </a:r>
          </a:p>
          <a:p>
            <a:r>
              <a:rPr lang="en-CA" sz="1600" dirty="0" smtClean="0"/>
              <a:t>AETS and Mino </a:t>
            </a:r>
            <a:r>
              <a:rPr lang="en-CA" sz="1600" dirty="0" err="1" smtClean="0"/>
              <a:t>Bimaadiziwin</a:t>
            </a:r>
            <a:r>
              <a:rPr lang="en-CA" sz="1600" dirty="0" smtClean="0"/>
              <a:t> Applications, and consent forms, reference check and medical testing, Proof of admission eligibility (diploma/transcript),  proof of status, career research and essay</a:t>
            </a:r>
            <a:r>
              <a:rPr lang="en-CA" sz="1600" baseline="0" dirty="0" smtClean="0"/>
              <a:t> or alternate visioning format</a:t>
            </a:r>
            <a:endParaRPr lang="en-CA" sz="1600" dirty="0" smtClean="0"/>
          </a:p>
        </p:txBody>
      </p:sp>
      <p:sp>
        <p:nvSpPr>
          <p:cNvPr id="4" name="Slide Number Placeholder 3"/>
          <p:cNvSpPr>
            <a:spLocks noGrp="1"/>
          </p:cNvSpPr>
          <p:nvPr>
            <p:ph type="sldNum" sz="quarter" idx="10"/>
          </p:nvPr>
        </p:nvSpPr>
        <p:spPr/>
        <p:txBody>
          <a:bodyPr/>
          <a:lstStyle/>
          <a:p>
            <a:fld id="{C1ED45EF-7BC0-477E-9312-D717B26DEAA7}" type="slidenum">
              <a:rPr lang="en-CA" smtClean="0"/>
              <a:t>24</a:t>
            </a:fld>
            <a:endParaRPr lang="en-CA"/>
          </a:p>
        </p:txBody>
      </p:sp>
    </p:spTree>
    <p:extLst>
      <p:ext uri="{BB962C8B-B14F-4D97-AF65-F5344CB8AC3E}">
        <p14:creationId xmlns:p14="http://schemas.microsoft.com/office/powerpoint/2010/main" val="121560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1ED45EF-7BC0-477E-9312-D717B26DEAA7}" type="slidenum">
              <a:rPr lang="en-CA" smtClean="0"/>
              <a:t>25</a:t>
            </a:fld>
            <a:endParaRPr lang="en-CA"/>
          </a:p>
        </p:txBody>
      </p:sp>
    </p:spTree>
    <p:extLst>
      <p:ext uri="{BB962C8B-B14F-4D97-AF65-F5344CB8AC3E}">
        <p14:creationId xmlns:p14="http://schemas.microsoft.com/office/powerpoint/2010/main" val="300302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267" y="3379807"/>
            <a:ext cx="8678333" cy="2765406"/>
          </a:xfrm>
        </p:spPr>
        <p:txBody>
          <a:bodyPr/>
          <a:lstStyle/>
          <a:p>
            <a:r>
              <a:rPr lang="en-CA" sz="1600" dirty="0" smtClean="0"/>
              <a:t>This is an outline of the topics we’ll be looking at</a:t>
            </a:r>
          </a:p>
          <a:p>
            <a:r>
              <a:rPr lang="en-CA" sz="1600" dirty="0" smtClean="0"/>
              <a:t>Some background on AETS and our Mino </a:t>
            </a:r>
            <a:r>
              <a:rPr lang="en-CA" sz="1600" dirty="0" err="1" smtClean="0"/>
              <a:t>Bimaadiziwin</a:t>
            </a:r>
            <a:r>
              <a:rPr lang="en-CA" sz="1600" dirty="0" smtClean="0"/>
              <a:t> project</a:t>
            </a:r>
          </a:p>
          <a:p>
            <a:r>
              <a:rPr lang="en-CA" sz="1600" dirty="0" smtClean="0"/>
              <a:t>A look at the AMT training program</a:t>
            </a:r>
          </a:p>
          <a:p>
            <a:r>
              <a:rPr lang="en-CA" sz="1600" dirty="0" smtClean="0"/>
              <a:t>An outline of  what being an AMT is as a career – It’s really a thumbnail sketch and to get more it takes research </a:t>
            </a:r>
            <a:r>
              <a:rPr lang="en-CA" sz="1600" u="sng" dirty="0" smtClean="0"/>
              <a:t>on your part</a:t>
            </a:r>
            <a:r>
              <a:rPr lang="en-CA" sz="1600" dirty="0" smtClean="0"/>
              <a:t>, speaking with people who are in the career, or at the school to find out more.</a:t>
            </a:r>
          </a:p>
          <a:p>
            <a:endParaRPr lang="en-CA" sz="1600" dirty="0" smtClean="0"/>
          </a:p>
          <a:p>
            <a:r>
              <a:rPr lang="en-CA" sz="1600" dirty="0" smtClean="0"/>
              <a:t>We’ll go over what you need to know for AMT training, what our project has available to help, and if AMT is right for you how to take those next steps to Apply.</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2</a:t>
            </a:fld>
            <a:endParaRPr lang="en-CA"/>
          </a:p>
        </p:txBody>
      </p:sp>
    </p:spTree>
    <p:extLst>
      <p:ext uri="{BB962C8B-B14F-4D97-AF65-F5344CB8AC3E}">
        <p14:creationId xmlns:p14="http://schemas.microsoft.com/office/powerpoint/2010/main" val="238434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0133" y="3379807"/>
            <a:ext cx="8746067" cy="2765406"/>
          </a:xfrm>
        </p:spPr>
        <p:txBody>
          <a:bodyPr/>
          <a:lstStyle/>
          <a:p>
            <a:r>
              <a:rPr lang="en-CA" sz="1600" dirty="0" smtClean="0"/>
              <a:t>I’m passing around an evaluation form for this information session, how we did and your feedback is important. </a:t>
            </a:r>
          </a:p>
          <a:p>
            <a:endParaRPr lang="en-CA" sz="1600" dirty="0"/>
          </a:p>
          <a:p>
            <a:r>
              <a:rPr lang="en-CA" sz="1600" dirty="0" smtClean="0"/>
              <a:t>We use your thoughts to help improve our programs and sessions, and it’s important to our success.  The forms can be filled in and left here on the table or with me. You can also contact us about this program and any of our other upcoming programs, or refer people to get in touch with us. We’d be happy to share this information with everyone.</a:t>
            </a:r>
          </a:p>
          <a:p>
            <a:endParaRPr lang="en-CA" sz="1600" dirty="0"/>
          </a:p>
          <a:p>
            <a:r>
              <a:rPr lang="en-CA" sz="1600" dirty="0" smtClean="0"/>
              <a:t>Please do help yourself to the refreshments available and thank you for your time.</a:t>
            </a:r>
          </a:p>
          <a:p>
            <a:endParaRPr lang="en-CA" sz="1600" dirty="0"/>
          </a:p>
          <a:p>
            <a:r>
              <a:rPr lang="en-CA" sz="1600" dirty="0" smtClean="0"/>
              <a:t>Any questions?</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26</a:t>
            </a:fld>
            <a:endParaRPr lang="en-CA"/>
          </a:p>
        </p:txBody>
      </p:sp>
    </p:spTree>
    <p:extLst>
      <p:ext uri="{BB962C8B-B14F-4D97-AF65-F5344CB8AC3E}">
        <p14:creationId xmlns:p14="http://schemas.microsoft.com/office/powerpoint/2010/main" val="61053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3430607"/>
            <a:ext cx="8737599" cy="2765406"/>
          </a:xfrm>
        </p:spPr>
        <p:txBody>
          <a:bodyPr/>
          <a:lstStyle/>
          <a:p>
            <a:r>
              <a:rPr lang="en-CA" sz="1600" dirty="0" smtClean="0">
                <a:latin typeface="Calibri Light" panose="020F0302020204030204" pitchFamily="34" charset="0"/>
                <a:ea typeface="Verdana" panose="020B0604030504040204" pitchFamily="34" charset="0"/>
                <a:cs typeface="Calibri Light" panose="020F0302020204030204" pitchFamily="34" charset="0"/>
              </a:rPr>
              <a:t>AETS is your Employment </a:t>
            </a:r>
            <a:r>
              <a:rPr lang="en-CA" sz="1600" dirty="0">
                <a:latin typeface="Calibri Light" panose="020F0302020204030204" pitchFamily="34" charset="0"/>
                <a:ea typeface="Verdana" panose="020B0604030504040204" pitchFamily="34" charset="0"/>
                <a:cs typeface="Calibri Light" panose="020F0302020204030204" pitchFamily="34" charset="0"/>
              </a:rPr>
              <a:t>&amp;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Training programs/services provider for Citizens on &amp; off reserve in the 1850 area. AETS has provided services over 20 years, under 5 </a:t>
            </a:r>
            <a:r>
              <a:rPr lang="en-CA" sz="1600" dirty="0">
                <a:latin typeface="Calibri Light" panose="020F0302020204030204" pitchFamily="34" charset="0"/>
                <a:ea typeface="Verdana" panose="020B0604030504040204" pitchFamily="34" charset="0"/>
                <a:cs typeface="Calibri Light" panose="020F0302020204030204" pitchFamily="34" charset="0"/>
              </a:rPr>
              <a:t>year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federal agreements. AETS reports to a Board of Directors representing our communities. AETS provides:</a:t>
            </a:r>
            <a:endParaRPr lang="en-CA" sz="1600" dirty="0">
              <a:latin typeface="Calibri Light" panose="020F0302020204030204" pitchFamily="34" charset="0"/>
              <a:ea typeface="Verdana" panose="020B0604030504040204" pitchFamily="34" charset="0"/>
              <a:cs typeface="Calibri Light" panose="020F0302020204030204" pitchFamily="34" charset="0"/>
            </a:endParaRPr>
          </a:p>
          <a:p>
            <a:pPr lvl="1"/>
            <a:r>
              <a:rPr lang="en-CA" sz="1600" dirty="0">
                <a:latin typeface="Calibri Light" panose="020F0302020204030204" pitchFamily="34" charset="0"/>
                <a:ea typeface="Verdana" panose="020B0604030504040204" pitchFamily="34" charset="0"/>
                <a:cs typeface="Calibri Light" panose="020F0302020204030204" pitchFamily="34" charset="0"/>
              </a:rPr>
              <a:t>Soft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services </a:t>
            </a:r>
            <a:r>
              <a:rPr lang="en-CA" sz="1600" dirty="0">
                <a:latin typeface="Calibri Light" panose="020F0302020204030204" pitchFamily="34" charset="0"/>
                <a:ea typeface="Verdana" panose="020B0604030504040204" pitchFamily="34" charset="0"/>
                <a:cs typeface="Calibri Light" panose="020F0302020204030204" pitchFamily="34" charset="0"/>
              </a:rPr>
              <a:t>(Career counselling, job search, resume writing, interview skills)</a:t>
            </a:r>
          </a:p>
          <a:p>
            <a:pPr lvl="1"/>
            <a:r>
              <a:rPr lang="en-CA" sz="1600" dirty="0">
                <a:latin typeface="Calibri Light" panose="020F0302020204030204" pitchFamily="34" charset="0"/>
                <a:ea typeface="Verdana" panose="020B0604030504040204" pitchFamily="34" charset="0"/>
                <a:cs typeface="Calibri Light" panose="020F0302020204030204" pitchFamily="34" charset="0"/>
              </a:rPr>
              <a:t>Workshops (Career Choices, Personality Dimensions)</a:t>
            </a:r>
          </a:p>
          <a:p>
            <a:pPr lvl="1"/>
            <a:r>
              <a:rPr lang="en-CA" sz="1600" dirty="0">
                <a:latin typeface="Calibri Light" panose="020F0302020204030204" pitchFamily="34" charset="0"/>
                <a:ea typeface="Verdana" panose="020B0604030504040204" pitchFamily="34" charset="0"/>
                <a:cs typeface="Calibri Light" panose="020F0302020204030204" pitchFamily="34" charset="0"/>
              </a:rPr>
              <a:t>Sponsored programs (</a:t>
            </a:r>
            <a:r>
              <a:rPr lang="en-CA" sz="1600" dirty="0" err="1">
                <a:latin typeface="Calibri Light" panose="020F0302020204030204" pitchFamily="34" charset="0"/>
                <a:ea typeface="Verdana" panose="020B0604030504040204" pitchFamily="34" charset="0"/>
                <a:cs typeface="Calibri Light" panose="020F0302020204030204" pitchFamily="34" charset="0"/>
              </a:rPr>
              <a:t>ie</a:t>
            </a:r>
            <a:r>
              <a:rPr lang="en-CA" sz="1600" dirty="0">
                <a:latin typeface="Calibri Light" panose="020F0302020204030204" pitchFamily="34" charset="0"/>
                <a:ea typeface="Verdana" panose="020B0604030504040204" pitchFamily="34" charset="0"/>
                <a:cs typeface="Calibri Light" panose="020F0302020204030204" pitchFamily="34" charset="0"/>
              </a:rPr>
              <a:t> Starting a Business, training sponsorships, employability supports, mobility supports, etc</a:t>
            </a:r>
            <a:r>
              <a:rPr lang="en-CA" sz="1600" dirty="0" smtClean="0">
                <a:latin typeface="Calibri Light" panose="020F0302020204030204" pitchFamily="34" charset="0"/>
                <a:ea typeface="Verdana" panose="020B0604030504040204" pitchFamily="34" charset="0"/>
                <a:cs typeface="Calibri Light" panose="020F0302020204030204" pitchFamily="34" charset="0"/>
              </a:rPr>
              <a:t>.)</a:t>
            </a:r>
          </a:p>
          <a:p>
            <a:r>
              <a:rPr lang="en-CA" sz="1600" dirty="0" smtClean="0">
                <a:latin typeface="Calibri Light" panose="020F0302020204030204" pitchFamily="34" charset="0"/>
                <a:ea typeface="Verdana" panose="020B0604030504040204" pitchFamily="34" charset="0"/>
                <a:cs typeface="Calibri Light" panose="020F0302020204030204" pitchFamily="34" charset="0"/>
              </a:rPr>
              <a:t>AETS has applied for project funding (</a:t>
            </a:r>
            <a:r>
              <a:rPr lang="en-CA" sz="1600" dirty="0" err="1">
                <a:latin typeface="Calibri Light" panose="020F0302020204030204" pitchFamily="34" charset="0"/>
                <a:ea typeface="Verdana" panose="020B0604030504040204" pitchFamily="34" charset="0"/>
                <a:cs typeface="Calibri Light" panose="020F0302020204030204" pitchFamily="34" charset="0"/>
              </a:rPr>
              <a:t>ie</a:t>
            </a:r>
            <a:r>
              <a:rPr lang="en-CA" sz="1600" dirty="0">
                <a:latin typeface="Calibri Light" panose="020F0302020204030204" pitchFamily="34" charset="0"/>
                <a:ea typeface="Verdana" panose="020B0604030504040204" pitchFamily="34" charset="0"/>
                <a:cs typeface="Calibri Light" panose="020F0302020204030204" pitchFamily="34" charset="0"/>
              </a:rPr>
              <a:t> Skills Partnership </a:t>
            </a:r>
            <a:r>
              <a:rPr lang="en-CA" sz="1600" dirty="0" smtClean="0">
                <a:latin typeface="Calibri Light" panose="020F0302020204030204" pitchFamily="34" charset="0"/>
                <a:ea typeface="Verdana" panose="020B0604030504040204" pitchFamily="34" charset="0"/>
                <a:cs typeface="Calibri Light" panose="020F0302020204030204" pitchFamily="34" charset="0"/>
              </a:rPr>
              <a:t>Fund) like Mino </a:t>
            </a:r>
            <a:r>
              <a:rPr lang="en-CA" sz="1600" dirty="0" err="1" smtClean="0">
                <a:latin typeface="Calibri Light" panose="020F0302020204030204" pitchFamily="34" charset="0"/>
                <a:ea typeface="Verdana" panose="020B0604030504040204" pitchFamily="34" charset="0"/>
                <a:cs typeface="Calibri Light" panose="020F0302020204030204" pitchFamily="34" charset="0"/>
              </a:rPr>
              <a:t>Bimaadiziwin</a:t>
            </a:r>
            <a:r>
              <a:rPr lang="en-CA" sz="1600" dirty="0" smtClean="0">
                <a:latin typeface="Calibri Light" panose="020F0302020204030204" pitchFamily="34" charset="0"/>
                <a:ea typeface="Verdana" panose="020B0604030504040204" pitchFamily="34" charset="0"/>
                <a:cs typeface="Calibri Light" panose="020F0302020204030204" pitchFamily="34" charset="0"/>
              </a:rPr>
              <a:t>, running to March 2021, delivering specialized training in areas, such as AMT, including Elders support, Life Skills and other unique supports. A related support, the </a:t>
            </a:r>
            <a:r>
              <a:rPr lang="en-US" sz="1600" dirty="0" smtClean="0"/>
              <a:t> </a:t>
            </a:r>
            <a:r>
              <a:rPr lang="en-US" sz="1600" dirty="0"/>
              <a:t>First Nations Pre-Employment </a:t>
            </a:r>
            <a:r>
              <a:rPr lang="en-US" sz="1600" dirty="0" smtClean="0"/>
              <a:t>&amp; </a:t>
            </a:r>
            <a:r>
              <a:rPr lang="en-US" sz="1600" dirty="0"/>
              <a:t>Education </a:t>
            </a:r>
            <a:r>
              <a:rPr lang="en-US" sz="1600" dirty="0" smtClean="0"/>
              <a:t>program is an alternate education </a:t>
            </a:r>
            <a:r>
              <a:rPr lang="en-US" sz="1600" dirty="0"/>
              <a:t>model for </a:t>
            </a:r>
            <a:r>
              <a:rPr lang="en-US" sz="1600" dirty="0" smtClean="0"/>
              <a:t>off &amp; </a:t>
            </a:r>
            <a:r>
              <a:rPr lang="en-US" sz="1600" dirty="0"/>
              <a:t>on-reserve Citizens, </a:t>
            </a:r>
            <a:r>
              <a:rPr lang="en-US" sz="1600" dirty="0" smtClean="0"/>
              <a:t>with</a:t>
            </a:r>
            <a:r>
              <a:rPr lang="en-US" sz="1600" dirty="0"/>
              <a:t>  access to a </a:t>
            </a:r>
            <a:r>
              <a:rPr lang="en-US" sz="1600" dirty="0" smtClean="0"/>
              <a:t>Teacher, </a:t>
            </a:r>
            <a:r>
              <a:rPr lang="en-US" sz="1600" dirty="0"/>
              <a:t>PLAR </a:t>
            </a:r>
            <a:r>
              <a:rPr lang="en-US" sz="1600" dirty="0" smtClean="0"/>
              <a:t>and credits to complete an OSSD.</a:t>
            </a:r>
            <a:endParaRPr lang="en-CA" sz="1600" dirty="0" smtClean="0">
              <a:latin typeface="Calibri Light" panose="020F0302020204030204" pitchFamily="34" charset="0"/>
              <a:ea typeface="Verdana" panose="020B0604030504040204" pitchFamily="34" charset="0"/>
              <a:cs typeface="Calibri Light" panose="020F0302020204030204" pitchFamily="34" charset="0"/>
            </a:endParaRPr>
          </a:p>
          <a:p>
            <a:endParaRPr lang="en-CA" sz="16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C1ED45EF-7BC0-477E-9312-D717B26DEAA7}" type="slidenum">
              <a:rPr lang="en-CA" smtClean="0"/>
              <a:t>3</a:t>
            </a:fld>
            <a:endParaRPr lang="en-CA"/>
          </a:p>
        </p:txBody>
      </p:sp>
    </p:spTree>
    <p:extLst>
      <p:ext uri="{BB962C8B-B14F-4D97-AF65-F5344CB8AC3E}">
        <p14:creationId xmlns:p14="http://schemas.microsoft.com/office/powerpoint/2010/main" val="399585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AETS works with Citizens from these 9 communities of the 1850 Treaty area</a:t>
            </a:r>
          </a:p>
          <a:p>
            <a:r>
              <a:rPr lang="en-CA" sz="1600" dirty="0" smtClean="0"/>
              <a:t>both on &amp; off reserve. For Pays Plat east to </a:t>
            </a:r>
            <a:r>
              <a:rPr lang="en-CA" sz="1600" dirty="0" err="1" smtClean="0"/>
              <a:t>Michipicoten</a:t>
            </a:r>
            <a:r>
              <a:rPr lang="en-CA" sz="1600" dirty="0" smtClean="0"/>
              <a:t>  Joni Michano is your Project Officer. From Red Rock Indian Band and west to </a:t>
            </a:r>
            <a:r>
              <a:rPr lang="en-CA" sz="1600" dirty="0" err="1" smtClean="0"/>
              <a:t>Kiashke</a:t>
            </a:r>
            <a:r>
              <a:rPr lang="en-CA" sz="1600" dirty="0" smtClean="0"/>
              <a:t> </a:t>
            </a:r>
            <a:r>
              <a:rPr lang="en-CA" sz="1600" dirty="0" err="1" smtClean="0"/>
              <a:t>Zaaging</a:t>
            </a:r>
            <a:r>
              <a:rPr lang="en-CA" sz="1600" dirty="0" smtClean="0"/>
              <a:t> </a:t>
            </a:r>
            <a:r>
              <a:rPr lang="en-CA" sz="1600" dirty="0" err="1" smtClean="0"/>
              <a:t>Anishinaabek</a:t>
            </a:r>
            <a:r>
              <a:rPr lang="en-CA" sz="1600" dirty="0" smtClean="0"/>
              <a:t>,  Bonnie Cordone is your Project Officer.</a:t>
            </a:r>
          </a:p>
          <a:p>
            <a:endParaRPr lang="en-CA" sz="1600" dirty="0" smtClean="0"/>
          </a:p>
          <a:p>
            <a:r>
              <a:rPr lang="en-CA" sz="1600" dirty="0" smtClean="0"/>
              <a:t>Our funded training programs are focussed on our community members </a:t>
            </a:r>
            <a:r>
              <a:rPr lang="en-CA" sz="1600" b="1" u="sng" dirty="0" smtClean="0"/>
              <a:t>and may be</a:t>
            </a:r>
            <a:r>
              <a:rPr lang="en-CA" sz="1600" dirty="0" smtClean="0"/>
              <a:t> open to other First Nations if we have seats that are not filled by our community members .</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4</a:t>
            </a:fld>
            <a:endParaRPr lang="en-CA"/>
          </a:p>
        </p:txBody>
      </p:sp>
    </p:spTree>
    <p:extLst>
      <p:ext uri="{BB962C8B-B14F-4D97-AF65-F5344CB8AC3E}">
        <p14:creationId xmlns:p14="http://schemas.microsoft.com/office/powerpoint/2010/main" val="334475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3345" y="3379807"/>
            <a:ext cx="8608291" cy="3399684"/>
          </a:xfrm>
        </p:spPr>
        <p:txBody>
          <a:bodyPr/>
          <a:lstStyle/>
          <a:p>
            <a:r>
              <a:rPr lang="en-CA" sz="1600" dirty="0" smtClean="0"/>
              <a:t>Aircraft Maintenance Technician is our next training program in this pilot project, and not our last.  Deciding on if an AMT career is right for you is a process .  (Hand out the Career Research Tool.)</a:t>
            </a:r>
          </a:p>
          <a:p>
            <a:r>
              <a:rPr lang="en-CA" sz="1600" dirty="0" smtClean="0"/>
              <a:t>Making the right choice to invest your time &amp; energy, you </a:t>
            </a:r>
            <a:r>
              <a:rPr lang="en-CA" sz="1600" dirty="0"/>
              <a:t>want to </a:t>
            </a:r>
            <a:r>
              <a:rPr lang="en-CA" sz="1600" dirty="0" smtClean="0"/>
              <a:t>be sure, to Know yourself, your:  </a:t>
            </a:r>
            <a:r>
              <a:rPr lang="en-CA" sz="1600" dirty="0"/>
              <a:t>interests, </a:t>
            </a:r>
            <a:r>
              <a:rPr lang="en-CA" sz="1600" dirty="0" smtClean="0"/>
              <a:t>talents/skills, strengths, what you do </a:t>
            </a:r>
            <a:r>
              <a:rPr lang="en-CA" sz="1600" u="sng" dirty="0" smtClean="0"/>
              <a:t>and do not</a:t>
            </a:r>
            <a:r>
              <a:rPr lang="en-CA" sz="1600" dirty="0" smtClean="0"/>
              <a:t> like to do</a:t>
            </a:r>
          </a:p>
          <a:p>
            <a:r>
              <a:rPr lang="en-CA" sz="1600" dirty="0" smtClean="0"/>
              <a:t>Family &amp; friends will have their insights to offer, your hobbies and what holds your curiosity/interest will also give you clues to if this is a good career match for you. </a:t>
            </a:r>
            <a:r>
              <a:rPr lang="en-CA" sz="1600" dirty="0"/>
              <a:t> </a:t>
            </a:r>
          </a:p>
          <a:p>
            <a:r>
              <a:rPr lang="en-CA" sz="1600" dirty="0" smtClean="0"/>
              <a:t>Perhaps you’ve had experience working with small engines,</a:t>
            </a:r>
            <a:r>
              <a:rPr lang="en-CA" sz="1600" baseline="0" dirty="0" smtClean="0"/>
              <a:t> electrical projects, power systems or mechanics, or you enjoy trouble shooting on systems and solving puzzles. </a:t>
            </a:r>
            <a:endParaRPr lang="en-CA" sz="1600" dirty="0"/>
          </a:p>
          <a:p>
            <a:r>
              <a:rPr lang="en-CA" sz="1600" dirty="0" smtClean="0"/>
              <a:t>Career Awareness comes from research: online, reading, Career Counselling, meeting Employers/AMTs, checking out the school, job ads, job trends &amp; prospects, career paths &amp; options to make a SOUND choice for you.</a:t>
            </a:r>
          </a:p>
          <a:p>
            <a:r>
              <a:rPr lang="en-CA" sz="1600" dirty="0" smtClean="0"/>
              <a:t>Things to consider include: job satisfaction, the rewards, feeling secure about your choice, and how you can use these skills to make a difference in your life, your family, community and in the world</a:t>
            </a:r>
            <a:endParaRPr lang="en-CA" sz="1600" dirty="0"/>
          </a:p>
          <a:p>
            <a:r>
              <a:rPr lang="en-CA" sz="1600" dirty="0" smtClean="0"/>
              <a:t>Then Take Action. Look at skills you need to develop   Apply, and get on the path to </a:t>
            </a:r>
            <a:r>
              <a:rPr lang="en-CA" sz="1600" u="sng" dirty="0" smtClean="0"/>
              <a:t>Learn to Earn</a:t>
            </a:r>
            <a:r>
              <a:rPr lang="en-CA" sz="1600" dirty="0" smtClean="0"/>
              <a:t>.</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5</a:t>
            </a:fld>
            <a:endParaRPr lang="en-CA"/>
          </a:p>
        </p:txBody>
      </p:sp>
    </p:spTree>
    <p:extLst>
      <p:ext uri="{BB962C8B-B14F-4D97-AF65-F5344CB8AC3E}">
        <p14:creationId xmlns:p14="http://schemas.microsoft.com/office/powerpoint/2010/main" val="231561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733" y="3379807"/>
            <a:ext cx="8609831" cy="3291180"/>
          </a:xfrm>
        </p:spPr>
        <p:txBody>
          <a:bodyPr/>
          <a:lstStyle/>
          <a:p>
            <a:r>
              <a:rPr lang="en-US" sz="1600" b="0" i="0" u="none" strike="noStrike" kern="1200" baseline="0" dirty="0" smtClean="0">
                <a:solidFill>
                  <a:schemeClr val="tx1"/>
                </a:solidFill>
              </a:rPr>
              <a:t>AMTs can have many roles. The courses will teach what you need to know to write for Transport Canada licenses to maintain, repair &amp; troubleshoot aircraft systems such as: electrical &amp; electronics, airframe systems &amp; inspection, and rotary wing (helicopter). </a:t>
            </a:r>
            <a:endParaRPr lang="en-CA" sz="1600" dirty="0"/>
          </a:p>
          <a:p>
            <a:r>
              <a:rPr lang="en-CA" sz="1600" dirty="0"/>
              <a:t>It’s </a:t>
            </a:r>
            <a:r>
              <a:rPr lang="en-CA" sz="1600" dirty="0" smtClean="0"/>
              <a:t>investigative &amp; problem solving.</a:t>
            </a:r>
            <a:r>
              <a:rPr lang="en-US" sz="1600" dirty="0"/>
              <a:t> </a:t>
            </a:r>
            <a:r>
              <a:rPr lang="en-US" sz="1600" dirty="0" smtClean="0"/>
              <a:t>There’s scheduled maintenance and then there’s what crops up in a pilot’s pre-flight check, a problem to find &amp; fix, say a fuel </a:t>
            </a:r>
            <a:r>
              <a:rPr lang="en-US" sz="1600" dirty="0"/>
              <a:t>gauge </a:t>
            </a:r>
            <a:r>
              <a:rPr lang="en-US" sz="1600" dirty="0" smtClean="0"/>
              <a:t>doesn’t </a:t>
            </a:r>
            <a:r>
              <a:rPr lang="en-US" sz="1600" dirty="0"/>
              <a:t>work. To solve </a:t>
            </a:r>
            <a:r>
              <a:rPr lang="en-US" sz="1600" dirty="0" smtClean="0"/>
              <a:t>that, AMTs troubleshoot </a:t>
            </a:r>
            <a:r>
              <a:rPr lang="en-US" sz="1600" dirty="0"/>
              <a:t>the </a:t>
            </a:r>
            <a:r>
              <a:rPr lang="en-US" sz="1600" dirty="0" smtClean="0"/>
              <a:t>systems, use test equipment, check for </a:t>
            </a:r>
            <a:r>
              <a:rPr lang="en-US" sz="1600" dirty="0"/>
              <a:t>broken or shorted </a:t>
            </a:r>
            <a:r>
              <a:rPr lang="en-US" sz="1600" dirty="0" smtClean="0"/>
              <a:t>out wires, </a:t>
            </a:r>
            <a:r>
              <a:rPr lang="en-US" sz="1600" dirty="0"/>
              <a:t>and </a:t>
            </a:r>
            <a:r>
              <a:rPr lang="en-US" sz="1600" dirty="0" smtClean="0"/>
              <a:t>replace defective </a:t>
            </a:r>
            <a:r>
              <a:rPr lang="en-US" sz="1600" dirty="0"/>
              <a:t>components.</a:t>
            </a:r>
            <a:endParaRPr lang="en-CA" sz="1600" dirty="0"/>
          </a:p>
          <a:p>
            <a:r>
              <a:rPr lang="en-CA" sz="1600" dirty="0" smtClean="0"/>
              <a:t>AMT’s are a unique resource for keeping high value equipment up and flying safe.</a:t>
            </a:r>
            <a:endParaRPr lang="en-US" sz="1600" baseline="0" dirty="0" smtClean="0"/>
          </a:p>
          <a:p>
            <a:r>
              <a:rPr lang="en-CA" sz="1600" dirty="0"/>
              <a:t/>
            </a:r>
            <a:br>
              <a:rPr lang="en-CA" sz="1600" dirty="0"/>
            </a:br>
            <a:r>
              <a:rPr lang="en-CA" sz="1600" dirty="0" smtClean="0"/>
              <a:t>AMTs are </a:t>
            </a:r>
            <a:r>
              <a:rPr lang="en-CA" sz="1600" dirty="0"/>
              <a:t>based </a:t>
            </a:r>
            <a:r>
              <a:rPr lang="en-CA" sz="1600" dirty="0" smtClean="0"/>
              <a:t>out of hangars but can work out of doors too</a:t>
            </a:r>
          </a:p>
          <a:p>
            <a:r>
              <a:rPr lang="en-CA" sz="1600" b="1" u="sng" dirty="0" smtClean="0"/>
              <a:t>There’s no shortage of work for </a:t>
            </a:r>
            <a:r>
              <a:rPr lang="en-CA" sz="1600" b="1" u="sng" dirty="0" err="1" smtClean="0"/>
              <a:t>AMTs</a:t>
            </a:r>
            <a:r>
              <a:rPr lang="en-CA" sz="1600" dirty="0" err="1" smtClean="0"/>
              <a:t>.</a:t>
            </a:r>
            <a:r>
              <a:rPr lang="en-CA" sz="1600" dirty="0" smtClean="0"/>
              <a:t> Normally with major &amp; regional carriers, it’s a job that can have opportunities world-wide.</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6</a:t>
            </a:fld>
            <a:endParaRPr lang="en-CA"/>
          </a:p>
        </p:txBody>
      </p:sp>
    </p:spTree>
    <p:extLst>
      <p:ext uri="{BB962C8B-B14F-4D97-AF65-F5344CB8AC3E}">
        <p14:creationId xmlns:p14="http://schemas.microsoft.com/office/powerpoint/2010/main" val="11130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3201" y="3379807"/>
            <a:ext cx="8783782" cy="2765406"/>
          </a:xfrm>
        </p:spPr>
        <p:txBody>
          <a:bodyPr/>
          <a:lstStyle/>
          <a:p>
            <a:r>
              <a:rPr lang="en-CA" sz="1600" dirty="0" smtClean="0"/>
              <a:t>An AMTs </a:t>
            </a:r>
            <a:r>
              <a:rPr lang="en-CA" sz="1600" dirty="0"/>
              <a:t>work depends on the </a:t>
            </a:r>
            <a:r>
              <a:rPr lang="en-CA" sz="1600" dirty="0" smtClean="0"/>
              <a:t>setting. </a:t>
            </a:r>
            <a:r>
              <a:rPr lang="en-US" sz="1600" baseline="0" dirty="0" smtClean="0"/>
              <a:t>When planes and helicopters land, they must be thoroughly checked prior to takeoff within a few hours of landing, regardless of the time. </a:t>
            </a:r>
            <a:r>
              <a:rPr lang="en-CA" sz="1600" dirty="0" smtClean="0"/>
              <a:t>Normally they are</a:t>
            </a:r>
            <a:r>
              <a:rPr lang="en-CA" sz="1600" baseline="0" dirty="0" smtClean="0"/>
              <a:t> </a:t>
            </a:r>
            <a:r>
              <a:rPr lang="en-US" sz="1600" baseline="0" dirty="0" smtClean="0"/>
              <a:t>expected to perform in shifts at any hour of the day or night. Overtime and weekend work is common with this type of job. </a:t>
            </a:r>
          </a:p>
          <a:p>
            <a:endParaRPr lang="en-US" sz="1600" baseline="0" dirty="0" smtClean="0"/>
          </a:p>
          <a:p>
            <a:r>
              <a:rPr lang="en-US" sz="1600" baseline="0" dirty="0" smtClean="0"/>
              <a:t>There’s a fair bit of on the job learning, but you have to have  the College background to start.</a:t>
            </a:r>
          </a:p>
          <a:p>
            <a:endParaRPr lang="en-US" sz="1600" baseline="0" dirty="0" smtClean="0"/>
          </a:p>
          <a:p>
            <a:r>
              <a:rPr lang="en-US" sz="1600" baseline="0" dirty="0" smtClean="0"/>
              <a:t>AMTs must be able to perform detailed tasks and record their work, often in a short amount of time. AMTs have to be able to keep a cool head in stressful conditions. </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7</a:t>
            </a:fld>
            <a:endParaRPr lang="en-CA"/>
          </a:p>
        </p:txBody>
      </p:sp>
    </p:spTree>
    <p:extLst>
      <p:ext uri="{BB962C8B-B14F-4D97-AF65-F5344CB8AC3E}">
        <p14:creationId xmlns:p14="http://schemas.microsoft.com/office/powerpoint/2010/main" val="390920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601" y="3379807"/>
            <a:ext cx="8023432" cy="2765406"/>
          </a:xfrm>
        </p:spPr>
        <p:txBody>
          <a:bodyPr/>
          <a:lstStyle/>
          <a:p>
            <a:r>
              <a:rPr lang="en-CA" sz="1600" dirty="0"/>
              <a:t>There are a lot of variances in </a:t>
            </a:r>
            <a:r>
              <a:rPr lang="en-CA" sz="1600" dirty="0" smtClean="0"/>
              <a:t>AMT related jobs </a:t>
            </a:r>
            <a:r>
              <a:rPr lang="en-CA" sz="1600" dirty="0"/>
              <a:t>– depending on the </a:t>
            </a:r>
            <a:r>
              <a:rPr lang="en-CA" sz="1600" dirty="0" smtClean="0"/>
              <a:t>employer, if you’re working with large or smaller aviation operations, and </a:t>
            </a:r>
            <a:r>
              <a:rPr lang="en-CA" sz="1600" dirty="0"/>
              <a:t>many different </a:t>
            </a:r>
            <a:r>
              <a:rPr lang="en-CA" sz="1600" dirty="0" smtClean="0"/>
              <a:t>real world job </a:t>
            </a:r>
            <a:r>
              <a:rPr lang="en-CA" sz="1600" dirty="0"/>
              <a:t>titles that a trained </a:t>
            </a:r>
            <a:r>
              <a:rPr lang="en-CA" sz="1600" dirty="0" smtClean="0"/>
              <a:t>AMT can </a:t>
            </a:r>
            <a:r>
              <a:rPr lang="en-CA" sz="1600" dirty="0"/>
              <a:t>go </a:t>
            </a:r>
            <a:r>
              <a:rPr lang="en-CA" sz="1600" dirty="0" smtClean="0"/>
              <a:t>by.  Here </a:t>
            </a:r>
            <a:r>
              <a:rPr lang="en-CA" sz="1600" dirty="0"/>
              <a:t>are </a:t>
            </a:r>
            <a:r>
              <a:rPr lang="en-CA" sz="1600" dirty="0" smtClean="0"/>
              <a:t>few that are classified alongside AMT </a:t>
            </a:r>
            <a:r>
              <a:rPr lang="en-CA" sz="1600" dirty="0"/>
              <a:t>and related </a:t>
            </a:r>
            <a:r>
              <a:rPr lang="en-CA" sz="1600" dirty="0" smtClean="0"/>
              <a:t>occupations in the National Occupation Classification system.</a:t>
            </a:r>
            <a:endParaRPr lang="en-CA" sz="1600" dirty="0"/>
          </a:p>
        </p:txBody>
      </p:sp>
      <p:sp>
        <p:nvSpPr>
          <p:cNvPr id="4" name="Slide Number Placeholder 3"/>
          <p:cNvSpPr>
            <a:spLocks noGrp="1"/>
          </p:cNvSpPr>
          <p:nvPr>
            <p:ph type="sldNum" sz="quarter" idx="10"/>
          </p:nvPr>
        </p:nvSpPr>
        <p:spPr/>
        <p:txBody>
          <a:bodyPr/>
          <a:lstStyle/>
          <a:p>
            <a:fld id="{C1ED45EF-7BC0-477E-9312-D717B26DEAA7}" type="slidenum">
              <a:rPr lang="en-CA" smtClean="0"/>
              <a:t>8</a:t>
            </a:fld>
            <a:endParaRPr lang="en-CA"/>
          </a:p>
        </p:txBody>
      </p:sp>
    </p:spTree>
    <p:extLst>
      <p:ext uri="{BB962C8B-B14F-4D97-AF65-F5344CB8AC3E}">
        <p14:creationId xmlns:p14="http://schemas.microsoft.com/office/powerpoint/2010/main" val="128086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For some, </a:t>
            </a:r>
            <a:r>
              <a:rPr lang="en-CA" sz="1600" dirty="0" smtClean="0"/>
              <a:t>AMT can be a </a:t>
            </a:r>
            <a:r>
              <a:rPr lang="en-CA" sz="1600" dirty="0"/>
              <a:t>springboard to another career in </a:t>
            </a:r>
            <a:r>
              <a:rPr lang="en-CA" sz="1600" dirty="0" smtClean="0"/>
              <a:t>technical , mechanical, engineering or inspector’s services </a:t>
            </a:r>
            <a:r>
              <a:rPr lang="en-CA" sz="1600" dirty="0"/>
              <a:t>or along the </a:t>
            </a:r>
            <a:r>
              <a:rPr lang="en-CA" sz="1600" dirty="0" smtClean="0"/>
              <a:t>aviation </a:t>
            </a:r>
            <a:r>
              <a:rPr lang="en-CA" sz="1600" dirty="0"/>
              <a:t>continuum. </a:t>
            </a:r>
            <a:r>
              <a:rPr lang="en-CA" sz="1600" dirty="0" smtClean="0"/>
              <a:t>AMT </a:t>
            </a:r>
            <a:r>
              <a:rPr lang="en-CA" sz="1600" dirty="0"/>
              <a:t>experience working with </a:t>
            </a:r>
            <a:r>
              <a:rPr lang="en-CA" sz="1600" dirty="0" smtClean="0"/>
              <a:t>local, regional and larger scale commercial airlines, even hospitals and major corporations have their own aircraft, </a:t>
            </a:r>
            <a:r>
              <a:rPr lang="en-CA" sz="1600" dirty="0"/>
              <a:t>combined with added study (AETS or post secondary funded) can lead into these diploma and degree areas. Another option is to become your own </a:t>
            </a:r>
            <a:r>
              <a:rPr lang="en-CA" sz="1600" dirty="0" smtClean="0"/>
              <a:t>boss, and form </a:t>
            </a:r>
            <a:r>
              <a:rPr lang="en-CA" sz="1600" dirty="0"/>
              <a:t>your own business. </a:t>
            </a:r>
          </a:p>
          <a:p>
            <a:endParaRPr lang="en-CA" dirty="0" smtClean="0">
              <a:latin typeface="Verdana" panose="020B0604030504040204" pitchFamily="34" charset="0"/>
              <a:ea typeface="Verdana" panose="020B0604030504040204" pitchFamily="34" charset="0"/>
              <a:cs typeface="Verdana" panose="020B0604030504040204" pitchFamily="34" charset="0"/>
            </a:endParaRPr>
          </a:p>
          <a:p>
            <a:r>
              <a:rPr lang="en-CA" dirty="0" smtClean="0">
                <a:latin typeface="Verdana" panose="020B0604030504040204" pitchFamily="34" charset="0"/>
                <a:ea typeface="Verdana" panose="020B0604030504040204" pitchFamily="34" charset="0"/>
                <a:cs typeface="Verdana" panose="020B0604030504040204" pitchFamily="34" charset="0"/>
              </a:rPr>
              <a:t>Self-Employment is an option to start </a:t>
            </a:r>
            <a:r>
              <a:rPr lang="en-CA" dirty="0">
                <a:latin typeface="Verdana" panose="020B0604030504040204" pitchFamily="34" charset="0"/>
                <a:ea typeface="Verdana" panose="020B0604030504040204" pitchFamily="34" charset="0"/>
                <a:cs typeface="Verdana" panose="020B0604030504040204" pitchFamily="34" charset="0"/>
              </a:rPr>
              <a:t>your own </a:t>
            </a:r>
            <a:r>
              <a:rPr lang="en-CA" dirty="0" smtClean="0">
                <a:latin typeface="Verdana" panose="020B0604030504040204" pitchFamily="34" charset="0"/>
                <a:ea typeface="Verdana" panose="020B0604030504040204" pitchFamily="34" charset="0"/>
                <a:cs typeface="Verdana" panose="020B0604030504040204" pitchFamily="34" charset="0"/>
              </a:rPr>
              <a:t>business  </a:t>
            </a:r>
            <a:r>
              <a:rPr lang="en-CA" dirty="0">
                <a:latin typeface="Verdana" panose="020B0604030504040204" pitchFamily="34" charset="0"/>
                <a:ea typeface="Verdana" panose="020B0604030504040204" pitchFamily="34" charset="0"/>
                <a:cs typeface="Verdana" panose="020B0604030504040204" pitchFamily="34" charset="0"/>
              </a:rPr>
              <a:t>(AETS might be able to </a:t>
            </a:r>
            <a:r>
              <a:rPr lang="en-CA" dirty="0" smtClean="0">
                <a:latin typeface="Verdana" panose="020B0604030504040204" pitchFamily="34" charset="0"/>
                <a:ea typeface="Verdana" panose="020B0604030504040204" pitchFamily="34" charset="0"/>
                <a:cs typeface="Verdana" panose="020B0604030504040204" pitchFamily="34" charset="0"/>
              </a:rPr>
              <a:t>help with a self-employment benefit to help as you develop and implement your own business plan )</a:t>
            </a:r>
            <a:endParaRPr lang="en-CA" dirty="0"/>
          </a:p>
          <a:p>
            <a:endParaRPr lang="en-CA" dirty="0"/>
          </a:p>
        </p:txBody>
      </p:sp>
      <p:sp>
        <p:nvSpPr>
          <p:cNvPr id="4" name="Slide Number Placeholder 3"/>
          <p:cNvSpPr>
            <a:spLocks noGrp="1"/>
          </p:cNvSpPr>
          <p:nvPr>
            <p:ph type="sldNum" sz="quarter" idx="10"/>
          </p:nvPr>
        </p:nvSpPr>
        <p:spPr/>
        <p:txBody>
          <a:bodyPr/>
          <a:lstStyle/>
          <a:p>
            <a:fld id="{C1ED45EF-7BC0-477E-9312-D717B26DEAA7}" type="slidenum">
              <a:rPr lang="en-CA" smtClean="0"/>
              <a:t>15</a:t>
            </a:fld>
            <a:endParaRPr lang="en-CA"/>
          </a:p>
        </p:txBody>
      </p:sp>
    </p:spTree>
    <p:extLst>
      <p:ext uri="{BB962C8B-B14F-4D97-AF65-F5344CB8AC3E}">
        <p14:creationId xmlns:p14="http://schemas.microsoft.com/office/powerpoint/2010/main" val="3209096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B4A8B4F-B611-4922-82E3-E023DBCEEBC7}" type="datetime1">
              <a:rPr lang="en-US" smtClean="0"/>
              <a:t>5/9/2018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61181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D95CB-5EF3-4D82-B977-213FB3E556C9}"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99660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D95CB-5EF3-4D82-B977-213FB3E556C9}"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63747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D95CB-5EF3-4D82-B977-213FB3E556C9}"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05270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D95CB-5EF3-4D82-B977-213FB3E556C9}"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0409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D95CB-5EF3-4D82-B977-213FB3E556C9}"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421643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D95CB-5EF3-4D82-B977-213FB3E556C9}"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05743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52A8F2-A4B2-442E-933B-EF4C73867B08}"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4753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2C3F8-F8C1-4077-A216-B7104E210195}"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100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12576-B75E-47D2-BDCE-C3AC943C1E2A}"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066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B37F0-4DDA-460E-BCA4-8BE7EFD407E6}"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135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73AC8-B99C-4959-BBB9-5ECFF150EC4A}"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088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6DC015-CB1B-4182-9C0A-ED39E45317DE}" type="datetime1">
              <a:rPr lang="en-US" smtClean="0"/>
              <a:t>5/9/2018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964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7602C6-4B08-41D8-B34E-5393D248D6B2}" type="datetime1">
              <a:rPr lang="en-US" smtClean="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90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16B6C0-809C-429F-99EA-3DD3339D0B5D}" type="datetime1">
              <a:rPr lang="en-US" smtClean="0"/>
              <a:t>5/9/2018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6058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D4FB7-3318-4B77-80B1-CF6560CD00B1}"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50038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C2A86-BF2B-4859-87F2-7D505F6F5634}"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59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D95CB-5EF3-4D82-B977-213FB3E556C9}" type="datetime1">
              <a:rPr lang="en-US" smtClean="0"/>
              <a:t>5/9/2018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572681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Aircraft Maintenance Technician (AMT)</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90888" y="2252062"/>
            <a:ext cx="10732169" cy="2170176"/>
          </a:xfrm>
        </p:spPr>
        <p:txBody>
          <a:bodyPr>
            <a:normAutofit/>
          </a:bodyPr>
          <a:lstStyle/>
          <a:p>
            <a:pPr marL="0" indent="0" algn="ctr">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Date:  ________________, 2018</a:t>
            </a: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Location: </a:t>
            </a:r>
            <a:r>
              <a:rPr lang="en-US" sz="2000" dirty="0">
                <a:latin typeface="Verdana" panose="020B0604030504040204" pitchFamily="34" charset="0"/>
                <a:ea typeface="Verdana" panose="020B0604030504040204" pitchFamily="34" charset="0"/>
                <a:cs typeface="Verdana" panose="020B0604030504040204" pitchFamily="34" charset="0"/>
              </a:rPr>
              <a:t>Anishinabek Employment </a:t>
            </a:r>
            <a:r>
              <a:rPr lang="en-US" sz="2000" dirty="0" smtClean="0">
                <a:latin typeface="Verdana" panose="020B0604030504040204" pitchFamily="34" charset="0"/>
                <a:ea typeface="Verdana" panose="020B0604030504040204" pitchFamily="34" charset="0"/>
                <a:cs typeface="Verdana" panose="020B0604030504040204" pitchFamily="34" charset="0"/>
              </a:rPr>
              <a:t>&amp; </a:t>
            </a:r>
            <a:r>
              <a:rPr lang="en-US" sz="2000" dirty="0">
                <a:latin typeface="Verdana" panose="020B0604030504040204" pitchFamily="34" charset="0"/>
                <a:ea typeface="Verdana" panose="020B0604030504040204" pitchFamily="34" charset="0"/>
                <a:cs typeface="Verdana" panose="020B0604030504040204" pitchFamily="34" charset="0"/>
              </a:rPr>
              <a:t>Training </a:t>
            </a:r>
            <a:r>
              <a:rPr lang="en-US" sz="2000" dirty="0" smtClean="0">
                <a:latin typeface="Verdana" panose="020B0604030504040204" pitchFamily="34" charset="0"/>
                <a:ea typeface="Verdana" panose="020B0604030504040204" pitchFamily="34" charset="0"/>
                <a:cs typeface="Verdana" panose="020B0604030504040204" pitchFamily="34" charset="0"/>
              </a:rPr>
              <a:t>Services boardroom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Thunder Bay, ON</a:t>
            </a:r>
            <a:endParaRPr lang="en-CA" sz="2000" dirty="0"/>
          </a:p>
        </p:txBody>
      </p:sp>
      <p:sp>
        <p:nvSpPr>
          <p:cNvPr id="6" name="Slide Number Placeholder 5"/>
          <p:cNvSpPr>
            <a:spLocks noGrp="1"/>
          </p:cNvSpPr>
          <p:nvPr>
            <p:ph type="sldNum" sz="quarter" idx="12"/>
          </p:nvPr>
        </p:nvSpPr>
        <p:spPr/>
        <p:txBody>
          <a:bodyPr/>
          <a:lstStyle/>
          <a:p>
            <a:fld id="{6D22F896-40B5-4ADD-8801-0D06FADFA095}" type="slidenum">
              <a:rPr lang="en-US" smtClean="0"/>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29" y="4671589"/>
            <a:ext cx="1512168" cy="16528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800" y="4671589"/>
            <a:ext cx="3383000" cy="1615306"/>
          </a:xfrm>
          <a:prstGeom prst="rect">
            <a:avLst/>
          </a:prstGeom>
        </p:spPr>
      </p:pic>
    </p:spTree>
    <p:extLst>
      <p:ext uri="{BB962C8B-B14F-4D97-AF65-F5344CB8AC3E}">
        <p14:creationId xmlns:p14="http://schemas.microsoft.com/office/powerpoint/2010/main" val="68120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34887"/>
          </a:xfrm>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AMT </a:t>
            </a:r>
            <a:r>
              <a:rPr lang="en-CA" dirty="0">
                <a:latin typeface="Verdana" panose="020B0604030504040204" pitchFamily="34" charset="0"/>
                <a:ea typeface="Verdana" panose="020B0604030504040204" pitchFamily="34" charset="0"/>
                <a:cs typeface="Verdana" panose="020B0604030504040204" pitchFamily="34" charset="0"/>
              </a:rPr>
              <a:t>Job Titles</a:t>
            </a:r>
            <a:endParaRPr lang="en-CA" dirty="0"/>
          </a:p>
        </p:txBody>
      </p:sp>
      <p:sp>
        <p:nvSpPr>
          <p:cNvPr id="3" name="Content Placeholder 2"/>
          <p:cNvSpPr>
            <a:spLocks noGrp="1"/>
          </p:cNvSpPr>
          <p:nvPr>
            <p:ph idx="1"/>
          </p:nvPr>
        </p:nvSpPr>
        <p:spPr>
          <a:xfrm>
            <a:off x="838200" y="1444487"/>
            <a:ext cx="10515600" cy="4732476"/>
          </a:xfrm>
        </p:spPr>
        <p:txBody>
          <a:bodyPr>
            <a:normAutofit fontScale="62500" lnSpcReduction="20000"/>
          </a:bodyPr>
          <a:lstStyle/>
          <a:p>
            <a:pPr marL="0" indent="0">
              <a:lnSpc>
                <a:spcPct val="120000"/>
              </a:lnSpc>
              <a:spcAft>
                <a:spcPts val="600"/>
              </a:spcAft>
              <a:buNone/>
            </a:pPr>
            <a:r>
              <a:rPr lang="en-CA" sz="3200" dirty="0" smtClean="0">
                <a:latin typeface="Verdana" panose="020B0604030504040204" pitchFamily="34" charset="0"/>
                <a:ea typeface="Verdana" panose="020B0604030504040204" pitchFamily="34" charset="0"/>
                <a:cs typeface="Verdana" panose="020B0604030504040204" pitchFamily="34" charset="0"/>
              </a:rPr>
              <a:t>Aircraft </a:t>
            </a:r>
            <a:r>
              <a:rPr lang="en-CA" sz="3200" dirty="0">
                <a:latin typeface="Verdana" panose="020B0604030504040204" pitchFamily="34" charset="0"/>
                <a:ea typeface="Verdana" panose="020B0604030504040204" pitchFamily="34" charset="0"/>
                <a:cs typeface="Verdana" panose="020B0604030504040204" pitchFamily="34" charset="0"/>
              </a:rPr>
              <a:t>mechanical </a:t>
            </a:r>
            <a:r>
              <a:rPr lang="en-CA" sz="3200" dirty="0" smtClean="0">
                <a:latin typeface="Verdana" panose="020B0604030504040204" pitchFamily="34" charset="0"/>
                <a:ea typeface="Verdana" panose="020B0604030504040204" pitchFamily="34" charset="0"/>
                <a:cs typeface="Verdana" panose="020B0604030504040204" pitchFamily="34" charset="0"/>
              </a:rPr>
              <a:t>&amp; </a:t>
            </a:r>
            <a:r>
              <a:rPr lang="en-CA" sz="3200" dirty="0">
                <a:latin typeface="Verdana" panose="020B0604030504040204" pitchFamily="34" charset="0"/>
                <a:ea typeface="Verdana" panose="020B0604030504040204" pitchFamily="34" charset="0"/>
                <a:cs typeface="Verdana" panose="020B0604030504040204" pitchFamily="34" charset="0"/>
              </a:rPr>
              <a:t>fuel systems overhaul </a:t>
            </a:r>
            <a:r>
              <a:rPr lang="en-CA" sz="3200" dirty="0" smtClean="0">
                <a:latin typeface="Verdana" panose="020B0604030504040204" pitchFamily="34" charset="0"/>
                <a:ea typeface="Verdana" panose="020B0604030504040204" pitchFamily="34" charset="0"/>
                <a:cs typeface="Verdana" panose="020B0604030504040204" pitchFamily="34" charset="0"/>
              </a:rPr>
              <a:t>&amp; </a:t>
            </a:r>
            <a:r>
              <a:rPr lang="en-CA" sz="3200" dirty="0">
                <a:latin typeface="Verdana" panose="020B0604030504040204" pitchFamily="34" charset="0"/>
                <a:ea typeface="Verdana" panose="020B0604030504040204" pitchFamily="34" charset="0"/>
                <a:cs typeface="Verdana" panose="020B0604030504040204" pitchFamily="34" charset="0"/>
              </a:rPr>
              <a:t>repair </a:t>
            </a:r>
            <a:r>
              <a:rPr lang="en-CA" sz="3200" dirty="0" smtClean="0">
                <a:latin typeface="Verdana" panose="020B0604030504040204" pitchFamily="34" charset="0"/>
                <a:ea typeface="Verdana" panose="020B0604030504040204" pitchFamily="34" charset="0"/>
                <a:cs typeface="Verdana" panose="020B0604030504040204" pitchFamily="34" charset="0"/>
              </a:rPr>
              <a:t>mechanic</a:t>
            </a:r>
            <a:endParaRPr lang="en-CA" sz="3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a:t>
            </a:r>
            <a:r>
              <a:rPr lang="en-CA" sz="3200" dirty="0" err="1" smtClean="0">
                <a:latin typeface="Verdana" panose="020B0604030504040204" pitchFamily="34" charset="0"/>
                <a:ea typeface="Verdana" panose="020B0604030504040204" pitchFamily="34" charset="0"/>
                <a:cs typeface="Verdana" panose="020B0604030504040204" pitchFamily="34" charset="0"/>
              </a:rPr>
              <a:t>mech’l</a:t>
            </a:r>
            <a:r>
              <a:rPr lang="en-CA" sz="3200" dirty="0" smtClean="0">
                <a:latin typeface="Verdana" panose="020B0604030504040204" pitchFamily="34" charset="0"/>
                <a:ea typeface="Verdana" panose="020B0604030504040204" pitchFamily="34" charset="0"/>
                <a:cs typeface="Verdana" panose="020B0604030504040204" pitchFamily="34" charset="0"/>
              </a:rPr>
              <a:t> </a:t>
            </a:r>
            <a:r>
              <a:rPr lang="en-CA" sz="3200" dirty="0">
                <a:latin typeface="Verdana" panose="020B0604030504040204" pitchFamily="34" charset="0"/>
                <a:ea typeface="Verdana" panose="020B0604030504040204" pitchFamily="34" charset="0"/>
                <a:cs typeface="Verdana" panose="020B0604030504040204" pitchFamily="34" charset="0"/>
              </a:rPr>
              <a:t>systems </a:t>
            </a:r>
            <a:r>
              <a:rPr lang="en-CA" sz="3200" dirty="0" smtClean="0">
                <a:latin typeface="Verdana" panose="020B0604030504040204" pitchFamily="34" charset="0"/>
                <a:ea typeface="Verdana" panose="020B0604030504040204" pitchFamily="34" charset="0"/>
                <a:cs typeface="Verdana" panose="020B0604030504040204" pitchFamily="34" charset="0"/>
              </a:rPr>
              <a:t>inspector	           Aircraft </a:t>
            </a:r>
            <a:r>
              <a:rPr lang="en-CA" sz="3200" dirty="0" err="1" smtClean="0">
                <a:latin typeface="Verdana" panose="020B0604030504040204" pitchFamily="34" charset="0"/>
                <a:ea typeface="Verdana" panose="020B0604030504040204" pitchFamily="34" charset="0"/>
                <a:cs typeface="Verdana" panose="020B0604030504040204" pitchFamily="34" charset="0"/>
              </a:rPr>
              <a:t>mech’l</a:t>
            </a:r>
            <a:r>
              <a:rPr lang="en-CA" sz="3200" dirty="0" smtClean="0">
                <a:latin typeface="Verdana" panose="020B0604030504040204" pitchFamily="34" charset="0"/>
                <a:ea typeface="Verdana" panose="020B0604030504040204" pitchFamily="34" charset="0"/>
                <a:cs typeface="Verdana" panose="020B0604030504040204" pitchFamily="34" charset="0"/>
              </a:rPr>
              <a:t> </a:t>
            </a:r>
            <a:r>
              <a:rPr lang="en-CA" sz="3200" dirty="0">
                <a:latin typeface="Verdana" panose="020B0604030504040204" pitchFamily="34" charset="0"/>
                <a:ea typeface="Verdana" panose="020B0604030504040204" pitchFamily="34" charset="0"/>
                <a:cs typeface="Verdana" panose="020B0604030504040204" pitchFamily="34" charset="0"/>
              </a:rPr>
              <a:t>systems </a:t>
            </a:r>
            <a:r>
              <a:rPr lang="en-CA" sz="3200" dirty="0" err="1">
                <a:latin typeface="Verdana" panose="020B0604030504040204" pitchFamily="34" charset="0"/>
                <a:ea typeface="Verdana" panose="020B0604030504040204" pitchFamily="34" charset="0"/>
                <a:cs typeface="Verdana" panose="020B0604030504040204" pitchFamily="34" charset="0"/>
              </a:rPr>
              <a:t>preflight</a:t>
            </a:r>
            <a:r>
              <a:rPr lang="en-CA" sz="3200" dirty="0">
                <a:latin typeface="Verdana" panose="020B0604030504040204" pitchFamily="34" charset="0"/>
                <a:ea typeface="Verdana" panose="020B0604030504040204" pitchFamily="34" charset="0"/>
                <a:cs typeface="Verdana" panose="020B0604030504040204" pitchFamily="34" charset="0"/>
              </a:rPr>
              <a:t> </a:t>
            </a:r>
            <a:r>
              <a:rPr lang="en-CA" sz="3200" dirty="0" smtClean="0">
                <a:latin typeface="Verdana" panose="020B0604030504040204" pitchFamily="34" charset="0"/>
                <a:ea typeface="Verdana" panose="020B0604030504040204" pitchFamily="34" charset="0"/>
                <a:cs typeface="Verdana" panose="020B0604030504040204" pitchFamily="34" charset="0"/>
              </a:rPr>
              <a:t>Aircraft </a:t>
            </a:r>
            <a:r>
              <a:rPr lang="en-CA" sz="3200" dirty="0" err="1" smtClean="0">
                <a:latin typeface="Verdana" panose="020B0604030504040204" pitchFamily="34" charset="0"/>
                <a:ea typeface="Verdana" panose="020B0604030504040204" pitchFamily="34" charset="0"/>
                <a:cs typeface="Verdana" panose="020B0604030504040204" pitchFamily="34" charset="0"/>
              </a:rPr>
              <a:t>mech’l</a:t>
            </a:r>
            <a:r>
              <a:rPr lang="en-CA" sz="3200" dirty="0" smtClean="0">
                <a:latin typeface="Verdana" panose="020B0604030504040204" pitchFamily="34" charset="0"/>
                <a:ea typeface="Verdana" panose="020B0604030504040204" pitchFamily="34" charset="0"/>
                <a:cs typeface="Verdana" panose="020B0604030504040204" pitchFamily="34" charset="0"/>
              </a:rPr>
              <a:t> </a:t>
            </a:r>
            <a:r>
              <a:rPr lang="en-CA" sz="3200" dirty="0">
                <a:latin typeface="Verdana" panose="020B0604030504040204" pitchFamily="34" charset="0"/>
                <a:ea typeface="Verdana" panose="020B0604030504040204" pitchFamily="34" charset="0"/>
                <a:cs typeface="Verdana" panose="020B0604030504040204" pitchFamily="34" charset="0"/>
              </a:rPr>
              <a:t>systems </a:t>
            </a:r>
            <a:r>
              <a:rPr lang="en-CA" sz="3200" dirty="0" smtClean="0">
                <a:latin typeface="Verdana" panose="020B0604030504040204" pitchFamily="34" charset="0"/>
                <a:ea typeface="Verdana" panose="020B0604030504040204" pitchFamily="34" charset="0"/>
                <a:cs typeface="Verdana" panose="020B0604030504040204" pitchFamily="34" charset="0"/>
              </a:rPr>
              <a:t>technician</a:t>
            </a:r>
            <a:r>
              <a:rPr lang="en-CA" sz="3200" dirty="0">
                <a:latin typeface="Verdana" panose="020B0604030504040204" pitchFamily="34" charset="0"/>
                <a:ea typeface="Verdana" panose="020B0604030504040204" pitchFamily="34" charset="0"/>
                <a:cs typeface="Verdana" panose="020B0604030504040204" pitchFamily="34" charset="0"/>
              </a:rPr>
              <a:t> </a:t>
            </a:r>
            <a:r>
              <a:rPr lang="en-CA" sz="3200" dirty="0" smtClean="0">
                <a:latin typeface="Verdana" panose="020B0604030504040204" pitchFamily="34" charset="0"/>
                <a:ea typeface="Verdana" panose="020B0604030504040204" pitchFamily="34" charset="0"/>
                <a:cs typeface="Verdana" panose="020B0604030504040204" pitchFamily="34" charset="0"/>
              </a:rPr>
              <a:t>             Aircraft </a:t>
            </a:r>
            <a:r>
              <a:rPr lang="en-CA" sz="3200" dirty="0">
                <a:latin typeface="Verdana" panose="020B0604030504040204" pitchFamily="34" charset="0"/>
                <a:ea typeface="Verdana" panose="020B0604030504040204" pitchFamily="34" charset="0"/>
                <a:cs typeface="Verdana" panose="020B0604030504040204" pitchFamily="34" charset="0"/>
              </a:rPr>
              <a:t>mechanic</a:t>
            </a: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mechanic, engine </a:t>
            </a:r>
            <a:r>
              <a:rPr lang="en-CA" sz="3200" dirty="0" err="1" smtClean="0">
                <a:latin typeface="Verdana" panose="020B0604030504040204" pitchFamily="34" charset="0"/>
                <a:ea typeface="Verdana" panose="020B0604030504040204" pitchFamily="34" charset="0"/>
                <a:cs typeface="Verdana" panose="020B0604030504040204" pitchFamily="34" charset="0"/>
              </a:rPr>
              <a:t>access.overhaul</a:t>
            </a:r>
            <a:r>
              <a:rPr lang="en-CA" sz="3200" dirty="0" smtClean="0">
                <a:latin typeface="Verdana" panose="020B0604030504040204" pitchFamily="34" charset="0"/>
                <a:ea typeface="Verdana" panose="020B0604030504040204" pitchFamily="34" charset="0"/>
                <a:cs typeface="Verdana" panose="020B0604030504040204" pitchFamily="34" charset="0"/>
              </a:rPr>
              <a:t>	 Aircraft </a:t>
            </a:r>
            <a:r>
              <a:rPr lang="en-CA" sz="3200" dirty="0">
                <a:latin typeface="Verdana" panose="020B0604030504040204" pitchFamily="34" charset="0"/>
                <a:ea typeface="Verdana" panose="020B0604030504040204" pitchFamily="34" charset="0"/>
                <a:cs typeface="Verdana" panose="020B0604030504040204" pitchFamily="34" charset="0"/>
              </a:rPr>
              <a:t>mechanic, engine overhaul</a:t>
            </a: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mechanic </a:t>
            </a:r>
            <a:r>
              <a:rPr lang="en-CA" sz="3200" dirty="0" smtClean="0">
                <a:latin typeface="Verdana" panose="020B0604030504040204" pitchFamily="34" charset="0"/>
                <a:ea typeface="Verdana" panose="020B0604030504040204" pitchFamily="34" charset="0"/>
                <a:cs typeface="Verdana" panose="020B0604030504040204" pitchFamily="34" charset="0"/>
              </a:rPr>
              <a:t>experimental			      Aircraft </a:t>
            </a:r>
            <a:r>
              <a:rPr lang="en-CA" sz="3200" dirty="0">
                <a:latin typeface="Verdana" panose="020B0604030504040204" pitchFamily="34" charset="0"/>
                <a:ea typeface="Verdana" panose="020B0604030504040204" pitchFamily="34" charset="0"/>
                <a:cs typeface="Verdana" panose="020B0604030504040204" pitchFamily="34" charset="0"/>
              </a:rPr>
              <a:t>mechanic, flight tests</a:t>
            </a: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mechanic, mechanical </a:t>
            </a:r>
            <a:r>
              <a:rPr lang="en-CA" sz="3200" dirty="0" smtClean="0">
                <a:latin typeface="Verdana" panose="020B0604030504040204" pitchFamily="34" charset="0"/>
                <a:ea typeface="Verdana" panose="020B0604030504040204" pitchFamily="34" charset="0"/>
                <a:cs typeface="Verdana" panose="020B0604030504040204" pitchFamily="34" charset="0"/>
              </a:rPr>
              <a:t>systems		 Aircraft </a:t>
            </a:r>
            <a:r>
              <a:rPr lang="en-CA" sz="3200" dirty="0">
                <a:latin typeface="Verdana" panose="020B0604030504040204" pitchFamily="34" charset="0"/>
                <a:ea typeface="Verdana" panose="020B0604030504040204" pitchFamily="34" charset="0"/>
                <a:cs typeface="Verdana" panose="020B0604030504040204" pitchFamily="34" charset="0"/>
              </a:rPr>
              <a:t>mechanic, power plant</a:t>
            </a: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plumbing and hydraulics </a:t>
            </a:r>
            <a:r>
              <a:rPr lang="en-CA" sz="3200" dirty="0" smtClean="0">
                <a:latin typeface="Verdana" panose="020B0604030504040204" pitchFamily="34" charset="0"/>
                <a:ea typeface="Verdana" panose="020B0604030504040204" pitchFamily="34" charset="0"/>
                <a:cs typeface="Verdana" panose="020B0604030504040204" pitchFamily="34" charset="0"/>
              </a:rPr>
              <a:t>mechanic	 Aircraft </a:t>
            </a:r>
            <a:r>
              <a:rPr lang="en-CA" sz="3200" dirty="0">
                <a:latin typeface="Verdana" panose="020B0604030504040204" pitchFamily="34" charset="0"/>
                <a:ea typeface="Verdana" panose="020B0604030504040204" pitchFamily="34" charset="0"/>
                <a:cs typeface="Verdana" panose="020B0604030504040204" pitchFamily="34" charset="0"/>
              </a:rPr>
              <a:t>propeller systems </a:t>
            </a:r>
            <a:r>
              <a:rPr lang="en-CA" sz="3200" dirty="0" err="1" smtClean="0">
                <a:latin typeface="Verdana" panose="020B0604030504040204" pitchFamily="34" charset="0"/>
                <a:ea typeface="Verdana" panose="020B0604030504040204" pitchFamily="34" charset="0"/>
                <a:cs typeface="Verdana" panose="020B0604030504040204" pitchFamily="34" charset="0"/>
              </a:rPr>
              <a:t>techn</a:t>
            </a:r>
            <a:endParaRPr lang="en-CA" sz="3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reciprocating engine </a:t>
            </a:r>
            <a:r>
              <a:rPr lang="en-CA" sz="3200" dirty="0" smtClean="0">
                <a:latin typeface="Verdana" panose="020B0604030504040204" pitchFamily="34" charset="0"/>
                <a:ea typeface="Verdana" panose="020B0604030504040204" pitchFamily="34" charset="0"/>
                <a:cs typeface="Verdana" panose="020B0604030504040204" pitchFamily="34" charset="0"/>
              </a:rPr>
              <a:t>technician		 Aircraft </a:t>
            </a:r>
            <a:r>
              <a:rPr lang="en-CA" sz="3200" dirty="0">
                <a:latin typeface="Verdana" panose="020B0604030504040204" pitchFamily="34" charset="0"/>
                <a:ea typeface="Verdana" panose="020B0604030504040204" pitchFamily="34" charset="0"/>
                <a:cs typeface="Verdana" panose="020B0604030504040204" pitchFamily="34" charset="0"/>
              </a:rPr>
              <a:t>repair </a:t>
            </a:r>
            <a:r>
              <a:rPr lang="en-CA" sz="3200" dirty="0" smtClean="0">
                <a:latin typeface="Verdana" panose="020B0604030504040204" pitchFamily="34" charset="0"/>
                <a:ea typeface="Verdana" panose="020B0604030504040204" pitchFamily="34" charset="0"/>
                <a:cs typeface="Verdana" panose="020B0604030504040204" pitchFamily="34" charset="0"/>
              </a:rPr>
              <a:t>&amp; </a:t>
            </a:r>
            <a:r>
              <a:rPr lang="en-CA" sz="3200" dirty="0">
                <a:latin typeface="Verdana" panose="020B0604030504040204" pitchFamily="34" charset="0"/>
                <a:ea typeface="Verdana" panose="020B0604030504040204" pitchFamily="34" charset="0"/>
                <a:cs typeface="Verdana" panose="020B0604030504040204" pitchFamily="34" charset="0"/>
              </a:rPr>
              <a:t>overhaul inspector</a:t>
            </a:r>
          </a:p>
          <a:p>
            <a:pPr marL="0" indent="0">
              <a:lnSpc>
                <a:spcPct val="120000"/>
              </a:lnSpc>
              <a:spcAft>
                <a:spcPts val="600"/>
              </a:spcAft>
              <a:buNone/>
            </a:pPr>
            <a:r>
              <a:rPr lang="en-CA" sz="3200" dirty="0">
                <a:latin typeface="Verdana" panose="020B0604030504040204" pitchFamily="34" charset="0"/>
                <a:ea typeface="Verdana" panose="020B0604030504040204" pitchFamily="34" charset="0"/>
                <a:cs typeface="Verdana" panose="020B0604030504040204" pitchFamily="34" charset="0"/>
              </a:rPr>
              <a:t>Aircraft repair shop </a:t>
            </a:r>
            <a:r>
              <a:rPr lang="en-CA" sz="3200" dirty="0" smtClean="0">
                <a:latin typeface="Verdana" panose="020B0604030504040204" pitchFamily="34" charset="0"/>
                <a:ea typeface="Verdana" panose="020B0604030504040204" pitchFamily="34" charset="0"/>
                <a:cs typeface="Verdana" panose="020B0604030504040204" pitchFamily="34" charset="0"/>
              </a:rPr>
              <a:t>inspector			      Aircraft </a:t>
            </a:r>
            <a:r>
              <a:rPr lang="en-CA" sz="3200" dirty="0">
                <a:latin typeface="Verdana" panose="020B0604030504040204" pitchFamily="34" charset="0"/>
                <a:ea typeface="Verdana" panose="020B0604030504040204" pitchFamily="34" charset="0"/>
                <a:cs typeface="Verdana" panose="020B0604030504040204" pitchFamily="34" charset="0"/>
              </a:rPr>
              <a:t>safety systems mechanic</a:t>
            </a:r>
          </a:p>
          <a:p>
            <a:pPr marL="0" indent="0">
              <a:lnSpc>
                <a:spcPct val="120000"/>
              </a:lnSpc>
              <a:spcAft>
                <a:spcPts val="600"/>
              </a:spcAft>
              <a:buNone/>
            </a:pPr>
            <a:r>
              <a:rPr lang="en-CA" sz="3200" dirty="0" smtClean="0">
                <a:latin typeface="Verdana" panose="020B0604030504040204" pitchFamily="34" charset="0"/>
                <a:ea typeface="Verdana" panose="020B0604030504040204" pitchFamily="34" charset="0"/>
                <a:cs typeface="Verdana" panose="020B0604030504040204" pitchFamily="34" charset="0"/>
              </a:rPr>
              <a:t>Aircraft sheet metal technician			      Aircraft skin repairer</a:t>
            </a:r>
          </a:p>
          <a:p>
            <a:pPr marL="0" indent="0">
              <a:lnSpc>
                <a:spcPct val="120000"/>
              </a:lnSpc>
              <a:spcAft>
                <a:spcPts val="600"/>
              </a:spcAft>
              <a:buNone/>
            </a:pPr>
            <a:r>
              <a:rPr lang="en-CA" sz="3200" dirty="0" smtClean="0">
                <a:latin typeface="Verdana" panose="020B0604030504040204" pitchFamily="34" charset="0"/>
                <a:ea typeface="Verdana" panose="020B0604030504040204" pitchFamily="34" charset="0"/>
                <a:cs typeface="Verdana" panose="020B0604030504040204" pitchFamily="34" charset="0"/>
              </a:rPr>
              <a:t>Aircraft </a:t>
            </a:r>
            <a:r>
              <a:rPr lang="en-CA" sz="3200" dirty="0" err="1">
                <a:latin typeface="Verdana" panose="020B0604030504040204" pitchFamily="34" charset="0"/>
                <a:ea typeface="Verdana" panose="020B0604030504040204" pitchFamily="34" charset="0"/>
                <a:cs typeface="Verdana" panose="020B0604030504040204" pitchFamily="34" charset="0"/>
              </a:rPr>
              <a:t>mech’l</a:t>
            </a:r>
            <a:r>
              <a:rPr lang="en-CA" sz="3200" dirty="0">
                <a:latin typeface="Verdana" panose="020B0604030504040204" pitchFamily="34" charset="0"/>
                <a:ea typeface="Verdana" panose="020B0604030504040204" pitchFamily="34" charset="0"/>
                <a:cs typeface="Verdana" panose="020B0604030504040204" pitchFamily="34" charset="0"/>
              </a:rPr>
              <a:t> systems repair inspector/ repair shop inspector		</a:t>
            </a:r>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41358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AMT </a:t>
            </a:r>
            <a:r>
              <a:rPr lang="en-CA" dirty="0">
                <a:latin typeface="Verdana" panose="020B0604030504040204" pitchFamily="34" charset="0"/>
                <a:ea typeface="Verdana" panose="020B0604030504040204" pitchFamily="34" charset="0"/>
                <a:cs typeface="Verdana" panose="020B0604030504040204" pitchFamily="34" charset="0"/>
              </a:rPr>
              <a:t>Job Titles</a:t>
            </a:r>
            <a:endParaRPr lang="en-CA" dirty="0"/>
          </a:p>
        </p:txBody>
      </p:sp>
      <p:sp>
        <p:nvSpPr>
          <p:cNvPr id="3" name="Content Placeholder 2"/>
          <p:cNvSpPr>
            <a:spLocks noGrp="1"/>
          </p:cNvSpPr>
          <p:nvPr>
            <p:ph idx="1"/>
          </p:nvPr>
        </p:nvSpPr>
        <p:spPr/>
        <p:txBody>
          <a:bodyPr>
            <a:noAutofit/>
          </a:bodyPr>
          <a:lstStyle/>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Aircraft structural repair technician	</a:t>
            </a:r>
            <a:r>
              <a:rPr lang="en-CA" sz="2000" dirty="0" smtClean="0">
                <a:latin typeface="Verdana" panose="020B0604030504040204" pitchFamily="34" charset="0"/>
                <a:ea typeface="Verdana" panose="020B0604030504040204" pitchFamily="34" charset="0"/>
                <a:cs typeface="Verdana" panose="020B0604030504040204" pitchFamily="34" charset="0"/>
              </a:rPr>
              <a:t>     Aircraft </a:t>
            </a:r>
            <a:r>
              <a:rPr lang="en-CA" sz="2000" dirty="0">
                <a:latin typeface="Verdana" panose="020B0604030504040204" pitchFamily="34" charset="0"/>
                <a:ea typeface="Verdana" panose="020B0604030504040204" pitchFamily="34" charset="0"/>
                <a:cs typeface="Verdana" panose="020B0604030504040204" pitchFamily="34" charset="0"/>
              </a:rPr>
              <a:t>structural technician</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Aircraft systems inspector			</a:t>
            </a:r>
            <a:r>
              <a:rPr lang="en-CA" sz="2000" dirty="0" smtClean="0">
                <a:latin typeface="Verdana" panose="020B0604030504040204" pitchFamily="34" charset="0"/>
                <a:ea typeface="Verdana" panose="020B0604030504040204" pitchFamily="34" charset="0"/>
                <a:cs typeface="Verdana" panose="020B0604030504040204" pitchFamily="34" charset="0"/>
              </a:rPr>
              <a:t>     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accessories overhaul</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gas turbine engines	</a:t>
            </a:r>
            <a:r>
              <a:rPr lang="en-CA" sz="2000" dirty="0" smtClean="0">
                <a:latin typeface="Verdana" panose="020B0604030504040204" pitchFamily="34" charset="0"/>
                <a:ea typeface="Verdana" panose="020B0604030504040204" pitchFamily="34" charset="0"/>
                <a:cs typeface="Verdana" panose="020B0604030504040204" pitchFamily="34" charset="0"/>
              </a:rPr>
              <a:t>     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mechanical systems</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propeller systems	</a:t>
            </a:r>
            <a:r>
              <a:rPr lang="en-CA" sz="2000" dirty="0" smtClean="0">
                <a:latin typeface="Verdana" panose="020B0604030504040204" pitchFamily="34" charset="0"/>
                <a:ea typeface="Verdana" panose="020B0604030504040204" pitchFamily="34" charset="0"/>
                <a:cs typeface="Verdana" panose="020B0604030504040204" pitchFamily="34" charset="0"/>
              </a:rPr>
              <a:t>     Aircraft </a:t>
            </a:r>
            <a:r>
              <a:rPr lang="en-CA" sz="2000" dirty="0">
                <a:latin typeface="Verdana" panose="020B0604030504040204" pitchFamily="34" charset="0"/>
                <a:ea typeface="Verdana" panose="020B0604030504040204" pitchFamily="34" charset="0"/>
                <a:cs typeface="Verdana" panose="020B0604030504040204" pitchFamily="34" charset="0"/>
              </a:rPr>
              <a:t>technician, propulsion</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Airframe mechanic				</a:t>
            </a:r>
            <a:r>
              <a:rPr lang="en-CA" sz="2000" dirty="0" smtClean="0">
                <a:latin typeface="Verdana" panose="020B0604030504040204" pitchFamily="34" charset="0"/>
                <a:ea typeface="Verdana" panose="020B0604030504040204" pitchFamily="34" charset="0"/>
                <a:cs typeface="Verdana" panose="020B0604030504040204" pitchFamily="34" charset="0"/>
              </a:rPr>
              <a:t>          Apprentice </a:t>
            </a:r>
            <a:r>
              <a:rPr lang="en-CA" sz="2000" dirty="0">
                <a:latin typeface="Verdana" panose="020B0604030504040204" pitchFamily="34" charset="0"/>
                <a:ea typeface="Verdana" panose="020B0604030504040204" pitchFamily="34" charset="0"/>
                <a:cs typeface="Verdana" panose="020B0604030504040204" pitchFamily="34" charset="0"/>
              </a:rPr>
              <a:t>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maint</a:t>
            </a:r>
            <a:r>
              <a:rPr lang="en-CA" sz="2000" dirty="0" smtClean="0">
                <a:latin typeface="Verdana" panose="020B0604030504040204" pitchFamily="34" charset="0"/>
                <a:ea typeface="Verdana" panose="020B0604030504040204" pitchFamily="34" charset="0"/>
                <a:cs typeface="Verdana" panose="020B0604030504040204" pitchFamily="34" charset="0"/>
              </a:rPr>
              <a:t>. engineer</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Apprentice </a:t>
            </a:r>
            <a:r>
              <a:rPr lang="en-CA" sz="2000" dirty="0">
                <a:latin typeface="Verdana" panose="020B0604030504040204" pitchFamily="34" charset="0"/>
                <a:ea typeface="Verdana" panose="020B0604030504040204" pitchFamily="34" charset="0"/>
                <a:cs typeface="Verdana" panose="020B0604030504040204" pitchFamily="34" charset="0"/>
              </a:rPr>
              <a:t>aircraft mechanic, mechanical systems</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Apprentice AME (aircraft maintenance engineer)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Aviation </a:t>
            </a:r>
            <a:r>
              <a:rPr lang="en-CA" sz="2000" dirty="0">
                <a:latin typeface="Verdana" panose="020B0604030504040204" pitchFamily="34" charset="0"/>
                <a:ea typeface="Verdana" panose="020B0604030504040204" pitchFamily="34" charset="0"/>
                <a:cs typeface="Verdana" panose="020B0604030504040204" pitchFamily="34" charset="0"/>
              </a:rPr>
              <a:t>maintenance inspector</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Aviation mechanical component shop </a:t>
            </a:r>
            <a:r>
              <a:rPr lang="en-CA" sz="2000" dirty="0" smtClean="0">
                <a:latin typeface="Verdana" panose="020B0604030504040204" pitchFamily="34" charset="0"/>
                <a:ea typeface="Verdana" panose="020B0604030504040204" pitchFamily="34" charset="0"/>
                <a:cs typeface="Verdana" panose="020B0604030504040204" pitchFamily="34" charset="0"/>
              </a:rPr>
              <a:t>technician</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77367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AMT </a:t>
            </a:r>
            <a:r>
              <a:rPr lang="en-CA" dirty="0">
                <a:latin typeface="Verdana" panose="020B0604030504040204" pitchFamily="34" charset="0"/>
                <a:ea typeface="Verdana" panose="020B0604030504040204" pitchFamily="34" charset="0"/>
                <a:cs typeface="Verdana" panose="020B0604030504040204" pitchFamily="34" charset="0"/>
              </a:rPr>
              <a:t>Job Titles</a:t>
            </a:r>
            <a:endParaRPr lang="en-CA" dirty="0"/>
          </a:p>
        </p:txBody>
      </p:sp>
      <p:sp>
        <p:nvSpPr>
          <p:cNvPr id="3" name="Content Placeholder 2"/>
          <p:cNvSpPr>
            <a:spLocks noGrp="1"/>
          </p:cNvSpPr>
          <p:nvPr>
            <p:ph idx="1"/>
          </p:nvPr>
        </p:nvSpPr>
        <p:spPr>
          <a:xfrm>
            <a:off x="838200" y="1762002"/>
            <a:ext cx="10515600" cy="4625546"/>
          </a:xfrm>
        </p:spPr>
        <p:txBody>
          <a:bodyPr>
            <a:noAutofit/>
          </a:bodyPr>
          <a:lstStyle/>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Flight line mechanic			</a:t>
            </a:r>
            <a:r>
              <a:rPr lang="en-CA" sz="2000" dirty="0" smtClean="0">
                <a:latin typeface="Verdana" panose="020B0604030504040204" pitchFamily="34" charset="0"/>
                <a:ea typeface="Verdana" panose="020B0604030504040204" pitchFamily="34" charset="0"/>
                <a:cs typeface="Verdana" panose="020B0604030504040204" pitchFamily="34" charset="0"/>
              </a:rPr>
              <a:t>           Flight </a:t>
            </a:r>
            <a:r>
              <a:rPr lang="en-CA" sz="2000" dirty="0">
                <a:latin typeface="Verdana" panose="020B0604030504040204" pitchFamily="34" charset="0"/>
                <a:ea typeface="Verdana" panose="020B0604030504040204" pitchFamily="34" charset="0"/>
                <a:cs typeface="Verdana" panose="020B0604030504040204" pitchFamily="34" charset="0"/>
              </a:rPr>
              <a:t>test inspector</a:t>
            </a: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Flight </a:t>
            </a:r>
            <a:r>
              <a:rPr lang="en-CA" sz="2000" dirty="0">
                <a:latin typeface="Verdana" panose="020B0604030504040204" pitchFamily="34" charset="0"/>
                <a:ea typeface="Verdana" panose="020B0604030504040204" pitchFamily="34" charset="0"/>
                <a:cs typeface="Verdana" panose="020B0604030504040204" pitchFamily="34" charset="0"/>
              </a:rPr>
              <a:t>test mechanic, </a:t>
            </a:r>
            <a:r>
              <a:rPr lang="en-CA" sz="2000" dirty="0" smtClean="0">
                <a:latin typeface="Verdana" panose="020B0604030504040204" pitchFamily="34" charset="0"/>
                <a:ea typeface="Verdana" panose="020B0604030504040204" pitchFamily="34" charset="0"/>
                <a:cs typeface="Verdana" panose="020B0604030504040204" pitchFamily="34" charset="0"/>
              </a:rPr>
              <a:t>aircraft           Gas </a:t>
            </a:r>
            <a:r>
              <a:rPr lang="en-CA" sz="2000" dirty="0">
                <a:latin typeface="Verdana" panose="020B0604030504040204" pitchFamily="34" charset="0"/>
                <a:ea typeface="Verdana" panose="020B0604030504040204" pitchFamily="34" charset="0"/>
                <a:cs typeface="Verdana" panose="020B0604030504040204" pitchFamily="34" charset="0"/>
              </a:rPr>
              <a:t>turbine engine </a:t>
            </a:r>
            <a:r>
              <a:rPr lang="en-CA" sz="2000" dirty="0" smtClean="0">
                <a:latin typeface="Verdana" panose="020B0604030504040204" pitchFamily="34" charset="0"/>
                <a:ea typeface="Verdana" panose="020B0604030504040204" pitchFamily="34" charset="0"/>
                <a:cs typeface="Verdana" panose="020B0604030504040204" pitchFamily="34" charset="0"/>
              </a:rPr>
              <a:t>mechanic 	</a:t>
            </a: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Helicopter </a:t>
            </a:r>
            <a:r>
              <a:rPr lang="en-CA" sz="2000" dirty="0">
                <a:latin typeface="Verdana" panose="020B0604030504040204" pitchFamily="34" charset="0"/>
                <a:ea typeface="Verdana" panose="020B0604030504040204" pitchFamily="34" charset="0"/>
                <a:cs typeface="Verdana" panose="020B0604030504040204" pitchFamily="34" charset="0"/>
              </a:rPr>
              <a:t>inspector, mechanical systems</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Helicopter </a:t>
            </a:r>
            <a:r>
              <a:rPr lang="en-CA" sz="2000" dirty="0" smtClean="0">
                <a:latin typeface="Verdana" panose="020B0604030504040204" pitchFamily="34" charset="0"/>
                <a:ea typeface="Verdana" panose="020B0604030504040204" pitchFamily="34" charset="0"/>
                <a:cs typeface="Verdana" panose="020B0604030504040204" pitchFamily="34" charset="0"/>
              </a:rPr>
              <a:t>mechanic			           Hydraulic </a:t>
            </a:r>
            <a:r>
              <a:rPr lang="en-CA" sz="2000" dirty="0">
                <a:latin typeface="Verdana" panose="020B0604030504040204" pitchFamily="34" charset="0"/>
                <a:ea typeface="Verdana" panose="020B0604030504040204" pitchFamily="34" charset="0"/>
                <a:cs typeface="Verdana" panose="020B0604030504040204" pitchFamily="34" charset="0"/>
              </a:rPr>
              <a:t>mechanic, aircraft</a:t>
            </a: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Hydraulics </a:t>
            </a:r>
            <a:r>
              <a:rPr lang="en-CA" sz="2000" dirty="0">
                <a:latin typeface="Verdana" panose="020B0604030504040204" pitchFamily="34" charset="0"/>
                <a:ea typeface="Verdana" panose="020B0604030504040204" pitchFamily="34" charset="0"/>
                <a:cs typeface="Verdana" panose="020B0604030504040204" pitchFamily="34" charset="0"/>
              </a:rPr>
              <a:t>technician, </a:t>
            </a:r>
            <a:r>
              <a:rPr lang="en-CA" sz="2000" dirty="0" smtClean="0">
                <a:latin typeface="Verdana" panose="020B0604030504040204" pitchFamily="34" charset="0"/>
                <a:ea typeface="Verdana" panose="020B0604030504040204" pitchFamily="34" charset="0"/>
                <a:cs typeface="Verdana" panose="020B0604030504040204" pitchFamily="34" charset="0"/>
              </a:rPr>
              <a:t>aircraft		 Inspector</a:t>
            </a:r>
            <a:r>
              <a:rPr lang="en-CA" sz="2000" dirty="0">
                <a:latin typeface="Verdana" panose="020B0604030504040204" pitchFamily="34" charset="0"/>
                <a:ea typeface="Verdana" panose="020B0604030504040204" pitchFamily="34" charset="0"/>
                <a:cs typeface="Verdana" panose="020B0604030504040204" pitchFamily="34" charset="0"/>
              </a:rPr>
              <a:t>, </a:t>
            </a:r>
            <a:r>
              <a:rPr lang="en-CA" sz="2000" dirty="0" smtClean="0">
                <a:latin typeface="Verdana" panose="020B0604030504040204" pitchFamily="34" charset="0"/>
                <a:ea typeface="Verdana" panose="020B0604030504040204" pitchFamily="34" charset="0"/>
                <a:cs typeface="Verdana" panose="020B0604030504040204" pitchFamily="34" charset="0"/>
              </a:rPr>
              <a:t>aircraft				</a:t>
            </a: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Inspector</a:t>
            </a:r>
            <a:r>
              <a:rPr lang="en-CA" sz="2000" dirty="0">
                <a:latin typeface="Verdana" panose="020B0604030504040204" pitchFamily="34" charset="0"/>
                <a:ea typeface="Verdana" panose="020B0604030504040204" pitchFamily="34" charset="0"/>
                <a:cs typeface="Verdana" panose="020B0604030504040204" pitchFamily="34" charset="0"/>
              </a:rPr>
              <a:t>, aircraft engine overhaul </a:t>
            </a:r>
            <a:r>
              <a:rPr lang="en-CA" sz="2000" dirty="0" smtClean="0">
                <a:latin typeface="Verdana" panose="020B0604030504040204" pitchFamily="34" charset="0"/>
                <a:ea typeface="Verdana" panose="020B0604030504040204" pitchFamily="34" charset="0"/>
                <a:cs typeface="Verdana" panose="020B0604030504040204" pitchFamily="34" charset="0"/>
              </a:rPr>
              <a:t>  Jr </a:t>
            </a:r>
            <a:r>
              <a:rPr lang="en-CA" sz="2000" dirty="0">
                <a:latin typeface="Verdana" panose="020B0604030504040204" pitchFamily="34" charset="0"/>
                <a:ea typeface="Verdana" panose="020B0604030504040204" pitchFamily="34" charset="0"/>
                <a:cs typeface="Verdana" panose="020B0604030504040204" pitchFamily="34" charset="0"/>
              </a:rPr>
              <a:t>mechanic, mechanical systems</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Inspector, aircraft </a:t>
            </a:r>
            <a:r>
              <a:rPr lang="en-CA" sz="2000" dirty="0" smtClean="0">
                <a:latin typeface="Verdana" panose="020B0604030504040204" pitchFamily="34" charset="0"/>
                <a:ea typeface="Verdana" panose="020B0604030504040204" pitchFamily="34" charset="0"/>
                <a:cs typeface="Verdana" panose="020B0604030504040204" pitchFamily="34" charset="0"/>
              </a:rPr>
              <a:t>engines			 Insp, </a:t>
            </a:r>
            <a:r>
              <a:rPr lang="en-CA" sz="2000" dirty="0">
                <a:latin typeface="Verdana" panose="020B0604030504040204" pitchFamily="34" charset="0"/>
                <a:ea typeface="Verdana" panose="020B0604030504040204" pitchFamily="34" charset="0"/>
                <a:cs typeface="Verdana" panose="020B0604030504040204" pitchFamily="34" charset="0"/>
              </a:rPr>
              <a:t>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mech’l</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systems flight </a:t>
            </a:r>
            <a:r>
              <a:rPr lang="en-CA" sz="2000" dirty="0" smtClean="0">
                <a:latin typeface="Verdana" panose="020B0604030504040204" pitchFamily="34" charset="0"/>
                <a:ea typeface="Verdana" panose="020B0604030504040204" pitchFamily="34" charset="0"/>
                <a:cs typeface="Verdana" panose="020B0604030504040204" pitchFamily="34" charset="0"/>
              </a:rPr>
              <a:t>tests	 Inspector</a:t>
            </a:r>
            <a:r>
              <a:rPr lang="en-CA" sz="2000" dirty="0">
                <a:latin typeface="Verdana" panose="020B0604030504040204" pitchFamily="34" charset="0"/>
                <a:ea typeface="Verdana" panose="020B0604030504040204" pitchFamily="34" charset="0"/>
                <a:cs typeface="Verdana" panose="020B0604030504040204" pitchFamily="34" charset="0"/>
              </a:rPr>
              <a:t>, aircraft </a:t>
            </a:r>
            <a:r>
              <a:rPr lang="en-CA" sz="2000" dirty="0" smtClean="0">
                <a:latin typeface="Verdana" panose="020B0604030504040204" pitchFamily="34" charset="0"/>
                <a:ea typeface="Verdana" panose="020B0604030504040204" pitchFamily="34" charset="0"/>
                <a:cs typeface="Verdana" panose="020B0604030504040204" pitchFamily="34" charset="0"/>
              </a:rPr>
              <a:t>systems              Maintenance </a:t>
            </a:r>
            <a:r>
              <a:rPr lang="en-CA" sz="2000" dirty="0">
                <a:latin typeface="Verdana" panose="020B0604030504040204" pitchFamily="34" charset="0"/>
                <a:ea typeface="Verdana" panose="020B0604030504040204" pitchFamily="34" charset="0"/>
                <a:cs typeface="Verdana" panose="020B0604030504040204" pitchFamily="34" charset="0"/>
              </a:rPr>
              <a:t>technician, aircraft</a:t>
            </a:r>
          </a:p>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Inspector</a:t>
            </a:r>
            <a:r>
              <a:rPr lang="en-CA" sz="2000" dirty="0">
                <a:latin typeface="Verdana" panose="020B0604030504040204" pitchFamily="34" charset="0"/>
                <a:ea typeface="Verdana" panose="020B0604030504040204" pitchFamily="34" charset="0"/>
                <a:cs typeface="Verdana" panose="020B0604030504040204" pitchFamily="34" charset="0"/>
              </a:rPr>
              <a:t>, aviation </a:t>
            </a:r>
            <a:r>
              <a:rPr lang="en-CA" sz="2000" dirty="0" smtClean="0">
                <a:latin typeface="Verdana" panose="020B0604030504040204" pitchFamily="34" charset="0"/>
                <a:ea typeface="Verdana" panose="020B0604030504040204" pitchFamily="34" charset="0"/>
                <a:cs typeface="Verdana" panose="020B0604030504040204" pitchFamily="34" charset="0"/>
              </a:rPr>
              <a:t>maintenance		 Inspector</a:t>
            </a:r>
            <a:r>
              <a:rPr lang="en-CA" sz="2000" dirty="0">
                <a:latin typeface="Verdana" panose="020B0604030504040204" pitchFamily="34" charset="0"/>
                <a:ea typeface="Verdana" panose="020B0604030504040204" pitchFamily="34" charset="0"/>
                <a:cs typeface="Verdana" panose="020B0604030504040204" pitchFamily="34" charset="0"/>
              </a:rPr>
              <a:t>, repair and </a:t>
            </a:r>
            <a:r>
              <a:rPr lang="en-CA" sz="2000" dirty="0" smtClean="0">
                <a:latin typeface="Verdana" panose="020B0604030504040204" pitchFamily="34" charset="0"/>
                <a:ea typeface="Verdana" panose="020B0604030504040204" pitchFamily="34" charset="0"/>
                <a:cs typeface="Verdana" panose="020B0604030504040204" pitchFamily="34" charset="0"/>
              </a:rPr>
              <a:t>overhaul		</a:t>
            </a:r>
          </a:p>
          <a:p>
            <a:pPr marL="0" indent="0">
              <a:spcAft>
                <a:spcPts val="0"/>
              </a:spcAft>
              <a:buNone/>
            </a:pP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36675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1878"/>
          </a:xfrm>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AMT </a:t>
            </a:r>
            <a:r>
              <a:rPr lang="en-CA" dirty="0">
                <a:latin typeface="Verdana" panose="020B0604030504040204" pitchFamily="34" charset="0"/>
                <a:ea typeface="Verdana" panose="020B0604030504040204" pitchFamily="34" charset="0"/>
                <a:cs typeface="Verdana" panose="020B0604030504040204" pitchFamily="34" charset="0"/>
              </a:rPr>
              <a:t>Job Titles</a:t>
            </a:r>
            <a:endParaRPr lang="en-CA" dirty="0"/>
          </a:p>
        </p:txBody>
      </p:sp>
      <p:sp>
        <p:nvSpPr>
          <p:cNvPr id="3" name="Content Placeholder 2"/>
          <p:cNvSpPr>
            <a:spLocks noGrp="1"/>
          </p:cNvSpPr>
          <p:nvPr>
            <p:ph idx="1"/>
          </p:nvPr>
        </p:nvSpPr>
        <p:spPr>
          <a:xfrm>
            <a:off x="838200" y="1391478"/>
            <a:ext cx="10515600" cy="4785485"/>
          </a:xfrm>
        </p:spPr>
        <p:txBody>
          <a:bodyPr>
            <a:normAutofit fontScale="92500"/>
          </a:bodyPr>
          <a:lstStyle/>
          <a:p>
            <a:pPr marL="0" indent="0">
              <a:lnSpc>
                <a:spcPct val="110000"/>
              </a:lnSpc>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Mechanic</a:t>
            </a:r>
            <a:r>
              <a:rPr lang="en-CA" sz="2000" dirty="0">
                <a:latin typeface="Verdana" panose="020B0604030504040204" pitchFamily="34" charset="0"/>
                <a:ea typeface="Verdana" panose="020B0604030504040204" pitchFamily="34" charset="0"/>
                <a:cs typeface="Verdana" panose="020B0604030504040204" pitchFamily="34" charset="0"/>
              </a:rPr>
              <a:t>, aircraft engine </a:t>
            </a:r>
            <a:r>
              <a:rPr lang="en-CA" sz="2000" dirty="0" smtClean="0">
                <a:latin typeface="Verdana" panose="020B0604030504040204" pitchFamily="34" charset="0"/>
                <a:ea typeface="Verdana" panose="020B0604030504040204" pitchFamily="34" charset="0"/>
                <a:cs typeface="Verdana" panose="020B0604030504040204" pitchFamily="34" charset="0"/>
              </a:rPr>
              <a:t>overhaul			Mechanic</a:t>
            </a:r>
            <a:r>
              <a:rPr lang="en-CA" sz="2000" dirty="0">
                <a:latin typeface="Verdana" panose="020B0604030504040204" pitchFamily="34" charset="0"/>
                <a:ea typeface="Verdana" panose="020B0604030504040204" pitchFamily="34" charset="0"/>
                <a:cs typeface="Verdana" panose="020B0604030504040204" pitchFamily="34" charset="0"/>
              </a:rPr>
              <a:t>, aircraft engines</a:t>
            </a:r>
          </a:p>
          <a:p>
            <a:pPr marL="0" indent="0">
              <a:lnSpc>
                <a:spcPct val="110000"/>
              </a:lnSpc>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Mechanic, aircraft mechanical systems		</a:t>
            </a:r>
            <a:r>
              <a:rPr lang="en-CA" sz="2000" dirty="0" smtClean="0">
                <a:latin typeface="Verdana" panose="020B0604030504040204" pitchFamily="34" charset="0"/>
                <a:ea typeface="Verdana" panose="020B0604030504040204" pitchFamily="34" charset="0"/>
                <a:cs typeface="Verdana" panose="020B0604030504040204" pitchFamily="34" charset="0"/>
              </a:rPr>
              <a:t>Mechanic</a:t>
            </a:r>
            <a:r>
              <a:rPr lang="en-CA" sz="2000" dirty="0">
                <a:latin typeface="Verdana" panose="020B0604030504040204" pitchFamily="34" charset="0"/>
                <a:ea typeface="Verdana" panose="020B0604030504040204" pitchFamily="34" charset="0"/>
                <a:cs typeface="Verdana" panose="020B0604030504040204" pitchFamily="34" charset="0"/>
              </a:rPr>
              <a:t>, airframes</a:t>
            </a:r>
          </a:p>
          <a:p>
            <a:pPr marL="0" indent="0">
              <a:lnSpc>
                <a:spcPct val="110000"/>
              </a:lnSpc>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Mechanical and fuel systems overhaul and repair mechanic, aircraft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Mechanical </a:t>
            </a:r>
            <a:r>
              <a:rPr lang="en-CA" sz="2000" dirty="0">
                <a:latin typeface="Verdana" panose="020B0604030504040204" pitchFamily="34" charset="0"/>
                <a:ea typeface="Verdana" panose="020B0604030504040204" pitchFamily="34" charset="0"/>
                <a:cs typeface="Verdana" panose="020B0604030504040204" pitchFamily="34" charset="0"/>
              </a:rPr>
              <a:t>systems inspector, aircraft repair and overhaul</a:t>
            </a:r>
          </a:p>
          <a:p>
            <a:pPr marL="0" indent="0">
              <a:lnSpc>
                <a:spcPct val="110000"/>
              </a:lnSpc>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Mechanic, gas turbine engines		</a:t>
            </a:r>
            <a:r>
              <a:rPr lang="en-CA" sz="2000" dirty="0" smtClean="0">
                <a:latin typeface="Verdana" panose="020B0604030504040204" pitchFamily="34" charset="0"/>
                <a:ea typeface="Verdana" panose="020B0604030504040204" pitchFamily="34" charset="0"/>
                <a:cs typeface="Verdana" panose="020B0604030504040204" pitchFamily="34" charset="0"/>
              </a:rPr>
              <a:t>	      Mechanic</a:t>
            </a:r>
            <a:r>
              <a:rPr lang="en-CA" sz="2000" dirty="0">
                <a:latin typeface="Verdana" panose="020B0604030504040204" pitchFamily="34" charset="0"/>
                <a:ea typeface="Verdana" panose="020B0604030504040204" pitchFamily="34" charset="0"/>
                <a:cs typeface="Verdana" panose="020B0604030504040204" pitchFamily="34" charset="0"/>
              </a:rPr>
              <a:t>, </a:t>
            </a:r>
            <a:r>
              <a:rPr lang="en-CA" sz="2000" dirty="0" err="1">
                <a:latin typeface="Verdana" panose="020B0604030504040204" pitchFamily="34" charset="0"/>
                <a:ea typeface="Verdana" panose="020B0604030504040204" pitchFamily="34" charset="0"/>
                <a:cs typeface="Verdana" panose="020B0604030504040204" pitchFamily="34" charset="0"/>
              </a:rPr>
              <a:t>preflight</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0000"/>
              </a:lnSpc>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Modification mechanic, </a:t>
            </a:r>
            <a:r>
              <a:rPr lang="en-CA" sz="2000" dirty="0" err="1" smtClean="0">
                <a:latin typeface="Verdana" panose="020B0604030504040204" pitchFamily="34" charset="0"/>
                <a:ea typeface="Verdana" panose="020B0604030504040204" pitchFamily="34" charset="0"/>
                <a:cs typeface="Verdana" panose="020B0604030504040204" pitchFamily="34" charset="0"/>
              </a:rPr>
              <a:t>mech’l</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systems	</a:t>
            </a:r>
            <a:r>
              <a:rPr lang="en-CA" sz="2000" dirty="0" smtClean="0">
                <a:latin typeface="Verdana" panose="020B0604030504040204" pitchFamily="34" charset="0"/>
                <a:ea typeface="Verdana" panose="020B0604030504040204" pitchFamily="34" charset="0"/>
                <a:cs typeface="Verdana" panose="020B0604030504040204" pitchFamily="34" charset="0"/>
              </a:rPr>
              <a:t>      Power </a:t>
            </a:r>
            <a:r>
              <a:rPr lang="en-CA" sz="2000" dirty="0">
                <a:latin typeface="Verdana" panose="020B0604030504040204" pitchFamily="34" charset="0"/>
                <a:ea typeface="Verdana" panose="020B0604030504040204" pitchFamily="34" charset="0"/>
                <a:cs typeface="Verdana" panose="020B0604030504040204" pitchFamily="34" charset="0"/>
              </a:rPr>
              <a:t>plant mechanic, aircraft</a:t>
            </a:r>
          </a:p>
          <a:p>
            <a:pPr marL="0" indent="0">
              <a:lnSpc>
                <a:spcPct val="110000"/>
              </a:lnSpc>
              <a:spcAft>
                <a:spcPts val="600"/>
              </a:spcAft>
              <a:buNone/>
            </a:pPr>
            <a:r>
              <a:rPr lang="en-CA" sz="2000" dirty="0" err="1">
                <a:latin typeface="Verdana" panose="020B0604030504040204" pitchFamily="34" charset="0"/>
                <a:ea typeface="Verdana" panose="020B0604030504040204" pitchFamily="34" charset="0"/>
                <a:cs typeface="Verdana" panose="020B0604030504040204" pitchFamily="34" charset="0"/>
              </a:rPr>
              <a:t>Preflight</a:t>
            </a:r>
            <a:r>
              <a:rPr lang="en-CA" sz="2000" dirty="0">
                <a:latin typeface="Verdana" panose="020B0604030504040204" pitchFamily="34" charset="0"/>
                <a:ea typeface="Verdana" panose="020B0604030504040204" pitchFamily="34" charset="0"/>
                <a:cs typeface="Verdana" panose="020B0604030504040204" pitchFamily="34" charset="0"/>
              </a:rPr>
              <a:t> mechanic		</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err="1" smtClean="0">
                <a:latin typeface="Verdana" panose="020B0604030504040204" pitchFamily="34" charset="0"/>
                <a:ea typeface="Verdana" panose="020B0604030504040204" pitchFamily="34" charset="0"/>
                <a:cs typeface="Verdana" panose="020B0604030504040204" pitchFamily="34" charset="0"/>
              </a:rPr>
              <a:t>Preflight</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mechanic, </a:t>
            </a:r>
            <a:r>
              <a:rPr lang="en-CA" sz="2000" dirty="0" err="1" smtClean="0">
                <a:latin typeface="Verdana" panose="020B0604030504040204" pitchFamily="34" charset="0"/>
                <a:ea typeface="Verdana" panose="020B0604030504040204" pitchFamily="34" charset="0"/>
                <a:cs typeface="Verdana" panose="020B0604030504040204" pitchFamily="34" charset="0"/>
              </a:rPr>
              <a:t>mech’l</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systems</a:t>
            </a:r>
          </a:p>
          <a:p>
            <a:pPr marL="0" indent="0">
              <a:lnSpc>
                <a:spcPct val="110000"/>
              </a:lnSpc>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Propeller </a:t>
            </a:r>
            <a:r>
              <a:rPr lang="en-CA" sz="2000" dirty="0">
                <a:latin typeface="Verdana" panose="020B0604030504040204" pitchFamily="34" charset="0"/>
                <a:ea typeface="Verdana" panose="020B0604030504040204" pitchFamily="34" charset="0"/>
                <a:cs typeface="Verdana" panose="020B0604030504040204" pitchFamily="34" charset="0"/>
              </a:rPr>
              <a:t>inspector, aircraft		</a:t>
            </a:r>
            <a:r>
              <a:rPr lang="en-CA" sz="2000" dirty="0" smtClean="0">
                <a:latin typeface="Verdana" panose="020B0604030504040204" pitchFamily="34" charset="0"/>
                <a:ea typeface="Verdana" panose="020B0604030504040204" pitchFamily="34" charset="0"/>
                <a:cs typeface="Verdana" panose="020B0604030504040204" pitchFamily="34" charset="0"/>
              </a:rPr>
              <a:t>	           Propulsion </a:t>
            </a:r>
            <a:r>
              <a:rPr lang="en-CA" sz="2000" dirty="0">
                <a:latin typeface="Verdana" panose="020B0604030504040204" pitchFamily="34" charset="0"/>
                <a:ea typeface="Verdana" panose="020B0604030504040204" pitchFamily="34" charset="0"/>
                <a:cs typeface="Verdana" panose="020B0604030504040204" pitchFamily="34" charset="0"/>
              </a:rPr>
              <a:t>technician</a:t>
            </a:r>
          </a:p>
          <a:p>
            <a:pPr marL="0" indent="0">
              <a:lnSpc>
                <a:spcPct val="110000"/>
              </a:lnSpc>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Repairer, </a:t>
            </a:r>
            <a:r>
              <a:rPr lang="en-CA" sz="2000" dirty="0">
                <a:latin typeface="Verdana" panose="020B0604030504040204" pitchFamily="34" charset="0"/>
                <a:ea typeface="Verdana" panose="020B0604030504040204" pitchFamily="34" charset="0"/>
                <a:cs typeface="Verdana" panose="020B0604030504040204" pitchFamily="34" charset="0"/>
              </a:rPr>
              <a:t>aircraft bodies		</a:t>
            </a:r>
            <a:r>
              <a:rPr lang="en-CA" sz="2000" dirty="0" smtClean="0">
                <a:latin typeface="Verdana" panose="020B0604030504040204" pitchFamily="34" charset="0"/>
                <a:ea typeface="Verdana" panose="020B0604030504040204" pitchFamily="34" charset="0"/>
                <a:cs typeface="Verdana" panose="020B0604030504040204" pitchFamily="34" charset="0"/>
              </a:rPr>
              <a:t>                      Repairer, </a:t>
            </a:r>
            <a:r>
              <a:rPr lang="en-CA" sz="2000" dirty="0">
                <a:latin typeface="Verdana" panose="020B0604030504040204" pitchFamily="34" charset="0"/>
                <a:ea typeface="Verdana" panose="020B0604030504040204" pitchFamily="34" charset="0"/>
                <a:cs typeface="Verdana" panose="020B0604030504040204" pitchFamily="34" charset="0"/>
              </a:rPr>
              <a:t>aircraft skins</a:t>
            </a:r>
          </a:p>
          <a:p>
            <a:pPr marL="0" indent="0">
              <a:lnSpc>
                <a:spcPct val="110000"/>
              </a:lnSpc>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Repairer, </a:t>
            </a:r>
            <a:r>
              <a:rPr lang="en-CA" sz="2000" dirty="0">
                <a:latin typeface="Verdana" panose="020B0604030504040204" pitchFamily="34" charset="0"/>
                <a:ea typeface="Verdana" panose="020B0604030504040204" pitchFamily="34" charset="0"/>
                <a:cs typeface="Verdana" panose="020B0604030504040204" pitchFamily="34" charset="0"/>
              </a:rPr>
              <a:t>aircraft accessories		</a:t>
            </a:r>
            <a:r>
              <a:rPr lang="en-CA" sz="2000" dirty="0" smtClean="0">
                <a:latin typeface="Verdana" panose="020B0604030504040204" pitchFamily="34" charset="0"/>
                <a:ea typeface="Verdana" panose="020B0604030504040204" pitchFamily="34" charset="0"/>
                <a:cs typeface="Verdana" panose="020B0604030504040204" pitchFamily="34" charset="0"/>
              </a:rPr>
              <a:t>                Rotary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aircraft </a:t>
            </a:r>
            <a:r>
              <a:rPr lang="en-CA" sz="2000" dirty="0" err="1" smtClean="0">
                <a:latin typeface="Verdana" panose="020B0604030504040204" pitchFamily="34" charset="0"/>
                <a:ea typeface="Verdana" panose="020B0604030504040204" pitchFamily="34" charset="0"/>
                <a:cs typeface="Verdana" panose="020B0604030504040204" pitchFamily="34" charset="0"/>
              </a:rPr>
              <a:t>mech’l</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systems</a:t>
            </a:r>
          </a:p>
          <a:p>
            <a:pPr marL="0" indent="0">
              <a:lnSpc>
                <a:spcPct val="110000"/>
              </a:lnSpc>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Rotorcraft maintenance engineer		</a:t>
            </a:r>
            <a:r>
              <a:rPr lang="en-CA" sz="2000" dirty="0" smtClean="0">
                <a:latin typeface="Verdana" panose="020B0604030504040204" pitchFamily="34" charset="0"/>
                <a:ea typeface="Verdana" panose="020B0604030504040204" pitchFamily="34" charset="0"/>
                <a:cs typeface="Verdana" panose="020B0604030504040204" pitchFamily="34" charset="0"/>
              </a:rPr>
              <a:t>           Rotorcraft </a:t>
            </a:r>
            <a:r>
              <a:rPr lang="en-CA" sz="2000" dirty="0" err="1" smtClean="0">
                <a:latin typeface="Verdana" panose="020B0604030504040204" pitchFamily="34" charset="0"/>
                <a:ea typeface="Verdana" panose="020B0604030504040204" pitchFamily="34" charset="0"/>
                <a:cs typeface="Verdana" panose="020B0604030504040204" pitchFamily="34" charset="0"/>
              </a:rPr>
              <a:t>mech’l</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systems technician</a:t>
            </a:r>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12737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AMT </a:t>
            </a:r>
            <a:r>
              <a:rPr lang="en-CA" dirty="0">
                <a:latin typeface="Verdana" panose="020B0604030504040204" pitchFamily="34" charset="0"/>
                <a:ea typeface="Verdana" panose="020B0604030504040204" pitchFamily="34" charset="0"/>
                <a:cs typeface="Verdana" panose="020B0604030504040204" pitchFamily="34" charset="0"/>
              </a:rPr>
              <a:t>Job Titles</a:t>
            </a:r>
            <a:endParaRPr lang="en-CA" dirty="0"/>
          </a:p>
        </p:txBody>
      </p:sp>
      <p:sp>
        <p:nvSpPr>
          <p:cNvPr id="3" name="Content Placeholder 2"/>
          <p:cNvSpPr>
            <a:spLocks noGrp="1"/>
          </p:cNvSpPr>
          <p:nvPr>
            <p:ph idx="1"/>
          </p:nvPr>
        </p:nvSpPr>
        <p:spPr/>
        <p:txBody>
          <a:bodyPr>
            <a:noAutofit/>
          </a:bodyPr>
          <a:lstStyle/>
          <a:p>
            <a:pPr marL="0" indent="0">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Safety systems mechanic, aircraft		Sheet metal technician, aircraft</a:t>
            </a:r>
          </a:p>
          <a:p>
            <a:pPr marL="0" indent="0">
              <a:spcAft>
                <a:spcPts val="600"/>
              </a:spcAft>
              <a:buNone/>
            </a:pPr>
            <a:r>
              <a:rPr lang="en-CA" sz="2000" dirty="0">
                <a:latin typeface="Verdana" panose="020B0604030504040204" pitchFamily="34" charset="0"/>
                <a:ea typeface="Verdana" panose="020B0604030504040204" pitchFamily="34" charset="0"/>
                <a:cs typeface="Verdana" panose="020B0604030504040204" pitchFamily="34" charset="0"/>
              </a:rPr>
              <a:t>Shop inspector, </a:t>
            </a:r>
            <a:r>
              <a:rPr lang="en-CA" sz="2000" dirty="0" smtClean="0">
                <a:latin typeface="Verdana" panose="020B0604030504040204" pitchFamily="34" charset="0"/>
                <a:ea typeface="Verdana" panose="020B0604030504040204" pitchFamily="34" charset="0"/>
                <a:cs typeface="Verdana" panose="020B0604030504040204" pitchFamily="34" charset="0"/>
              </a:rPr>
              <a:t>mechanical </a:t>
            </a:r>
            <a:r>
              <a:rPr lang="en-CA" sz="2000" dirty="0">
                <a:latin typeface="Verdana" panose="020B0604030504040204" pitchFamily="34" charset="0"/>
                <a:ea typeface="Verdana" panose="020B0604030504040204" pitchFamily="34" charset="0"/>
                <a:cs typeface="Verdana" panose="020B0604030504040204" pitchFamily="34" charset="0"/>
              </a:rPr>
              <a:t>systems repair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Shop </a:t>
            </a:r>
            <a:r>
              <a:rPr lang="en-CA" sz="2000" dirty="0">
                <a:latin typeface="Verdana" panose="020B0604030504040204" pitchFamily="34" charset="0"/>
                <a:ea typeface="Verdana" panose="020B0604030504040204" pitchFamily="34" charset="0"/>
                <a:cs typeface="Verdana" panose="020B0604030504040204" pitchFamily="34" charset="0"/>
              </a:rPr>
              <a:t>inspector, aircraft repair</a:t>
            </a: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Shop </a:t>
            </a:r>
            <a:r>
              <a:rPr lang="en-CA" sz="2000" dirty="0">
                <a:latin typeface="Verdana" panose="020B0604030504040204" pitchFamily="34" charset="0"/>
                <a:ea typeface="Verdana" panose="020B0604030504040204" pitchFamily="34" charset="0"/>
                <a:cs typeface="Verdana" panose="020B0604030504040204" pitchFamily="34" charset="0"/>
              </a:rPr>
              <a:t>technician, </a:t>
            </a:r>
            <a:r>
              <a:rPr lang="en-CA" sz="2000" dirty="0" err="1" smtClean="0">
                <a:latin typeface="Verdana" panose="020B0604030504040204" pitchFamily="34" charset="0"/>
                <a:ea typeface="Verdana" panose="020B0604030504040204" pitchFamily="34" charset="0"/>
                <a:cs typeface="Verdana" panose="020B0604030504040204" pitchFamily="34" charset="0"/>
              </a:rPr>
              <a:t>mech’l</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components</a:t>
            </a: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Structural </a:t>
            </a:r>
            <a:r>
              <a:rPr lang="en-CA" sz="2000" dirty="0">
                <a:latin typeface="Verdana" panose="020B0604030504040204" pitchFamily="34" charset="0"/>
                <a:ea typeface="Verdana" panose="020B0604030504040204" pitchFamily="34" charset="0"/>
                <a:cs typeface="Verdana" panose="020B0604030504040204" pitchFamily="34" charset="0"/>
              </a:rPr>
              <a:t>repair technician		</a:t>
            </a:r>
            <a:r>
              <a:rPr lang="en-CA" sz="2000" dirty="0" smtClean="0">
                <a:latin typeface="Verdana" panose="020B0604030504040204" pitchFamily="34" charset="0"/>
                <a:ea typeface="Verdana" panose="020B0604030504040204" pitchFamily="34" charset="0"/>
                <a:cs typeface="Verdana" panose="020B0604030504040204" pitchFamily="34" charset="0"/>
              </a:rPr>
              <a:t>           Structures </a:t>
            </a:r>
            <a:r>
              <a:rPr lang="en-CA" sz="2000" dirty="0">
                <a:latin typeface="Verdana" panose="020B0604030504040204" pitchFamily="34" charset="0"/>
                <a:ea typeface="Verdana" panose="020B0604030504040204" pitchFamily="34" charset="0"/>
                <a:cs typeface="Verdana" panose="020B0604030504040204" pitchFamily="34" charset="0"/>
              </a:rPr>
              <a:t>mechanic</a:t>
            </a:r>
          </a:p>
          <a:p>
            <a:pPr marL="0" indent="0">
              <a:spcAft>
                <a:spcPts val="600"/>
              </a:spcAft>
              <a:buNone/>
            </a:pP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aircraft </a:t>
            </a:r>
            <a:r>
              <a:rPr lang="en-CA" sz="2000" dirty="0" smtClean="0">
                <a:latin typeface="Verdana" panose="020B0604030504040204" pitchFamily="34" charset="0"/>
                <a:ea typeface="Verdana" panose="020B0604030504040204" pitchFamily="34" charset="0"/>
                <a:cs typeface="Verdana" panose="020B0604030504040204" pitchFamily="34" charset="0"/>
              </a:rPr>
              <a:t>engines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gas </a:t>
            </a:r>
            <a:r>
              <a:rPr lang="en-CA" sz="2000" dirty="0">
                <a:latin typeface="Verdana" panose="020B0604030504040204" pitchFamily="34" charset="0"/>
                <a:ea typeface="Verdana" panose="020B0604030504040204" pitchFamily="34" charset="0"/>
                <a:cs typeface="Verdana" panose="020B0604030504040204" pitchFamily="34" charset="0"/>
              </a:rPr>
              <a:t>turbine engines	</a:t>
            </a:r>
            <a:r>
              <a:rPr lang="en-CA" sz="2000" dirty="0" smtClean="0">
                <a:latin typeface="Verdana" panose="020B0604030504040204" pitchFamily="34" charset="0"/>
                <a:ea typeface="Verdana" panose="020B0604030504040204" pitchFamily="34" charset="0"/>
                <a:cs typeface="Verdana" panose="020B0604030504040204" pitchFamily="34" charset="0"/>
              </a:rPr>
              <a:t>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spcAft>
                <a:spcPts val="600"/>
              </a:spcAft>
              <a:buNone/>
            </a:pP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aircraft hydraulics </a:t>
            </a:r>
            <a:r>
              <a:rPr lang="en-CA" sz="2000" dirty="0" smtClean="0">
                <a:latin typeface="Verdana" panose="020B0604030504040204" pitchFamily="34" charset="0"/>
                <a:ea typeface="Verdana" panose="020B0604030504040204" pitchFamily="34" charset="0"/>
                <a:cs typeface="Verdana" panose="020B0604030504040204" pitchFamily="34" charset="0"/>
              </a:rPr>
              <a:t>shop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mechanical </a:t>
            </a:r>
            <a:r>
              <a:rPr lang="en-CA" sz="2000" dirty="0">
                <a:latin typeface="Verdana" panose="020B0604030504040204" pitchFamily="34" charset="0"/>
                <a:ea typeface="Verdana" panose="020B0604030504040204" pitchFamily="34" charset="0"/>
                <a:cs typeface="Verdana" panose="020B0604030504040204" pitchFamily="34" charset="0"/>
              </a:rPr>
              <a:t>systems	</a:t>
            </a:r>
          </a:p>
          <a:p>
            <a:pPr marL="0" indent="0">
              <a:spcAft>
                <a:spcPts val="600"/>
              </a:spcAft>
              <a:buNone/>
            </a:pP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propeller systems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reciprocating </a:t>
            </a:r>
            <a:r>
              <a:rPr lang="en-CA" sz="2000" dirty="0">
                <a:latin typeface="Verdana" panose="020B0604030504040204" pitchFamily="34" charset="0"/>
                <a:ea typeface="Verdana" panose="020B0604030504040204" pitchFamily="34" charset="0"/>
                <a:cs typeface="Verdana" panose="020B0604030504040204" pitchFamily="34" charset="0"/>
              </a:rPr>
              <a:t>engines	</a:t>
            </a:r>
          </a:p>
          <a:p>
            <a:pPr marL="0" indent="0">
              <a:spcAft>
                <a:spcPts val="600"/>
              </a:spcAft>
              <a:buNone/>
            </a:pP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composite repair		</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rotorcraft mechanical systems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69877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152823" cy="1774571"/>
          </a:xfrm>
        </p:spPr>
        <p:txBody>
          <a:bodyPr>
            <a:normAutofit/>
          </a:bodyPr>
          <a:lstStyle/>
          <a:p>
            <a:r>
              <a:rPr lang="en-CA" sz="4000" dirty="0" smtClean="0">
                <a:latin typeface="Verdana" panose="020B0604030504040204" pitchFamily="34" charset="0"/>
                <a:ea typeface="Verdana" panose="020B0604030504040204" pitchFamily="34" charset="0"/>
                <a:cs typeface="Verdana" panose="020B0604030504040204" pitchFamily="34" charset="0"/>
              </a:rPr>
              <a:t>           Alternate Career </a:t>
            </a:r>
            <a:r>
              <a:rPr lang="en-CA" sz="4000" dirty="0">
                <a:latin typeface="Verdana" panose="020B0604030504040204" pitchFamily="34" charset="0"/>
                <a:ea typeface="Verdana" panose="020B0604030504040204" pitchFamily="34" charset="0"/>
                <a:cs typeface="Verdana" panose="020B0604030504040204" pitchFamily="34" charset="0"/>
              </a:rPr>
              <a:t>P</a:t>
            </a:r>
            <a:r>
              <a:rPr lang="en-CA" sz="4000" dirty="0" smtClean="0">
                <a:latin typeface="Verdana" panose="020B0604030504040204" pitchFamily="34" charset="0"/>
                <a:ea typeface="Verdana" panose="020B0604030504040204" pitchFamily="34" charset="0"/>
                <a:cs typeface="Verdana" panose="020B0604030504040204" pitchFamily="34" charset="0"/>
              </a:rPr>
              <a:t>aths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359664" y="2139696"/>
            <a:ext cx="5181600" cy="4116070"/>
          </a:xfrm>
        </p:spPr>
        <p:txBody>
          <a:bodyPr>
            <a:normAutofit/>
          </a:bodyPr>
          <a:lstStyle/>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Engineer</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Inspector</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Specialized systems</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Planes, jets, helicopters</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Design</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Own business</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610" y="1638046"/>
            <a:ext cx="4100739" cy="4718304"/>
          </a:xfrm>
          <a:prstGeom prst="rect">
            <a:avLst/>
          </a:prstGeom>
        </p:spPr>
      </p:pic>
    </p:spTree>
    <p:extLst>
      <p:ext uri="{BB962C8B-B14F-4D97-AF65-F5344CB8AC3E}">
        <p14:creationId xmlns:p14="http://schemas.microsoft.com/office/powerpoint/2010/main" val="3665075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81"/>
            <a:ext cx="10515600" cy="97904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Labour Market Demand</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90728" y="1309035"/>
            <a:ext cx="11131296" cy="4918510"/>
          </a:xfrm>
        </p:spPr>
        <p:txBody>
          <a:bodyPr>
            <a:normAutofit/>
          </a:bodyPr>
          <a:lstStyle/>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Toronto has 1700+ AMTs and the jobs outlook is bright. On March 6</a:t>
            </a:r>
            <a:r>
              <a:rPr lang="en-CA" sz="2000" baseline="30000" dirty="0" smtClean="0">
                <a:latin typeface="Verdana" panose="020B0604030504040204" pitchFamily="34" charset="0"/>
                <a:ea typeface="Verdana" panose="020B0604030504040204" pitchFamily="34" charset="0"/>
                <a:cs typeface="Verdana" panose="020B0604030504040204" pitchFamily="34" charset="0"/>
              </a:rPr>
              <a:t>th</a:t>
            </a:r>
            <a:r>
              <a:rPr lang="en-CA" sz="2000" dirty="0" smtClean="0">
                <a:latin typeface="Verdana" panose="020B0604030504040204" pitchFamily="34" charset="0"/>
                <a:ea typeface="Verdana" panose="020B0604030504040204" pitchFamily="34" charset="0"/>
                <a:cs typeface="Verdana" panose="020B0604030504040204" pitchFamily="34" charset="0"/>
              </a:rPr>
              <a:t> , over 20 AMT related job </a:t>
            </a:r>
            <a:r>
              <a:rPr lang="en-CA" sz="2000" dirty="0">
                <a:latin typeface="Verdana" panose="020B0604030504040204" pitchFamily="34" charset="0"/>
                <a:ea typeface="Verdana" panose="020B0604030504040204" pitchFamily="34" charset="0"/>
                <a:cs typeface="Verdana" panose="020B0604030504040204" pitchFamily="34" charset="0"/>
              </a:rPr>
              <a:t>ads </a:t>
            </a:r>
            <a:r>
              <a:rPr lang="en-CA" sz="2000" dirty="0" smtClean="0">
                <a:latin typeface="Verdana" panose="020B0604030504040204" pitchFamily="34" charset="0"/>
                <a:ea typeface="Verdana" panose="020B0604030504040204" pitchFamily="34" charset="0"/>
                <a:cs typeface="Verdana" panose="020B0604030504040204" pitchFamily="34" charset="0"/>
              </a:rPr>
              <a:t>were posted.</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Thunder Bay is a centralized hub for airlines, aircraft and flight operations</a:t>
            </a:r>
          </a:p>
          <a:p>
            <a:r>
              <a:rPr lang="en-CA" sz="2000" dirty="0">
                <a:latin typeface="Verdana" panose="020B0604030504040204" pitchFamily="34" charset="0"/>
                <a:ea typeface="Verdana" panose="020B0604030504040204" pitchFamily="34" charset="0"/>
                <a:cs typeface="Verdana" panose="020B0604030504040204" pitchFamily="34" charset="0"/>
              </a:rPr>
              <a:t>Baby </a:t>
            </a:r>
            <a:r>
              <a:rPr lang="en-CA" sz="2000" dirty="0" smtClean="0">
                <a:latin typeface="Verdana" panose="020B0604030504040204" pitchFamily="34" charset="0"/>
                <a:ea typeface="Verdana" panose="020B0604030504040204" pitchFamily="34" charset="0"/>
                <a:cs typeface="Verdana" panose="020B0604030504040204" pitchFamily="34" charset="0"/>
              </a:rPr>
              <a:t>boomer workers </a:t>
            </a:r>
            <a:r>
              <a:rPr lang="en-CA" sz="2000" dirty="0">
                <a:latin typeface="Verdana" panose="020B0604030504040204" pitchFamily="34" charset="0"/>
                <a:ea typeface="Verdana" panose="020B0604030504040204" pitchFamily="34" charset="0"/>
                <a:cs typeface="Verdana" panose="020B0604030504040204" pitchFamily="34" charset="0"/>
              </a:rPr>
              <a:t>are retiring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Employment growth, new </a:t>
            </a:r>
            <a:r>
              <a:rPr lang="en-CA" sz="2000" dirty="0" smtClean="0">
                <a:latin typeface="Verdana" panose="020B0604030504040204" pitchFamily="34" charset="0"/>
                <a:ea typeface="Verdana" panose="020B0604030504040204" pitchFamily="34" charset="0"/>
                <a:cs typeface="Verdana" panose="020B0604030504040204" pitchFamily="34" charset="0"/>
              </a:rPr>
              <a:t>jobs with regional, domestic and other providers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Major </a:t>
            </a:r>
            <a:r>
              <a:rPr lang="en-CA" sz="2000" dirty="0">
                <a:latin typeface="Verdana" panose="020B0604030504040204" pitchFamily="34" charset="0"/>
                <a:ea typeface="Verdana" panose="020B0604030504040204" pitchFamily="34" charset="0"/>
                <a:cs typeface="Verdana" panose="020B0604030504040204" pitchFamily="34" charset="0"/>
              </a:rPr>
              <a:t>Employers </a:t>
            </a:r>
            <a:r>
              <a:rPr lang="en-CA" sz="2000" dirty="0" smtClean="0">
                <a:latin typeface="Verdana" panose="020B0604030504040204" pitchFamily="34" charset="0"/>
                <a:ea typeface="Verdana" panose="020B0604030504040204" pitchFamily="34" charset="0"/>
                <a:cs typeface="Verdana" panose="020B0604030504040204" pitchFamily="34" charset="0"/>
              </a:rPr>
              <a:t>are looking for Indigenous workers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Staff </a:t>
            </a:r>
            <a:r>
              <a:rPr lang="en-CA" sz="2000" dirty="0" smtClean="0">
                <a:latin typeface="Verdana" panose="020B0604030504040204" pitchFamily="34" charset="0"/>
                <a:ea typeface="Verdana" panose="020B0604030504040204" pitchFamily="34" charset="0"/>
                <a:cs typeface="Verdana" panose="020B0604030504040204" pitchFamily="34" charset="0"/>
              </a:rPr>
              <a:t>reflecting </a:t>
            </a:r>
            <a:r>
              <a:rPr lang="en-CA" sz="2000" dirty="0">
                <a:latin typeface="Verdana" panose="020B0604030504040204" pitchFamily="34" charset="0"/>
                <a:ea typeface="Verdana" panose="020B0604030504040204" pitchFamily="34" charset="0"/>
                <a:cs typeface="Verdana" panose="020B0604030504040204" pitchFamily="34" charset="0"/>
              </a:rPr>
              <a:t>the </a:t>
            </a:r>
            <a:r>
              <a:rPr lang="en-CA" sz="2000" dirty="0" smtClean="0">
                <a:latin typeface="Verdana" panose="020B0604030504040204" pitchFamily="34" charset="0"/>
                <a:ea typeface="Verdana" panose="020B0604030504040204" pitchFamily="34" charset="0"/>
                <a:cs typeface="Verdana" panose="020B0604030504040204" pitchFamily="34" charset="0"/>
              </a:rPr>
              <a:t>passenger community</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Employers appreciate the value and contributions of First Nations workers</a:t>
            </a:r>
          </a:p>
          <a:p>
            <a:r>
              <a:rPr lang="en-CA" sz="2000" dirty="0" smtClean="0">
                <a:latin typeface="Verdana" panose="020B0604030504040204" pitchFamily="34" charset="0"/>
                <a:ea typeface="Verdana" panose="020B0604030504040204" pitchFamily="34" charset="0"/>
                <a:cs typeface="Verdana" panose="020B0604030504040204" pitchFamily="34" charset="0"/>
              </a:rPr>
              <a:t>AMTs careers have options for movement</a:t>
            </a: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73632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9855467" cy="1774571"/>
          </a:xfrm>
        </p:spPr>
        <p:txBody>
          <a:bodyPr>
            <a:normAutofit/>
          </a:bodyPr>
          <a:lstStyle/>
          <a:p>
            <a:r>
              <a:rPr lang="en-CA" sz="4000" dirty="0" smtClean="0">
                <a:latin typeface="Verdana" panose="020B0604030504040204" pitchFamily="34" charset="0"/>
                <a:ea typeface="Verdana" panose="020B0604030504040204" pitchFamily="34" charset="0"/>
                <a:cs typeface="Verdana" panose="020B0604030504040204" pitchFamily="34" charset="0"/>
              </a:rPr>
              <a:t>                AMTs in Ontario</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sz="half" idx="1"/>
          </p:nvPr>
        </p:nvSpPr>
        <p:spPr>
          <a:xfrm>
            <a:off x="838199" y="2621279"/>
            <a:ext cx="5181600" cy="2371621"/>
          </a:xfrm>
        </p:spPr>
        <p:txBody>
          <a:bodyPr/>
          <a:lstStyle/>
          <a:p>
            <a:pPr marL="0" indent="0">
              <a:buNone/>
            </a:pPr>
            <a:r>
              <a:rPr lang="en-US" dirty="0" smtClean="0"/>
              <a:t>Toronto area 1,720 AMTs</a:t>
            </a:r>
            <a:endParaRPr lang="en-US" dirty="0"/>
          </a:p>
          <a:p>
            <a:pPr marL="0" indent="0">
              <a:buNone/>
            </a:pPr>
            <a:r>
              <a:rPr lang="en-US" dirty="0" smtClean="0"/>
              <a:t>In </a:t>
            </a:r>
            <a:r>
              <a:rPr lang="en-US" dirty="0"/>
              <a:t>the following sectors: </a:t>
            </a:r>
          </a:p>
          <a:p>
            <a:pPr marL="457200" lvl="1" indent="0">
              <a:buNone/>
            </a:pPr>
            <a:r>
              <a:rPr lang="en-US" dirty="0"/>
              <a:t>Transportation </a:t>
            </a:r>
            <a:r>
              <a:rPr lang="en-US" dirty="0" smtClean="0"/>
              <a:t>&amp; warehousing: </a:t>
            </a:r>
            <a:r>
              <a:rPr lang="en-US" dirty="0"/>
              <a:t>58% </a:t>
            </a:r>
          </a:p>
          <a:p>
            <a:pPr marL="457200" lvl="1" indent="0">
              <a:buNone/>
            </a:pPr>
            <a:r>
              <a:rPr lang="en-US" dirty="0" smtClean="0"/>
              <a:t>Transportation </a:t>
            </a:r>
            <a:r>
              <a:rPr lang="en-US" dirty="0"/>
              <a:t>equipment manufacturing: 32% </a:t>
            </a:r>
          </a:p>
          <a:p>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08860670"/>
              </p:ext>
            </p:extLst>
          </p:nvPr>
        </p:nvGraphicFramePr>
        <p:xfrm>
          <a:off x="6654800" y="2621279"/>
          <a:ext cx="4038865" cy="2692401"/>
        </p:xfrm>
        <a:graphic>
          <a:graphicData uri="http://schemas.openxmlformats.org/drawingml/2006/table">
            <a:tbl>
              <a:tblPr firstRow="1" firstCol="1" bandRow="1">
                <a:tableStyleId>{5C22544A-7EE6-4342-B048-85BDC9FD1C3A}</a:tableStyleId>
              </a:tblPr>
              <a:tblGrid>
                <a:gridCol w="1367277"/>
                <a:gridCol w="1259334"/>
                <a:gridCol w="1412254"/>
              </a:tblGrid>
              <a:tr h="1073667">
                <a:tc gridSpan="3">
                  <a:txBody>
                    <a:bodyPr/>
                    <a:lstStyle/>
                    <a:p>
                      <a:pPr algn="ctr">
                        <a:lnSpc>
                          <a:spcPct val="115000"/>
                        </a:lnSpc>
                        <a:spcAft>
                          <a:spcPts val="0"/>
                        </a:spcAft>
                      </a:pPr>
                      <a:r>
                        <a:rPr lang="en-CA" sz="1800" dirty="0" smtClean="0">
                          <a:effectLst/>
                          <a:latin typeface="Verdana" panose="020B0604030504040204" pitchFamily="34" charset="0"/>
                          <a:ea typeface="Verdana" panose="020B0604030504040204" pitchFamily="34" charset="0"/>
                          <a:cs typeface="Verdana" panose="020B0604030504040204" pitchFamily="34" charset="0"/>
                        </a:rPr>
                        <a:t>AMT Wage </a:t>
                      </a:r>
                      <a:r>
                        <a:rPr lang="en-CA" sz="1800" dirty="0">
                          <a:effectLst/>
                          <a:latin typeface="Verdana" panose="020B0604030504040204" pitchFamily="34" charset="0"/>
                          <a:ea typeface="Verdana" panose="020B0604030504040204" pitchFamily="34" charset="0"/>
                          <a:cs typeface="Verdana" panose="020B0604030504040204" pitchFamily="34" charset="0"/>
                        </a:rPr>
                        <a:t>Estimates </a:t>
                      </a:r>
                      <a:endParaRPr lang="en-CA" sz="1800" dirty="0" smtClean="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n-CA" sz="1800" dirty="0" smtClean="0">
                          <a:effectLst/>
                          <a:latin typeface="Verdana" panose="020B0604030504040204" pitchFamily="34" charset="0"/>
                          <a:ea typeface="Verdana" panose="020B0604030504040204" pitchFamily="34" charset="0"/>
                          <a:cs typeface="Verdana" panose="020B0604030504040204" pitchFamily="34" charset="0"/>
                        </a:rPr>
                        <a:t>Ontario   2014-15</a:t>
                      </a:r>
                      <a:endParaRPr lang="en-CA" sz="18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CA"/>
                    </a:p>
                  </a:txBody>
                  <a:tcPr/>
                </a:tc>
                <a:tc hMerge="1">
                  <a:txBody>
                    <a:bodyPr/>
                    <a:lstStyle/>
                    <a:p>
                      <a:endParaRPr lang="en-CA"/>
                    </a:p>
                  </a:txBody>
                  <a:tcPr/>
                </a:tc>
              </a:tr>
              <a:tr h="910090">
                <a:tc>
                  <a:txBody>
                    <a:bodyPr/>
                    <a:lstStyle/>
                    <a:p>
                      <a:pPr algn="ctr">
                        <a:lnSpc>
                          <a:spcPct val="115000"/>
                        </a:lnSpc>
                        <a:spcAft>
                          <a:spcPts val="0"/>
                        </a:spcAft>
                      </a:pPr>
                      <a:r>
                        <a:rPr lang="en-CA" sz="1400" dirty="0">
                          <a:effectLst/>
                        </a:rPr>
                        <a:t> </a:t>
                      </a:r>
                    </a:p>
                    <a:p>
                      <a:pPr algn="ctr">
                        <a:lnSpc>
                          <a:spcPct val="115000"/>
                        </a:lnSpc>
                        <a:spcAft>
                          <a:spcPts val="0"/>
                        </a:spcAft>
                      </a:pPr>
                      <a:r>
                        <a:rPr lang="en-CA" sz="1800" dirty="0">
                          <a:solidFill>
                            <a:schemeClr val="accent6">
                              <a:lumMod val="50000"/>
                            </a:schemeClr>
                          </a:solidFill>
                          <a:effectLst/>
                        </a:rPr>
                        <a:t>Low</a:t>
                      </a:r>
                      <a:endParaRPr lang="en-CA"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dirty="0">
                          <a:effectLst/>
                        </a:rPr>
                        <a:t> </a:t>
                      </a:r>
                    </a:p>
                    <a:p>
                      <a:pPr algn="ctr">
                        <a:lnSpc>
                          <a:spcPct val="115000"/>
                        </a:lnSpc>
                        <a:spcAft>
                          <a:spcPts val="0"/>
                        </a:spcAft>
                      </a:pPr>
                      <a:r>
                        <a:rPr lang="en-CA" sz="1800" dirty="0">
                          <a:effectLst/>
                        </a:rPr>
                        <a:t>Median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CA" sz="1400" dirty="0" smtClean="0">
                          <a:effectLst/>
                        </a:rPr>
                        <a:t> </a:t>
                      </a:r>
                    </a:p>
                    <a:p>
                      <a:pPr algn="ctr">
                        <a:lnSpc>
                          <a:spcPct val="115000"/>
                        </a:lnSpc>
                        <a:spcAft>
                          <a:spcPts val="0"/>
                        </a:spcAft>
                      </a:pPr>
                      <a:r>
                        <a:rPr lang="en-CA" sz="1800" dirty="0" smtClean="0">
                          <a:effectLst/>
                        </a:rPr>
                        <a:t>High</a:t>
                      </a:r>
                    </a:p>
                    <a:p>
                      <a:pPr algn="ctr">
                        <a:lnSpc>
                          <a:spcPct val="115000"/>
                        </a:lnSpc>
                        <a:spcAft>
                          <a:spcPts val="0"/>
                        </a:spcAft>
                      </a:pPr>
                      <a:r>
                        <a:rPr lang="en-CA" sz="1400" dirty="0" smtClean="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8644">
                <a:tc>
                  <a:txBody>
                    <a:bodyPr/>
                    <a:lstStyle/>
                    <a:p>
                      <a:pPr algn="ctr">
                        <a:lnSpc>
                          <a:spcPct val="115000"/>
                        </a:lnSpc>
                        <a:spcAft>
                          <a:spcPts val="0"/>
                        </a:spcAft>
                      </a:pPr>
                      <a:r>
                        <a:rPr lang="en-CA" sz="2000" b="0" dirty="0">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lang="en-CA" sz="2000" b="0" dirty="0" smtClean="0">
                          <a:solidFill>
                            <a:schemeClr val="bg2"/>
                          </a:solidFill>
                          <a:effectLst/>
                          <a:latin typeface="Verdana" panose="020B0604030504040204" pitchFamily="34" charset="0"/>
                          <a:ea typeface="Verdana" panose="020B0604030504040204" pitchFamily="34" charset="0"/>
                          <a:cs typeface="Verdana" panose="020B0604030504040204" pitchFamily="34" charset="0"/>
                        </a:rPr>
                        <a:t>15.00</a:t>
                      </a:r>
                      <a:endParaRPr lang="en-CA" sz="2000" b="0"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lnSpc>
                          <a:spcPct val="115000"/>
                        </a:lnSpc>
                        <a:spcAft>
                          <a:spcPts val="0"/>
                        </a:spcAft>
                      </a:pPr>
                      <a:r>
                        <a:rPr lang="en-CA" sz="2000" b="0" dirty="0" smtClean="0">
                          <a:solidFill>
                            <a:schemeClr val="bg2"/>
                          </a:solidFill>
                          <a:effectLst/>
                          <a:latin typeface="Verdana" panose="020B0604030504040204" pitchFamily="34" charset="0"/>
                          <a:ea typeface="Verdana" panose="020B0604030504040204" pitchFamily="34" charset="0"/>
                          <a:cs typeface="Verdana" panose="020B0604030504040204" pitchFamily="34" charset="0"/>
                        </a:rPr>
                        <a:t>$25.00</a:t>
                      </a:r>
                      <a:endParaRPr lang="en-CA" sz="2000" b="0"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lnSpc>
                          <a:spcPct val="115000"/>
                        </a:lnSpc>
                        <a:spcAft>
                          <a:spcPts val="0"/>
                        </a:spcAft>
                      </a:pPr>
                      <a:r>
                        <a:rPr lang="en-CA" sz="2000" b="0" dirty="0" smtClean="0">
                          <a:solidFill>
                            <a:schemeClr val="bg2"/>
                          </a:solidFill>
                          <a:effectLst/>
                          <a:latin typeface="Verdana" panose="020B0604030504040204" pitchFamily="34" charset="0"/>
                          <a:ea typeface="Verdana" panose="020B0604030504040204" pitchFamily="34" charset="0"/>
                          <a:cs typeface="Verdana" panose="020B0604030504040204" pitchFamily="34" charset="0"/>
                        </a:rPr>
                        <a:t>$36.59</a:t>
                      </a:r>
                      <a:endParaRPr lang="en-CA" sz="2000" b="0"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38340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7034"/>
          </a:xfrm>
        </p:spPr>
        <p:txBody>
          <a:bodyPr>
            <a:noAutofit/>
          </a:bodyPr>
          <a:lstStyle/>
          <a:p>
            <a:r>
              <a:rPr lang="en-CA" sz="4000" dirty="0" smtClean="0">
                <a:latin typeface="Verdana" panose="020B0604030504040204" pitchFamily="34" charset="0"/>
                <a:ea typeface="Verdana" panose="020B0604030504040204" pitchFamily="34" charset="0"/>
                <a:cs typeface="Verdana" panose="020B0604030504040204" pitchFamily="34" charset="0"/>
              </a:rPr>
              <a:t>        REQUIREMENTS ON THE JOB</a:t>
            </a:r>
            <a:endParaRPr lang="en-CA"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1569148" y="3183121"/>
            <a:ext cx="286501" cy="2687454"/>
          </a:xfrm>
        </p:spPr>
        <p:txBody>
          <a:bodyPr>
            <a:normAutofit lnSpcReduction="10000"/>
          </a:bodyPr>
          <a:lstStyle/>
          <a:p>
            <a:pPr marL="457200" lvl="1" indent="0" algn="ctr">
              <a:buNone/>
            </a:pPr>
            <a:endParaRPr lang="en-CA" b="1"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b="1" dirty="0" smtClean="0">
              <a:latin typeface="Verdana" panose="020B0604030504040204" pitchFamily="34" charset="0"/>
              <a:ea typeface="Verdana" panose="020B0604030504040204" pitchFamily="34" charset="0"/>
              <a:cs typeface="Verdana" panose="020B0604030504040204" pitchFamily="34" charset="0"/>
            </a:endParaRPr>
          </a:p>
          <a:p>
            <a:endParaRPr lang="en-CA" b="1" dirty="0">
              <a:latin typeface="Times New Roman" panose="02020603050405020304" pitchFamily="18" charset="0"/>
              <a:cs typeface="Times New Roman" panose="02020603050405020304" pitchFamily="18" charset="0"/>
            </a:endParaRPr>
          </a:p>
          <a:p>
            <a:pPr marL="0" indent="0">
              <a:buNone/>
            </a:pPr>
            <a:endParaRPr lang="en-CA" b="1" dirty="0" smtClean="0">
              <a:latin typeface="Times New Roman" panose="02020603050405020304" pitchFamily="18" charset="0"/>
              <a:cs typeface="Times New Roman" panose="02020603050405020304" pitchFamily="18" charset="0"/>
            </a:endParaRPr>
          </a:p>
          <a:p>
            <a:pPr marL="0" indent="0">
              <a:buNone/>
            </a:pPr>
            <a:endParaRPr lang="en-CA"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914399" y="1202322"/>
            <a:ext cx="10257183" cy="4390095"/>
          </a:xfrm>
        </p:spPr>
        <p:txBody>
          <a:bodyPr>
            <a:normAutofit lnSpcReduction="10000"/>
          </a:bodyPr>
          <a:lstStyle/>
          <a:p>
            <a:pPr marL="0" indent="0" algn="ctr">
              <a:spcAft>
                <a:spcPts val="0"/>
              </a:spcAft>
              <a:buNone/>
            </a:pP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In General</a:t>
            </a:r>
          </a:p>
          <a:p>
            <a:pPr marL="0" indent="0" algn="ctr">
              <a:spcAft>
                <a:spcPts val="0"/>
              </a:spcAft>
              <a:buNone/>
            </a:pP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Some tasks require the ability to lift 15-19 </a:t>
            </a:r>
            <a:r>
              <a:rPr lang="en-CA" sz="2200" dirty="0" err="1" smtClean="0">
                <a:latin typeface="Verdana" panose="020B0604030504040204" pitchFamily="34" charset="0"/>
                <a:ea typeface="Verdana" panose="020B0604030504040204" pitchFamily="34" charset="0"/>
                <a:cs typeface="Verdana" panose="020B0604030504040204" pitchFamily="34" charset="0"/>
              </a:rPr>
              <a:t>kgs</a:t>
            </a:r>
            <a:r>
              <a:rPr lang="en-CA" sz="2200" dirty="0" smtClean="0">
                <a:latin typeface="Verdana" panose="020B0604030504040204" pitchFamily="34" charset="0"/>
                <a:ea typeface="Verdana" panose="020B0604030504040204" pitchFamily="34" charset="0"/>
                <a:cs typeface="Verdana" panose="020B0604030504040204" pitchFamily="34" charset="0"/>
              </a:rPr>
              <a:t> (30 </a:t>
            </a:r>
            <a:r>
              <a:rPr lang="en-CA" sz="2200" dirty="0">
                <a:latin typeface="Verdana" panose="020B0604030504040204" pitchFamily="34" charset="0"/>
                <a:ea typeface="Verdana" panose="020B0604030504040204" pitchFamily="34" charset="0"/>
                <a:cs typeface="Verdana" panose="020B0604030504040204" pitchFamily="34" charset="0"/>
              </a:rPr>
              <a:t>– </a:t>
            </a:r>
            <a:r>
              <a:rPr lang="en-CA" sz="2200" dirty="0" smtClean="0">
                <a:latin typeface="Verdana" panose="020B0604030504040204" pitchFamily="34" charset="0"/>
                <a:ea typeface="Verdana" panose="020B0604030504040204" pitchFamily="34" charset="0"/>
                <a:cs typeface="Verdana" panose="020B0604030504040204" pitchFamily="34" charset="0"/>
              </a:rPr>
              <a:t>40lbs) </a:t>
            </a:r>
            <a:r>
              <a:rPr lang="en-CA" sz="2200" dirty="0">
                <a:latin typeface="Verdana" panose="020B0604030504040204" pitchFamily="34" charset="0"/>
                <a:ea typeface="Verdana" panose="020B0604030504040204" pitchFamily="34" charset="0"/>
                <a:cs typeface="Verdana" panose="020B0604030504040204" pitchFamily="34" charset="0"/>
              </a:rPr>
              <a:t>and </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other </a:t>
            </a:r>
            <a:r>
              <a:rPr lang="en-CA" sz="2200" dirty="0">
                <a:latin typeface="Verdana" panose="020B0604030504040204" pitchFamily="34" charset="0"/>
                <a:ea typeface="Verdana" panose="020B0604030504040204" pitchFamily="34" charset="0"/>
                <a:cs typeface="Verdana" panose="020B0604030504040204" pitchFamily="34" charset="0"/>
              </a:rPr>
              <a:t>jobs that require force used on tools </a:t>
            </a:r>
            <a:r>
              <a:rPr lang="en-CA" sz="2200" dirty="0" smtClean="0">
                <a:latin typeface="Verdana" panose="020B0604030504040204" pitchFamily="34" charset="0"/>
                <a:ea typeface="Verdana" panose="020B0604030504040204" pitchFamily="34" charset="0"/>
                <a:cs typeface="Verdana" panose="020B0604030504040204" pitchFamily="34" charset="0"/>
              </a:rPr>
              <a:t>to </a:t>
            </a:r>
            <a:r>
              <a:rPr lang="en-CA" sz="2200" dirty="0">
                <a:latin typeface="Verdana" panose="020B0604030504040204" pitchFamily="34" charset="0"/>
                <a:ea typeface="Verdana" panose="020B0604030504040204" pitchFamily="34" charset="0"/>
                <a:cs typeface="Verdana" panose="020B0604030504040204" pitchFamily="34" charset="0"/>
              </a:rPr>
              <a:t>do </a:t>
            </a:r>
            <a:r>
              <a:rPr lang="en-CA" sz="2200" dirty="0" smtClean="0">
                <a:latin typeface="Verdana" panose="020B0604030504040204" pitchFamily="34" charset="0"/>
                <a:ea typeface="Verdana" panose="020B0604030504040204" pitchFamily="34" charset="0"/>
                <a:cs typeface="Verdana" panose="020B0604030504040204" pitchFamily="34" charset="0"/>
              </a:rPr>
              <a:t>the work.</a:t>
            </a:r>
            <a:r>
              <a:rPr lang="en-CA" sz="2200" dirty="0">
                <a:latin typeface="Verdana" panose="020B0604030504040204" pitchFamily="34" charset="0"/>
                <a:ea typeface="Verdana" panose="020B0604030504040204" pitchFamily="34" charset="0"/>
                <a:cs typeface="Verdana" panose="020B0604030504040204" pitchFamily="34" charset="0"/>
              </a:rPr>
              <a:t>  </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Some jobs involve work in confined spaces or </a:t>
            </a:r>
            <a:r>
              <a:rPr lang="en-CA" sz="2200" dirty="0">
                <a:latin typeface="Verdana" panose="020B0604030504040204" pitchFamily="34" charset="0"/>
                <a:ea typeface="Verdana" panose="020B0604030504040204" pitchFamily="34" charset="0"/>
                <a:cs typeface="Verdana" panose="020B0604030504040204" pitchFamily="34" charset="0"/>
              </a:rPr>
              <a:t>working on the floor under an aircraft.</a:t>
            </a:r>
            <a:r>
              <a:rPr lang="en-CA" sz="2400" dirty="0"/>
              <a:t>  </a:t>
            </a:r>
            <a:endParaRPr lang="en-CA" sz="2400" dirty="0" smtClean="0"/>
          </a:p>
          <a:p>
            <a:pPr marL="0" indent="0">
              <a:spcAft>
                <a:spcPts val="0"/>
              </a:spcAft>
              <a:buNone/>
            </a:pPr>
            <a:endParaRPr lang="en-CA" sz="2400" dirty="0" smtClean="0"/>
          </a:p>
          <a:p>
            <a:pPr marL="0" indent="0">
              <a:spcAft>
                <a:spcPts val="0"/>
              </a:spcAft>
              <a:buNone/>
            </a:pPr>
            <a:r>
              <a:rPr lang="en-CA" sz="2400" dirty="0" smtClean="0"/>
              <a:t>Y</a:t>
            </a:r>
            <a:r>
              <a:rPr lang="en-CA" sz="2200" dirty="0" smtClean="0">
                <a:latin typeface="Verdana" panose="020B0604030504040204" pitchFamily="34" charset="0"/>
                <a:ea typeface="Verdana" panose="020B0604030504040204" pitchFamily="34" charset="0"/>
                <a:cs typeface="Verdana" panose="020B0604030504040204" pitchFamily="34" charset="0"/>
              </a:rPr>
              <a:t>ou </a:t>
            </a:r>
            <a:r>
              <a:rPr lang="en-CA" sz="2200" dirty="0">
                <a:latin typeface="Verdana" panose="020B0604030504040204" pitchFamily="34" charset="0"/>
                <a:ea typeface="Verdana" panose="020B0604030504040204" pitchFamily="34" charset="0"/>
                <a:cs typeface="Verdana" panose="020B0604030504040204" pitchFamily="34" charset="0"/>
              </a:rPr>
              <a:t>may work with sensitive and high value equipment and need to be able to </a:t>
            </a:r>
          </a:p>
          <a:p>
            <a:pPr lvl="1">
              <a:spcAft>
                <a:spcPts val="0"/>
              </a:spcAft>
            </a:pPr>
            <a:r>
              <a:rPr lang="en-CA" sz="2200" dirty="0">
                <a:latin typeface="Verdana" panose="020B0604030504040204" pitchFamily="34" charset="0"/>
                <a:ea typeface="Verdana" panose="020B0604030504040204" pitchFamily="34" charset="0"/>
                <a:cs typeface="Verdana" panose="020B0604030504040204" pitchFamily="34" charset="0"/>
              </a:rPr>
              <a:t>protect yourself and</a:t>
            </a:r>
          </a:p>
          <a:p>
            <a:pPr lvl="1">
              <a:spcAft>
                <a:spcPts val="0"/>
              </a:spcAft>
            </a:pPr>
            <a:r>
              <a:rPr lang="en-CA" sz="2200" dirty="0">
                <a:latin typeface="Verdana" panose="020B0604030504040204" pitchFamily="34" charset="0"/>
                <a:ea typeface="Verdana" panose="020B0604030504040204" pitchFamily="34" charset="0"/>
                <a:cs typeface="Verdana" panose="020B0604030504040204" pitchFamily="34" charset="0"/>
              </a:rPr>
              <a:t>ensure the safety of </a:t>
            </a:r>
            <a:r>
              <a:rPr lang="en-CA" sz="2200" dirty="0" smtClean="0">
                <a:latin typeface="Verdana" panose="020B0604030504040204" pitchFamily="34" charset="0"/>
                <a:ea typeface="Verdana" panose="020B0604030504040204" pitchFamily="34" charset="0"/>
                <a:cs typeface="Verdana" panose="020B0604030504040204" pitchFamily="34" charset="0"/>
              </a:rPr>
              <a:t>others</a:t>
            </a:r>
            <a:endParaRPr lang="en-CA" sz="2400" dirty="0" smtClean="0"/>
          </a:p>
          <a:p>
            <a:pPr marL="0" indent="0" algn="ctr">
              <a:buNone/>
            </a:pPr>
            <a:endParaRPr lang="en-CA" sz="9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334296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0822"/>
            <a:ext cx="10515600" cy="759587"/>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Things you need to know</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240409"/>
            <a:ext cx="10515600" cy="4351338"/>
          </a:xfrm>
        </p:spPr>
        <p:txBody>
          <a:bodyPr>
            <a:normAutofit/>
          </a:bodyPr>
          <a:lstStyle/>
          <a:p>
            <a:pPr marL="0" indent="0">
              <a:spcBef>
                <a:spcPts val="0"/>
              </a:spcBef>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A 2 year College program (unsponsored during the summer months)</a:t>
            </a:r>
            <a:endParaRPr lang="en-CA" sz="2000" i="1" dirty="0" smtClean="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spcAft>
                <a:spcPts val="0"/>
              </a:spcAft>
              <a:buNone/>
            </a:pPr>
            <a:r>
              <a:rPr lang="en-CA" sz="2000" b="1" u="sng" dirty="0" smtClean="0">
                <a:latin typeface="Verdana" panose="020B0604030504040204" pitchFamily="34" charset="0"/>
                <a:ea typeface="Verdana" panose="020B0604030504040204" pitchFamily="34" charset="0"/>
                <a:cs typeface="Verdana" panose="020B0604030504040204" pitchFamily="34" charset="0"/>
              </a:rPr>
              <a:t>Strict attendance and punctuality</a:t>
            </a:r>
            <a:r>
              <a:rPr lang="en-CA" sz="2000" b="1" dirty="0" smtClean="0">
                <a:latin typeface="Verdana" panose="020B0604030504040204" pitchFamily="34" charset="0"/>
                <a:ea typeface="Verdana" panose="020B0604030504040204" pitchFamily="34" charset="0"/>
                <a:cs typeface="Verdana" panose="020B0604030504040204" pitchFamily="34" charset="0"/>
              </a:rPr>
              <a:t>  </a:t>
            </a:r>
            <a:r>
              <a:rPr lang="en-CA" sz="2000" i="1" dirty="0" smtClean="0">
                <a:latin typeface="Verdana" panose="020B0604030504040204" pitchFamily="34" charset="0"/>
                <a:ea typeface="Verdana" panose="020B0604030504040204" pitchFamily="34" charset="0"/>
                <a:cs typeface="Verdana" panose="020B0604030504040204" pitchFamily="34" charset="0"/>
              </a:rPr>
              <a:t>in school and work</a:t>
            </a:r>
            <a:endParaRPr lang="en-CA" sz="2000" i="1"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Personal commitment &amp; dedication</a:t>
            </a:r>
          </a:p>
          <a:p>
            <a:pPr marL="457200" lvl="1" indent="0">
              <a:spcBef>
                <a:spcPts val="0"/>
              </a:spcBef>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Home </a:t>
            </a:r>
            <a:r>
              <a:rPr lang="en-CA" sz="2000" dirty="0">
                <a:latin typeface="Verdana" panose="020B0604030504040204" pitchFamily="34" charset="0"/>
                <a:ea typeface="Verdana" panose="020B0604030504040204" pitchFamily="34" charset="0"/>
                <a:cs typeface="Verdana" panose="020B0604030504040204" pitchFamily="34" charset="0"/>
              </a:rPr>
              <a:t>work </a:t>
            </a:r>
            <a:r>
              <a:rPr lang="en-CA" sz="2000" dirty="0" smtClean="0">
                <a:latin typeface="Verdana" panose="020B0604030504040204" pitchFamily="34" charset="0"/>
                <a:ea typeface="Verdana" panose="020B0604030504040204" pitchFamily="34" charset="0"/>
                <a:cs typeface="Verdana" panose="020B0604030504040204" pitchFamily="34" charset="0"/>
              </a:rPr>
              <a:t>&amp; assignments</a:t>
            </a:r>
          </a:p>
          <a:p>
            <a:pPr marL="457200" lvl="1" indent="0">
              <a:spcBef>
                <a:spcPts val="0"/>
              </a:spcBef>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Healthy lifestyle and clear criminal record </a:t>
            </a:r>
          </a:p>
          <a:p>
            <a:pPr marL="0" indent="0">
              <a:spcBef>
                <a:spcPts val="0"/>
              </a:spcBef>
              <a:spcAft>
                <a:spcPts val="0"/>
              </a:spcAft>
              <a:buNone/>
            </a:pP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Weekdays 9 </a:t>
            </a:r>
            <a:r>
              <a:rPr lang="en-CA" sz="2000" dirty="0">
                <a:latin typeface="Verdana" panose="020B0604030504040204" pitchFamily="34" charset="0"/>
                <a:ea typeface="Verdana" panose="020B0604030504040204" pitchFamily="34" charset="0"/>
                <a:cs typeface="Verdana" panose="020B0604030504040204" pitchFamily="34" charset="0"/>
              </a:rPr>
              <a:t>am – 4 </a:t>
            </a:r>
            <a:r>
              <a:rPr lang="en-CA" sz="2000" dirty="0" smtClean="0">
                <a:latin typeface="Verdana" panose="020B0604030504040204" pitchFamily="34" charset="0"/>
                <a:ea typeface="Verdana" panose="020B0604030504040204" pitchFamily="34" charset="0"/>
                <a:cs typeface="Verdana" panose="020B0604030504040204" pitchFamily="34" charset="0"/>
              </a:rPr>
              <a:t>pm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classroom &amp; labs</a:t>
            </a:r>
          </a:p>
          <a:p>
            <a:pPr marL="457200" lvl="1" indent="0">
              <a:spcBef>
                <a:spcPts val="0"/>
              </a:spcBef>
              <a:buNone/>
            </a:pP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endParaRPr lang="en-CA" sz="800" dirty="0" smtClean="0">
              <a:latin typeface="Verdana" panose="020B0604030504040204" pitchFamily="34" charset="0"/>
              <a:ea typeface="Verdana" panose="020B0604030504040204" pitchFamily="34" charset="0"/>
              <a:cs typeface="Verdana" panose="020B0604030504040204" pitchFamily="34" charset="0"/>
            </a:endParaRPr>
          </a:p>
          <a:p>
            <a:pPr marL="914400" lvl="2" indent="0">
              <a:buNone/>
            </a:pPr>
            <a:endParaRPr lang="en-CA"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453" y="4028636"/>
            <a:ext cx="9265920" cy="2437109"/>
          </a:xfrm>
          <a:prstGeom prst="rect">
            <a:avLst/>
          </a:prstGeom>
        </p:spPr>
      </p:pic>
    </p:spTree>
    <p:extLst>
      <p:ext uri="{BB962C8B-B14F-4D97-AF65-F5344CB8AC3E}">
        <p14:creationId xmlns:p14="http://schemas.microsoft.com/office/powerpoint/2010/main" val="137517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808" y="539016"/>
            <a:ext cx="4673801" cy="830490"/>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Outline</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838199" y="1520793"/>
            <a:ext cx="10885371" cy="4947384"/>
          </a:xfrm>
        </p:spPr>
        <p:txBody>
          <a:bodyPr>
            <a:normAutofit/>
          </a:bodyPr>
          <a:lstStyle/>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Your AETS and Mino </a:t>
            </a:r>
            <a:r>
              <a:rPr lang="en-CA" sz="20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Bimaadiziwin</a:t>
            </a:r>
            <a:endPar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AMT - Is it right for you?</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AMT Role, Duties and Career options</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What You Need to know</a:t>
            </a:r>
          </a:p>
          <a:p>
            <a:pPr marL="342900" indent="-342900">
              <a:buFont typeface="Arial" panose="020B0604020202020204" pitchFamily="34" charset="0"/>
              <a:buChar char="•"/>
            </a:pP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Program courses</a:t>
            </a:r>
          </a:p>
          <a:p>
            <a:pPr marL="342900" indent="-342900">
              <a:buFont typeface="Arial" panose="020B0604020202020204" pitchFamily="34" charset="0"/>
              <a:buChar char="•"/>
            </a:pP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AETS Supports</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Training date &amp; place</a:t>
            </a:r>
          </a:p>
          <a:p>
            <a:pPr marL="342900" indent="-342900">
              <a:buFont typeface="Arial" panose="020B0604020202020204" pitchFamily="34" charset="0"/>
              <a:buChar char="•"/>
            </a:pPr>
            <a:r>
              <a:rPr lang="en-CA" sz="2000" dirty="0">
                <a:solidFill>
                  <a:schemeClr val="tx1"/>
                </a:solidFill>
                <a:latin typeface="Verdana" panose="020B0604030504040204" pitchFamily="34" charset="0"/>
                <a:ea typeface="Verdana" panose="020B0604030504040204" pitchFamily="34" charset="0"/>
                <a:cs typeface="Verdana" panose="020B0604030504040204" pitchFamily="34" charset="0"/>
              </a:rPr>
              <a:t>How to Register</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Admission Requirements</a:t>
            </a:r>
          </a:p>
          <a:p>
            <a:pPr marL="342900" indent="-342900">
              <a:buFont typeface="Arial" panose="020B0604020202020204" pitchFamily="34" charset="0"/>
              <a:buChar char="•"/>
            </a:pPr>
            <a:r>
              <a:rPr lang="en-CA"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Questions</a:t>
            </a:r>
          </a:p>
          <a:p>
            <a:pPr marL="342900" indent="-342900">
              <a:buFont typeface="Arial" panose="020B0604020202020204" pitchFamily="34" charset="0"/>
              <a:buChar char="•"/>
            </a:pPr>
            <a:endParaRPr lang="en-CA" sz="18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pic>
        <p:nvPicPr>
          <p:cNvPr id="6" name="Picture 5"/>
          <p:cNvPicPr>
            <a:picLocks noChangeAspect="1"/>
          </p:cNvPicPr>
          <p:nvPr/>
        </p:nvPicPr>
        <p:blipFill>
          <a:blip r:embed="rId3"/>
          <a:stretch>
            <a:fillRect/>
          </a:stretch>
        </p:blipFill>
        <p:spPr>
          <a:xfrm flipH="1">
            <a:off x="5236920" y="3437402"/>
            <a:ext cx="6486650" cy="2918948"/>
          </a:xfrm>
          <a:prstGeom prst="rect">
            <a:avLst/>
          </a:prstGeom>
        </p:spPr>
      </p:pic>
    </p:spTree>
    <p:extLst>
      <p:ext uri="{BB962C8B-B14F-4D97-AF65-F5344CB8AC3E}">
        <p14:creationId xmlns:p14="http://schemas.microsoft.com/office/powerpoint/2010/main" val="2602801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81"/>
            <a:ext cx="10515600" cy="535737"/>
          </a:xfrm>
        </p:spPr>
        <p:txBody>
          <a:bodyPr>
            <a:normAutofit fontScale="90000"/>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Program Courses</a:t>
            </a: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
        <p:nvSpPr>
          <p:cNvPr id="8" name="Rectangle 7"/>
          <p:cNvSpPr/>
          <p:nvPr/>
        </p:nvSpPr>
        <p:spPr>
          <a:xfrm>
            <a:off x="936601" y="2083863"/>
            <a:ext cx="6096000" cy="3416320"/>
          </a:xfrm>
          <a:prstGeom prst="rect">
            <a:avLst/>
          </a:prstGeom>
        </p:spPr>
        <p:txBody>
          <a:bodyPr>
            <a:spAutoFit/>
          </a:bodyPr>
          <a:lstStyle/>
          <a:p>
            <a:pPr fontAlgn="t"/>
            <a:r>
              <a:rPr lang="en-CA" sz="2400" dirty="0"/>
              <a:t>Persuasive </a:t>
            </a:r>
            <a:r>
              <a:rPr lang="en-CA" sz="2400" dirty="0" smtClean="0"/>
              <a:t>Writing </a:t>
            </a:r>
          </a:p>
          <a:p>
            <a:pPr fontAlgn="t"/>
            <a:r>
              <a:rPr lang="en-CA" sz="2400" dirty="0" smtClean="0"/>
              <a:t>Aviation Math </a:t>
            </a:r>
          </a:p>
          <a:p>
            <a:pPr fontAlgn="t"/>
            <a:r>
              <a:rPr lang="en-CA" sz="2400" dirty="0" smtClean="0"/>
              <a:t>Aircraft </a:t>
            </a:r>
            <a:r>
              <a:rPr lang="en-CA" sz="2400" dirty="0"/>
              <a:t>Construction and Science </a:t>
            </a:r>
            <a:endParaRPr lang="en-CA" sz="2400" dirty="0" smtClean="0"/>
          </a:p>
          <a:p>
            <a:pPr fontAlgn="t"/>
            <a:r>
              <a:rPr lang="en-CA" sz="2400" dirty="0" smtClean="0"/>
              <a:t>Flight </a:t>
            </a:r>
            <a:r>
              <a:rPr lang="en-CA" sz="2400" dirty="0"/>
              <a:t>, Circuitry </a:t>
            </a:r>
            <a:endParaRPr lang="en-CA" sz="2400" dirty="0" smtClean="0"/>
          </a:p>
          <a:p>
            <a:pPr fontAlgn="t"/>
            <a:r>
              <a:rPr lang="en-CA" sz="2400" dirty="0" smtClean="0"/>
              <a:t>Reciprocating </a:t>
            </a:r>
            <a:r>
              <a:rPr lang="en-CA" sz="2400" dirty="0"/>
              <a:t>Engines &amp; maintenance </a:t>
            </a:r>
            <a:r>
              <a:rPr lang="en-CA" sz="2400" dirty="0" smtClean="0"/>
              <a:t> </a:t>
            </a:r>
          </a:p>
          <a:p>
            <a:pPr fontAlgn="t"/>
            <a:r>
              <a:rPr lang="en-CA" sz="2400" dirty="0" smtClean="0"/>
              <a:t>Power </a:t>
            </a:r>
            <a:r>
              <a:rPr lang="en-CA" sz="2400" dirty="0"/>
              <a:t>Generation/Distribution </a:t>
            </a:r>
            <a:r>
              <a:rPr lang="en-CA" sz="2400" dirty="0" smtClean="0"/>
              <a:t> </a:t>
            </a:r>
          </a:p>
          <a:p>
            <a:pPr fontAlgn="t"/>
            <a:r>
              <a:rPr lang="en-CA" sz="2400" dirty="0" smtClean="0"/>
              <a:t>Gas </a:t>
            </a:r>
            <a:r>
              <a:rPr lang="en-CA" sz="2400" dirty="0"/>
              <a:t>Turbine </a:t>
            </a:r>
            <a:r>
              <a:rPr lang="en-CA" sz="2400" dirty="0" err="1"/>
              <a:t>Powerplants</a:t>
            </a:r>
            <a:r>
              <a:rPr lang="en-CA" sz="2400" dirty="0"/>
              <a:t> &amp; maintenance</a:t>
            </a:r>
          </a:p>
          <a:p>
            <a:pPr fontAlgn="t"/>
            <a:r>
              <a:rPr lang="en-CA" sz="2400" dirty="0" smtClean="0"/>
              <a:t>Airframes</a:t>
            </a:r>
          </a:p>
          <a:p>
            <a:pPr fontAlgn="t"/>
            <a:r>
              <a:rPr lang="en-CA" sz="2400" dirty="0" smtClean="0"/>
              <a:t>Flight </a:t>
            </a:r>
            <a:r>
              <a:rPr lang="en-CA" sz="2400" dirty="0"/>
              <a:t>Control &amp; </a:t>
            </a:r>
            <a:r>
              <a:rPr lang="en-CA" sz="2400" dirty="0" smtClean="0"/>
              <a:t>inspections</a:t>
            </a:r>
            <a:endParaRPr lang="en-CA" sz="24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601" y="900213"/>
            <a:ext cx="3611131" cy="5151120"/>
          </a:xfrm>
          <a:prstGeom prst="rect">
            <a:avLst/>
          </a:prstGeom>
        </p:spPr>
      </p:pic>
    </p:spTree>
    <p:extLst>
      <p:ext uri="{BB962C8B-B14F-4D97-AF65-F5344CB8AC3E}">
        <p14:creationId xmlns:p14="http://schemas.microsoft.com/office/powerpoint/2010/main" val="4083830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16" y="0"/>
            <a:ext cx="10515600" cy="640715"/>
          </a:xfrm>
        </p:spPr>
        <p:txBody>
          <a:bodyPr>
            <a:normAutofit/>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Program Courses</a:t>
            </a: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Rectangle 6"/>
          <p:cNvSpPr/>
          <p:nvPr/>
        </p:nvSpPr>
        <p:spPr>
          <a:xfrm>
            <a:off x="4437089" y="1888761"/>
            <a:ext cx="7305731" cy="2985433"/>
          </a:xfrm>
          <a:prstGeom prst="rect">
            <a:avLst/>
          </a:prstGeom>
        </p:spPr>
        <p:txBody>
          <a:bodyPr wrap="square">
            <a:spAutoFit/>
          </a:bodyPr>
          <a:lstStyle/>
          <a:p>
            <a:pPr fontAlgn="t"/>
            <a:r>
              <a:rPr lang="en-CA" sz="2800" dirty="0"/>
              <a:t>Rotary Wing aircraft &amp; maintenance</a:t>
            </a:r>
          </a:p>
          <a:p>
            <a:pPr fontAlgn="t"/>
            <a:r>
              <a:rPr lang="en-CA" sz="2800" dirty="0"/>
              <a:t>Composites , </a:t>
            </a:r>
            <a:endParaRPr lang="en-CA" sz="2800" dirty="0" smtClean="0"/>
          </a:p>
          <a:p>
            <a:pPr fontAlgn="t"/>
            <a:r>
              <a:rPr lang="en-CA" sz="2800" dirty="0" smtClean="0"/>
              <a:t>Aircraft </a:t>
            </a:r>
            <a:r>
              <a:rPr lang="en-CA" sz="2800" dirty="0"/>
              <a:t>Systems &amp; Inspection, </a:t>
            </a:r>
            <a:endParaRPr lang="en-CA" sz="2800" dirty="0" smtClean="0"/>
          </a:p>
          <a:p>
            <a:pPr fontAlgn="t"/>
            <a:r>
              <a:rPr lang="en-CA" sz="2800" dirty="0" smtClean="0"/>
              <a:t>Avionics </a:t>
            </a:r>
            <a:r>
              <a:rPr lang="en-CA" sz="2800" dirty="0"/>
              <a:t>Maintenance, </a:t>
            </a:r>
            <a:endParaRPr lang="en-CA" sz="2800" dirty="0" smtClean="0"/>
          </a:p>
          <a:p>
            <a:pPr fontAlgn="t"/>
            <a:r>
              <a:rPr lang="en-CA" sz="2800" dirty="0" smtClean="0"/>
              <a:t>AME </a:t>
            </a:r>
            <a:r>
              <a:rPr lang="en-CA" sz="2800" dirty="0"/>
              <a:t>Responsibilities,  </a:t>
            </a:r>
            <a:endParaRPr lang="en-CA" sz="2800" dirty="0" smtClean="0"/>
          </a:p>
          <a:p>
            <a:pPr fontAlgn="t"/>
            <a:r>
              <a:rPr lang="en-CA" sz="2800" dirty="0" smtClean="0"/>
              <a:t>Aviation </a:t>
            </a:r>
            <a:r>
              <a:rPr lang="en-CA" sz="2800" dirty="0"/>
              <a:t>Regulations,  Lab Skills – simulated</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8107" y="1539553"/>
            <a:ext cx="4307840" cy="3230880"/>
          </a:xfrm>
          <a:prstGeom prst="rect">
            <a:avLst/>
          </a:prstGeom>
        </p:spPr>
      </p:pic>
    </p:spTree>
    <p:extLst>
      <p:ext uri="{BB962C8B-B14F-4D97-AF65-F5344CB8AC3E}">
        <p14:creationId xmlns:p14="http://schemas.microsoft.com/office/powerpoint/2010/main" val="737427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578" y="4918217"/>
            <a:ext cx="1890521" cy="1417891"/>
          </a:xfrm>
          <a:prstGeom prst="rect">
            <a:avLst/>
          </a:prstGeom>
        </p:spPr>
      </p:pic>
      <p:sp>
        <p:nvSpPr>
          <p:cNvPr id="2" name="Title 1"/>
          <p:cNvSpPr>
            <a:spLocks noGrp="1"/>
          </p:cNvSpPr>
          <p:nvPr>
            <p:ph type="title"/>
          </p:nvPr>
        </p:nvSpPr>
        <p:spPr>
          <a:xfrm>
            <a:off x="838200" y="312117"/>
            <a:ext cx="10515600" cy="79616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AETS Supports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sz="half" idx="1"/>
          </p:nvPr>
        </p:nvSpPr>
        <p:spPr>
          <a:xfrm>
            <a:off x="755813" y="1695784"/>
            <a:ext cx="4187952" cy="4870705"/>
          </a:xfrm>
        </p:spPr>
        <p:txBody>
          <a:bodyPr>
            <a:normAutofit fontScale="92500" lnSpcReduction="10000"/>
          </a:bodyPr>
          <a:lstStyle/>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These supports and subsidies are available as needed:</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Sibley Residence (single)  </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Tuition &amp; Books</a:t>
            </a:r>
          </a:p>
          <a:p>
            <a:pPr marL="0" indent="0">
              <a:buNone/>
            </a:pPr>
            <a:r>
              <a:rPr lang="en-CA" sz="1800" dirty="0" smtClean="0">
                <a:latin typeface="Verdana" panose="020B0604030504040204" pitchFamily="34" charset="0"/>
                <a:ea typeface="Verdana" panose="020B0604030504040204" pitchFamily="34" charset="0"/>
                <a:cs typeface="Verdana" panose="020B0604030504040204" pitchFamily="34" charset="0"/>
              </a:rPr>
              <a:t>      Students pay for stationery</a:t>
            </a:r>
            <a:endParaRPr lang="en-CA"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Living Allowance </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Meal Allowance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Bus pass/travel</a:t>
            </a:r>
          </a:p>
          <a:p>
            <a:pPr marL="0" indent="0">
              <a:buNone/>
            </a:pPr>
            <a:r>
              <a:rPr lang="en-CA" sz="2000" dirty="0">
                <a:latin typeface="Verdana" panose="020B0604030504040204" pitchFamily="34" charset="0"/>
                <a:ea typeface="Verdana" panose="020B0604030504040204" pitchFamily="34" charset="0"/>
                <a:cs typeface="Verdana" panose="020B0604030504040204" pitchFamily="34" charset="0"/>
              </a:rPr>
              <a:t>Uniform &amp; </a:t>
            </a:r>
            <a:r>
              <a:rPr lang="en-CA" sz="2000" dirty="0" smtClean="0">
                <a:latin typeface="Verdana" panose="020B0604030504040204" pitchFamily="34" charset="0"/>
                <a:ea typeface="Verdana" panose="020B0604030504040204" pitchFamily="34" charset="0"/>
                <a:cs typeface="Verdana" panose="020B0604030504040204" pitchFamily="34" charset="0"/>
              </a:rPr>
              <a:t>Footwear</a:t>
            </a: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Specialized tests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Child Care Subsidy</a:t>
            </a:r>
          </a:p>
          <a:p>
            <a:pPr marL="457200" lvl="1" indent="0">
              <a:buNone/>
            </a:pPr>
            <a:r>
              <a:rPr lang="en-CA" sz="1800" dirty="0" smtClean="0">
                <a:latin typeface="Verdana" panose="020B0604030504040204" pitchFamily="34" charset="0"/>
                <a:ea typeface="Verdana" panose="020B0604030504040204" pitchFamily="34" charset="0"/>
                <a:cs typeface="Verdana" panose="020B0604030504040204" pitchFamily="34" charset="0"/>
              </a:rPr>
              <a:t>Students arrange for the childcare provider</a:t>
            </a:r>
            <a:endParaRPr lang="en-CA"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sz="13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CA" sz="1200"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Content Placeholder 3"/>
          <p:cNvSpPr>
            <a:spLocks noGrp="1"/>
          </p:cNvSpPr>
          <p:nvPr>
            <p:ph sz="half" idx="2"/>
          </p:nvPr>
        </p:nvSpPr>
        <p:spPr>
          <a:xfrm>
            <a:off x="7697099" y="1823403"/>
            <a:ext cx="4279441" cy="4477511"/>
          </a:xfrm>
        </p:spPr>
        <p:txBody>
          <a:bodyPr>
            <a:normAutofit fontScale="92500" lnSpcReduction="10000"/>
          </a:bodyPr>
          <a:lstStyle/>
          <a:p>
            <a:endParaRPr lang="en-CA" sz="2000" dirty="0" smtClean="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2 Group Choice evening events</a:t>
            </a:r>
          </a:p>
          <a:p>
            <a:r>
              <a:rPr lang="en-CA" sz="2000" dirty="0" smtClean="0">
                <a:latin typeface="Verdana" panose="020B0604030504040204" pitchFamily="34" charset="0"/>
                <a:ea typeface="Verdana" panose="020B0604030504040204" pitchFamily="34" charset="0"/>
                <a:cs typeface="Verdana" panose="020B0604030504040204" pitchFamily="34" charset="0"/>
              </a:rPr>
              <a:t>Travel home up to 2 trips</a:t>
            </a:r>
          </a:p>
          <a:p>
            <a:r>
              <a:rPr lang="en-CA" sz="2000" dirty="0" smtClean="0">
                <a:latin typeface="Verdana" panose="020B0604030504040204" pitchFamily="34" charset="0"/>
                <a:ea typeface="Verdana" panose="020B0604030504040204" pitchFamily="34" charset="0"/>
                <a:cs typeface="Verdana" panose="020B0604030504040204" pitchFamily="34" charset="0"/>
              </a:rPr>
              <a:t>College events</a:t>
            </a:r>
          </a:p>
          <a:p>
            <a:pPr marL="457200" lvl="1"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Residence, </a:t>
            </a:r>
            <a:r>
              <a:rPr lang="en-CA" sz="2000" dirty="0" err="1" smtClean="0">
                <a:latin typeface="Verdana" panose="020B0604030504040204" pitchFamily="34" charset="0"/>
                <a:ea typeface="Verdana" panose="020B0604030504040204" pitchFamily="34" charset="0"/>
                <a:cs typeface="Verdana" panose="020B0604030504040204" pitchFamily="34" charset="0"/>
              </a:rPr>
              <a:t>Apiwin</a:t>
            </a:r>
            <a:r>
              <a:rPr lang="en-CA" sz="2000" dirty="0" smtClean="0">
                <a:latin typeface="Verdana" panose="020B0604030504040204" pitchFamily="34" charset="0"/>
                <a:ea typeface="Verdana" panose="020B0604030504040204" pitchFamily="34" charset="0"/>
                <a:cs typeface="Verdana" panose="020B0604030504040204" pitchFamily="34" charset="0"/>
              </a:rPr>
              <a:t> and</a:t>
            </a:r>
          </a:p>
          <a:p>
            <a:pPr marL="457200" lvl="1" indent="0">
              <a:buNone/>
            </a:pPr>
            <a:r>
              <a:rPr lang="en-CA" sz="2000" dirty="0" smtClean="0">
                <a:latin typeface="Verdana" panose="020B0604030504040204" pitchFamily="34" charset="0"/>
                <a:ea typeface="Verdana" panose="020B0604030504040204" pitchFamily="34" charset="0"/>
                <a:cs typeface="Verdana" panose="020B0604030504040204" pitchFamily="34" charset="0"/>
              </a:rPr>
              <a:t>Student Support Services</a:t>
            </a:r>
          </a:p>
          <a:p>
            <a:pPr marL="914400" lvl="2" indent="0">
              <a:buNone/>
            </a:pPr>
            <a:r>
              <a:rPr lang="en-CA" sz="1900" dirty="0" smtClean="0">
                <a:latin typeface="Verdana" panose="020B0604030504040204" pitchFamily="34" charset="0"/>
                <a:ea typeface="Verdana" panose="020B0604030504040204" pitchFamily="34" charset="0"/>
                <a:cs typeface="Verdana" panose="020B0604030504040204" pitchFamily="34" charset="0"/>
              </a:rPr>
              <a:t>Life Skills  (August 2018)</a:t>
            </a:r>
          </a:p>
          <a:p>
            <a:pPr marL="914400" lvl="2" indent="0">
              <a:buNone/>
            </a:pPr>
            <a:r>
              <a:rPr lang="en-CA" sz="1900" dirty="0" smtClean="0">
                <a:latin typeface="Verdana" panose="020B0604030504040204" pitchFamily="34" charset="0"/>
                <a:ea typeface="Verdana" panose="020B0604030504040204" pitchFamily="34" charset="0"/>
                <a:cs typeface="Verdana" panose="020B0604030504040204" pitchFamily="34" charset="0"/>
              </a:rPr>
              <a:t>Tutoring</a:t>
            </a:r>
          </a:p>
          <a:p>
            <a:pPr lvl="2"/>
            <a:endParaRPr lang="en-CA" sz="1900" dirty="0" smtClean="0">
              <a:latin typeface="Verdana" panose="020B0604030504040204" pitchFamily="34" charset="0"/>
              <a:ea typeface="Verdana" panose="020B0604030504040204" pitchFamily="34" charset="0"/>
              <a:cs typeface="Verdana" panose="020B0604030504040204" pitchFamily="34" charset="0"/>
            </a:endParaRPr>
          </a:p>
          <a:p>
            <a:pPr lvl="1"/>
            <a:endParaRPr lang="en-CA" sz="1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617" y="1970466"/>
            <a:ext cx="1570193" cy="14365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136" y="3381425"/>
            <a:ext cx="1959864" cy="1959864"/>
          </a:xfrm>
          <a:prstGeom prst="rect">
            <a:avLst/>
          </a:prstGeom>
        </p:spPr>
      </p:pic>
    </p:spTree>
    <p:extLst>
      <p:ext uri="{BB962C8B-B14F-4D97-AF65-F5344CB8AC3E}">
        <p14:creationId xmlns:p14="http://schemas.microsoft.com/office/powerpoint/2010/main" val="2840673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619080"/>
            <a:ext cx="11165114" cy="1082767"/>
          </a:xfrm>
        </p:spPr>
        <p:txBody>
          <a:bodyPr>
            <a:noAutofit/>
          </a:bodyPr>
          <a:lstStyle/>
          <a:p>
            <a:pPr algn="ctr"/>
            <a:r>
              <a:rPr lang="en-CA" sz="4000" dirty="0">
                <a:latin typeface="Verdana" panose="020B0604030504040204" pitchFamily="34" charset="0"/>
                <a:ea typeface="Verdana" panose="020B0604030504040204" pitchFamily="34" charset="0"/>
                <a:cs typeface="Verdana" panose="020B0604030504040204" pitchFamily="34" charset="0"/>
              </a:rPr>
              <a:t>Training Begins </a:t>
            </a:r>
            <a:r>
              <a:rPr lang="en-CA" sz="4000" dirty="0" smtClean="0">
                <a:latin typeface="Verdana" panose="020B0604030504040204" pitchFamily="34" charset="0"/>
                <a:ea typeface="Verdana" panose="020B0604030504040204" pitchFamily="34" charset="0"/>
                <a:cs typeface="Verdana" panose="020B0604030504040204" pitchFamily="34" charset="0"/>
              </a:rPr>
              <a:t>– Sept 4</a:t>
            </a:r>
            <a:r>
              <a:rPr lang="en-CA" sz="4000" baseline="30000" dirty="0" smtClean="0">
                <a:latin typeface="Verdana" panose="020B0604030504040204" pitchFamily="34" charset="0"/>
                <a:ea typeface="Verdana" panose="020B0604030504040204" pitchFamily="34" charset="0"/>
                <a:cs typeface="Verdana" panose="020B0604030504040204" pitchFamily="34" charset="0"/>
              </a:rPr>
              <a:t>th</a:t>
            </a:r>
            <a:r>
              <a:rPr lang="en-CA" sz="4000" dirty="0" smtClean="0">
                <a:latin typeface="Verdana" panose="020B0604030504040204" pitchFamily="34" charset="0"/>
                <a:ea typeface="Verdana" panose="020B0604030504040204" pitchFamily="34" charset="0"/>
                <a:cs typeface="Verdana" panose="020B0604030504040204" pitchFamily="34" charset="0"/>
              </a:rPr>
              <a:t>, 2018</a:t>
            </a:r>
            <a:br>
              <a:rPr lang="en-CA" sz="4000" dirty="0" smtClean="0">
                <a:latin typeface="Verdana" panose="020B0604030504040204" pitchFamily="34" charset="0"/>
                <a:ea typeface="Verdana" panose="020B0604030504040204" pitchFamily="34" charset="0"/>
                <a:cs typeface="Verdana" panose="020B0604030504040204" pitchFamily="34" charset="0"/>
              </a:rPr>
            </a:b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1"/>
          </p:nvPr>
        </p:nvSpPr>
        <p:spPr>
          <a:xfrm>
            <a:off x="410970" y="1978548"/>
            <a:ext cx="10562391" cy="2179184"/>
          </a:xfrm>
        </p:spPr>
        <p:txBody>
          <a:bodyPr>
            <a:noAutofit/>
          </a:bodyPr>
          <a:lstStyle/>
          <a:p>
            <a:r>
              <a:rPr lang="en-CA" sz="2000" dirty="0" smtClean="0">
                <a:latin typeface="Verdana" panose="020B0604030504040204" pitchFamily="34" charset="0"/>
                <a:ea typeface="Verdana" panose="020B0604030504040204" pitchFamily="34" charset="0"/>
                <a:cs typeface="Verdana" panose="020B0604030504040204" pitchFamily="34" charset="0"/>
              </a:rPr>
              <a:t>Breakfast and Orientation</a:t>
            </a:r>
          </a:p>
          <a:p>
            <a:r>
              <a:rPr lang="en-CA" sz="2000" dirty="0" smtClean="0">
                <a:latin typeface="Verdana" panose="020B0604030504040204" pitchFamily="34" charset="0"/>
                <a:ea typeface="Verdana" panose="020B0604030504040204" pitchFamily="34" charset="0"/>
                <a:cs typeface="Verdana" panose="020B0604030504040204" pitchFamily="34" charset="0"/>
              </a:rPr>
              <a:t>Course schedule, books and uniforms</a:t>
            </a:r>
          </a:p>
          <a:p>
            <a:r>
              <a:rPr lang="en-CA" sz="2000" dirty="0" smtClean="0">
                <a:latin typeface="Verdana" panose="020B0604030504040204" pitchFamily="34" charset="0"/>
                <a:ea typeface="Verdana" panose="020B0604030504040204" pitchFamily="34" charset="0"/>
                <a:cs typeface="Verdana" panose="020B0604030504040204" pitchFamily="34" charset="0"/>
              </a:rPr>
              <a:t>Program overview and your responsibilities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Workshops and speakers</a:t>
            </a:r>
          </a:p>
          <a:p>
            <a:r>
              <a:rPr lang="en-CA" sz="2000" dirty="0" smtClean="0">
                <a:latin typeface="Verdana" panose="020B0604030504040204" pitchFamily="34" charset="0"/>
                <a:ea typeface="Verdana" panose="020B0604030504040204" pitchFamily="34" charset="0"/>
                <a:cs typeface="Verdana" panose="020B0604030504040204" pitchFamily="34" charset="0"/>
              </a:rPr>
              <a:t>Tour of the classes and labs, and residences</a:t>
            </a:r>
          </a:p>
          <a:p>
            <a:r>
              <a:rPr lang="en-CA" sz="2000" dirty="0" smtClean="0">
                <a:latin typeface="Verdana" panose="020B0604030504040204" pitchFamily="34" charset="0"/>
                <a:ea typeface="Verdana" panose="020B0604030504040204" pitchFamily="34" charset="0"/>
                <a:cs typeface="Verdana" panose="020B0604030504040204" pitchFamily="34" charset="0"/>
              </a:rPr>
              <a:t>Overview of supports</a:t>
            </a:r>
          </a:p>
          <a:p>
            <a:endParaRPr lang="en-CA" sz="2000"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352" y="4101650"/>
            <a:ext cx="5314950" cy="2552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777" y="1562646"/>
            <a:ext cx="3829051" cy="2871788"/>
          </a:xfrm>
          <a:prstGeom prst="rect">
            <a:avLst/>
          </a:prstGeom>
        </p:spPr>
      </p:pic>
    </p:spTree>
    <p:extLst>
      <p:ext uri="{BB962C8B-B14F-4D97-AF65-F5344CB8AC3E}">
        <p14:creationId xmlns:p14="http://schemas.microsoft.com/office/powerpoint/2010/main" val="301371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I’m Interested, How do I Start?</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lgn="ctr">
              <a:buNone/>
            </a:pPr>
            <a:r>
              <a:rPr lang="en-CA" dirty="0" smtClean="0">
                <a:latin typeface="Verdana" panose="020B0604030504040204" pitchFamily="34" charset="0"/>
                <a:ea typeface="Verdana" panose="020B0604030504040204" pitchFamily="34" charset="0"/>
                <a:cs typeface="Verdana" panose="020B0604030504040204" pitchFamily="34" charset="0"/>
              </a:rPr>
              <a:t>Application and consent forms </a:t>
            </a:r>
          </a:p>
          <a:p>
            <a:pPr marL="0" indent="0" algn="ctr">
              <a:buNone/>
            </a:pPr>
            <a:r>
              <a:rPr lang="en-CA" dirty="0" smtClean="0">
                <a:latin typeface="Verdana" panose="020B0604030504040204" pitchFamily="34" charset="0"/>
                <a:ea typeface="Verdana" panose="020B0604030504040204" pitchFamily="34" charset="0"/>
                <a:cs typeface="Verdana" panose="020B0604030504040204" pitchFamily="34" charset="0"/>
              </a:rPr>
              <a:t>are </a:t>
            </a:r>
            <a:r>
              <a:rPr lang="en-CA" dirty="0">
                <a:latin typeface="Verdana" panose="020B0604030504040204" pitchFamily="34" charset="0"/>
                <a:ea typeface="Verdana" panose="020B0604030504040204" pitchFamily="34" charset="0"/>
                <a:cs typeface="Verdana" panose="020B0604030504040204" pitchFamily="34" charset="0"/>
              </a:rPr>
              <a:t>on the </a:t>
            </a:r>
            <a:r>
              <a:rPr lang="en-CA" dirty="0" smtClean="0">
                <a:latin typeface="Verdana" panose="020B0604030504040204" pitchFamily="34" charset="0"/>
                <a:ea typeface="Verdana" panose="020B0604030504040204" pitchFamily="34" charset="0"/>
                <a:cs typeface="Verdana" panose="020B0604030504040204" pitchFamily="34" charset="0"/>
              </a:rPr>
              <a:t>aets.org website</a:t>
            </a:r>
            <a:endParaRPr lang="en-CA" dirty="0">
              <a:latin typeface="Verdana" panose="020B0604030504040204" pitchFamily="34" charset="0"/>
              <a:ea typeface="Verdana" panose="020B0604030504040204" pitchFamily="34" charset="0"/>
              <a:cs typeface="Verdana" panose="020B0604030504040204" pitchFamily="34" charset="0"/>
            </a:endParaRPr>
          </a:p>
          <a:p>
            <a:pPr marL="914400" lvl="2" indent="0">
              <a:buNone/>
            </a:pPr>
            <a:r>
              <a:rPr lang="en-CA" dirty="0" smtClean="0">
                <a:latin typeface="Verdana" panose="020B0604030504040204" pitchFamily="34" charset="0"/>
                <a:ea typeface="Verdana" panose="020B0604030504040204" pitchFamily="34" charset="0"/>
                <a:cs typeface="Verdana" panose="020B0604030504040204" pitchFamily="34" charset="0"/>
              </a:rPr>
              <a:t>                              Grade 12  English and Math or equivalent</a:t>
            </a:r>
          </a:p>
          <a:p>
            <a:pPr marL="914400" lvl="2" indent="0">
              <a:buNone/>
            </a:pPr>
            <a:r>
              <a:rPr lang="en-CA" dirty="0" smtClean="0">
                <a:latin typeface="Verdana" panose="020B0604030504040204" pitchFamily="34" charset="0"/>
                <a:ea typeface="Verdana" panose="020B0604030504040204" pitchFamily="34" charset="0"/>
                <a:cs typeface="Verdana" panose="020B0604030504040204" pitchFamily="34" charset="0"/>
              </a:rPr>
              <a:t>		                Status card or letter</a:t>
            </a:r>
          </a:p>
          <a:p>
            <a:pPr marL="914400" lvl="2" indent="0">
              <a:buNone/>
            </a:pPr>
            <a:r>
              <a:rPr lang="en-CA" dirty="0" smtClean="0">
                <a:latin typeface="Verdana" panose="020B0604030504040204" pitchFamily="34" charset="0"/>
                <a:ea typeface="Verdana" panose="020B0604030504040204" pitchFamily="34" charset="0"/>
                <a:cs typeface="Verdana" panose="020B0604030504040204" pitchFamily="34" charset="0"/>
              </a:rPr>
              <a:t>                              </a:t>
            </a:r>
            <a:endParaRPr lang="en-CA"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b="1" dirty="0" smtClean="0">
                <a:latin typeface="Verdana" panose="020B0604030504040204" pitchFamily="34" charset="0"/>
                <a:ea typeface="Verdana" panose="020B0604030504040204" pitchFamily="34" charset="0"/>
                <a:cs typeface="Verdana" panose="020B0604030504040204" pitchFamily="34" charset="0"/>
              </a:rPr>
              <a:t>Deadline </a:t>
            </a:r>
          </a:p>
          <a:p>
            <a:pPr marL="0" indent="0" algn="ctr">
              <a:buNone/>
            </a:pPr>
            <a:r>
              <a:rPr lang="en-CA" dirty="0" smtClean="0">
                <a:latin typeface="Verdana" panose="020B0604030504040204" pitchFamily="34" charset="0"/>
                <a:ea typeface="Verdana" panose="020B0604030504040204" pitchFamily="34" charset="0"/>
                <a:cs typeface="Verdana" panose="020B0604030504040204" pitchFamily="34" charset="0"/>
              </a:rPr>
              <a:t>Fri. </a:t>
            </a:r>
            <a:r>
              <a:rPr lang="en-CA" dirty="0" smtClean="0">
                <a:latin typeface="Verdana" panose="020B0604030504040204" pitchFamily="34" charset="0"/>
                <a:ea typeface="Verdana" panose="020B0604030504040204" pitchFamily="34" charset="0"/>
                <a:cs typeface="Verdana" panose="020B0604030504040204" pitchFamily="34" charset="0"/>
              </a:rPr>
              <a:t>July </a:t>
            </a:r>
            <a:r>
              <a:rPr lang="en-CA" dirty="0" smtClean="0">
                <a:latin typeface="Verdana" panose="020B0604030504040204" pitchFamily="34" charset="0"/>
                <a:ea typeface="Verdana" panose="020B0604030504040204" pitchFamily="34" charset="0"/>
                <a:cs typeface="Verdana" panose="020B0604030504040204" pitchFamily="34" charset="0"/>
              </a:rPr>
              <a:t>6th </a:t>
            </a:r>
            <a:r>
              <a:rPr lang="en-CA" dirty="0" smtClean="0">
                <a:latin typeface="Verdana" panose="020B0604030504040204" pitchFamily="34" charset="0"/>
                <a:ea typeface="Verdana" panose="020B0604030504040204" pitchFamily="34" charset="0"/>
                <a:cs typeface="Verdana" panose="020B0604030504040204" pitchFamily="34" charset="0"/>
              </a:rPr>
              <a:t>2018, 12:00 </a:t>
            </a:r>
            <a:r>
              <a:rPr lang="en-CA" dirty="0">
                <a:latin typeface="Verdana" panose="020B0604030504040204" pitchFamily="34" charset="0"/>
                <a:ea typeface="Verdana" panose="020B0604030504040204" pitchFamily="34" charset="0"/>
                <a:cs typeface="Verdana" panose="020B0604030504040204" pitchFamily="34" charset="0"/>
              </a:rPr>
              <a:t>NOON</a:t>
            </a:r>
          </a:p>
          <a:p>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405689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Admissions Requirements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4"/>
            <a:ext cx="7693152" cy="4788535"/>
          </a:xfrm>
        </p:spPr>
        <p:txBody>
          <a:bodyPr>
            <a:normAutofit/>
          </a:bodyPr>
          <a:lstStyle/>
          <a:p>
            <a:r>
              <a:rPr lang="en-CA" sz="2000" dirty="0" smtClean="0">
                <a:latin typeface="Verdana" panose="020B0604030504040204" pitchFamily="34" charset="0"/>
                <a:ea typeface="Verdana" panose="020B0604030504040204" pitchFamily="34" charset="0"/>
                <a:cs typeface="Verdana" panose="020B0604030504040204" pitchFamily="34" charset="0"/>
              </a:rPr>
              <a:t>OSSD or GED with Gr 12 English (C/U) level</a:t>
            </a:r>
          </a:p>
          <a:p>
            <a:r>
              <a:rPr lang="en-CA" sz="2000" dirty="0" smtClean="0">
                <a:latin typeface="Verdana" panose="020B0604030504040204" pitchFamily="34" charset="0"/>
                <a:ea typeface="Verdana" panose="020B0604030504040204" pitchFamily="34" charset="0"/>
                <a:cs typeface="Verdana" panose="020B0604030504040204" pitchFamily="34" charset="0"/>
              </a:rPr>
              <a:t>Mature Student Assessment </a:t>
            </a:r>
            <a:r>
              <a:rPr lang="en-CA" sz="2000" dirty="0" smtClean="0">
                <a:latin typeface="Verdana" panose="020B0604030504040204" pitchFamily="34" charset="0"/>
                <a:ea typeface="Verdana" panose="020B0604030504040204" pitchFamily="34" charset="0"/>
                <a:cs typeface="Verdana" panose="020B0604030504040204" pitchFamily="34" charset="0"/>
              </a:rPr>
              <a:t>or Academic </a:t>
            </a:r>
            <a:r>
              <a:rPr lang="en-CA" sz="2000" dirty="0" smtClean="0">
                <a:latin typeface="Verdana" panose="020B0604030504040204" pitchFamily="34" charset="0"/>
                <a:ea typeface="Verdana" panose="020B0604030504040204" pitchFamily="34" charset="0"/>
                <a:cs typeface="Verdana" panose="020B0604030504040204" pitchFamily="34" charset="0"/>
              </a:rPr>
              <a:t>and Career </a:t>
            </a:r>
            <a:r>
              <a:rPr lang="en-CA" sz="2000" dirty="0" smtClean="0">
                <a:latin typeface="Verdana" panose="020B0604030504040204" pitchFamily="34" charset="0"/>
                <a:ea typeface="Verdana" panose="020B0604030504040204" pitchFamily="34" charset="0"/>
                <a:cs typeface="Verdana" panose="020B0604030504040204" pitchFamily="34" charset="0"/>
              </a:rPr>
              <a:t>Entrance</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b="1" dirty="0" smtClean="0"/>
              <a:t>      </a:t>
            </a:r>
            <a:r>
              <a:rPr lang="en-CA" b="1" u="sng" dirty="0" smtClean="0"/>
              <a:t>Recommended courses</a:t>
            </a:r>
            <a:r>
              <a:rPr lang="en-CA" dirty="0" smtClean="0"/>
              <a:t>:</a:t>
            </a:r>
          </a:p>
          <a:p>
            <a:r>
              <a:rPr lang="en-CA" dirty="0" smtClean="0"/>
              <a:t>Gr </a:t>
            </a:r>
            <a:r>
              <a:rPr lang="en-CA" dirty="0"/>
              <a:t>12 “Foundations for College </a:t>
            </a:r>
            <a:r>
              <a:rPr lang="en-CA" dirty="0" smtClean="0"/>
              <a:t>Maths</a:t>
            </a:r>
            <a:r>
              <a:rPr lang="en-CA" dirty="0"/>
              <a:t>” (MAP4C) and/or </a:t>
            </a:r>
            <a:endParaRPr lang="en-CA" dirty="0" smtClean="0"/>
          </a:p>
          <a:p>
            <a:r>
              <a:rPr lang="en-CA" dirty="0" smtClean="0"/>
              <a:t>Gr </a:t>
            </a:r>
            <a:r>
              <a:rPr lang="en-CA" dirty="0"/>
              <a:t>11 Physics. </a:t>
            </a:r>
          </a:p>
          <a:p>
            <a:pPr marL="0" indent="0">
              <a:buNone/>
            </a:pPr>
            <a:endParaRPr lang="en-CA" dirty="0">
              <a:latin typeface="Verdana" panose="020B0604030504040204" pitchFamily="34" charset="0"/>
              <a:ea typeface="Verdana" panose="020B0604030504040204" pitchFamily="34" charset="0"/>
              <a:cs typeface="Verdana" panose="020B0604030504040204" pitchFamily="34" charset="0"/>
            </a:endParaRPr>
          </a:p>
          <a:p>
            <a:r>
              <a:rPr lang="en-CA" dirty="0">
                <a:latin typeface="Verdana" panose="020B0604030504040204" pitchFamily="34" charset="0"/>
                <a:ea typeface="Verdana" panose="020B0604030504040204" pitchFamily="34" charset="0"/>
                <a:cs typeface="Verdana" panose="020B0604030504040204" pitchFamily="34" charset="0"/>
              </a:rPr>
              <a:t>High-school credit classes </a:t>
            </a:r>
            <a:r>
              <a:rPr lang="en-CA" dirty="0" smtClean="0">
                <a:latin typeface="Verdana" panose="020B0604030504040204" pitchFamily="34" charset="0"/>
                <a:ea typeface="Verdana" panose="020B0604030504040204" pitchFamily="34" charset="0"/>
                <a:cs typeface="Verdana" panose="020B0604030504040204" pitchFamily="34" charset="0"/>
              </a:rPr>
              <a:t>and </a:t>
            </a:r>
            <a:r>
              <a:rPr lang="en-CA" dirty="0">
                <a:latin typeface="Verdana" panose="020B0604030504040204" pitchFamily="34" charset="0"/>
                <a:ea typeface="Verdana" panose="020B0604030504040204" pitchFamily="34" charset="0"/>
                <a:cs typeface="Verdana" panose="020B0604030504040204" pitchFamily="34" charset="0"/>
              </a:rPr>
              <a:t>PLARs are offered </a:t>
            </a:r>
          </a:p>
          <a:p>
            <a:pPr marL="0" indent="0">
              <a:buNone/>
            </a:pPr>
            <a:r>
              <a:rPr lang="en-CA" dirty="0" smtClean="0">
                <a:latin typeface="Verdana" panose="020B0604030504040204" pitchFamily="34" charset="0"/>
                <a:ea typeface="Verdana" panose="020B0604030504040204" pitchFamily="34" charset="0"/>
                <a:cs typeface="Verdana" panose="020B0604030504040204" pitchFamily="34" charset="0"/>
              </a:rPr>
              <a:t>    through </a:t>
            </a:r>
            <a:r>
              <a:rPr lang="en-CA" dirty="0">
                <a:latin typeface="Verdana" panose="020B0604030504040204" pitchFamily="34" charset="0"/>
                <a:ea typeface="Verdana" panose="020B0604030504040204" pitchFamily="34" charset="0"/>
                <a:cs typeface="Verdana" panose="020B0604030504040204" pitchFamily="34" charset="0"/>
              </a:rPr>
              <a:t>AETS</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85" y="2162799"/>
            <a:ext cx="4352949" cy="27951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66" y="4124914"/>
            <a:ext cx="3552370" cy="2123486"/>
          </a:xfrm>
          <a:prstGeom prst="rect">
            <a:avLst/>
          </a:prstGeom>
        </p:spPr>
      </p:pic>
    </p:spTree>
    <p:extLst>
      <p:ext uri="{BB962C8B-B14F-4D97-AF65-F5344CB8AC3E}">
        <p14:creationId xmlns:p14="http://schemas.microsoft.com/office/powerpoint/2010/main" val="2210293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Questions – Thank you</a:t>
            </a:r>
            <a:endParaRPr lang="en-CA" dirty="0"/>
          </a:p>
        </p:txBody>
      </p:sp>
      <p:sp>
        <p:nvSpPr>
          <p:cNvPr id="3" name="Slide Number Placeholder 2"/>
          <p:cNvSpPr>
            <a:spLocks noGrp="1"/>
          </p:cNvSpPr>
          <p:nvPr>
            <p:ph type="sldNum" sz="quarter" idx="12"/>
          </p:nvPr>
        </p:nvSpPr>
        <p:spPr/>
        <p:txBody>
          <a:bodyPr/>
          <a:lstStyle/>
          <a:p>
            <a:fld id="{6D22F896-40B5-4ADD-8801-0D06FADFA095}" type="slidenum">
              <a:rPr lang="en-US" smtClean="0"/>
              <a:t>26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592" y="3089709"/>
            <a:ext cx="2859215" cy="3099335"/>
          </a:xfrm>
          <a:prstGeom prst="rect">
            <a:avLst/>
          </a:prstGeom>
        </p:spPr>
      </p:pic>
      <p:sp>
        <p:nvSpPr>
          <p:cNvPr id="5" name="Rectangle 4"/>
          <p:cNvSpPr/>
          <p:nvPr/>
        </p:nvSpPr>
        <p:spPr>
          <a:xfrm>
            <a:off x="838199" y="2136339"/>
            <a:ext cx="10663989" cy="3108543"/>
          </a:xfrm>
          <a:prstGeom prst="rect">
            <a:avLst/>
          </a:prstGeom>
        </p:spPr>
        <p:txBody>
          <a:bodyPr wrap="square">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For </a:t>
            </a:r>
            <a:r>
              <a:rPr lang="en-CA" sz="2000" dirty="0" smtClean="0">
                <a:latin typeface="Verdana" panose="020B0604030504040204" pitchFamily="34" charset="0"/>
                <a:ea typeface="Verdana" panose="020B0604030504040204" pitchFamily="34" charset="0"/>
                <a:cs typeface="Verdana" panose="020B0604030504040204" pitchFamily="34" charset="0"/>
              </a:rPr>
              <a:t>more information </a:t>
            </a:r>
            <a:r>
              <a:rPr lang="en-CA" sz="2000" dirty="0">
                <a:latin typeface="Verdana" panose="020B0604030504040204" pitchFamily="34" charset="0"/>
                <a:ea typeface="Verdana" panose="020B0604030504040204" pitchFamily="34" charset="0"/>
                <a:cs typeface="Verdana" panose="020B0604030504040204" pitchFamily="34" charset="0"/>
              </a:rPr>
              <a:t>about </a:t>
            </a:r>
            <a:r>
              <a:rPr lang="en-CA" sz="2000" dirty="0" smtClean="0">
                <a:latin typeface="Verdana" panose="020B0604030504040204" pitchFamily="34" charset="0"/>
                <a:ea typeface="Verdana" panose="020B0604030504040204" pitchFamily="34" charset="0"/>
                <a:cs typeface="Verdana" panose="020B0604030504040204" pitchFamily="34" charset="0"/>
              </a:rPr>
              <a:t>our </a:t>
            </a:r>
            <a:r>
              <a:rPr lang="en-CA" sz="2000" dirty="0">
                <a:latin typeface="Verdana" panose="020B0604030504040204" pitchFamily="34" charset="0"/>
                <a:ea typeface="Verdana" panose="020B0604030504040204" pitchFamily="34" charset="0"/>
                <a:cs typeface="Verdana" panose="020B0604030504040204" pitchFamily="34" charset="0"/>
              </a:rPr>
              <a:t>programs </a:t>
            </a:r>
            <a:r>
              <a:rPr lang="en-CA" sz="2000" dirty="0" smtClean="0">
                <a:latin typeface="Verdana" panose="020B0604030504040204" pitchFamily="34" charset="0"/>
                <a:ea typeface="Verdana" panose="020B0604030504040204" pitchFamily="34" charset="0"/>
                <a:cs typeface="Verdana" panose="020B0604030504040204" pitchFamily="34" charset="0"/>
              </a:rPr>
              <a:t>or how to apply, please call:</a:t>
            </a:r>
            <a:endParaRPr lang="en-CA" sz="2000" dirty="0">
              <a:latin typeface="Verdana" panose="020B0604030504040204" pitchFamily="34" charset="0"/>
              <a:ea typeface="Verdana" panose="020B0604030504040204" pitchFamily="34" charset="0"/>
              <a:cs typeface="Verdana" panose="020B0604030504040204" pitchFamily="34" charset="0"/>
            </a:endParaRPr>
          </a:p>
          <a:p>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r>
              <a:rPr lang="en-CA" sz="2000" b="1" dirty="0" smtClean="0">
                <a:latin typeface="Verdana" panose="020B0604030504040204" pitchFamily="34" charset="0"/>
                <a:ea typeface="Verdana" panose="020B0604030504040204" pitchFamily="34" charset="0"/>
                <a:cs typeface="Verdana" panose="020B0604030504040204" pitchFamily="34" charset="0"/>
              </a:rPr>
              <a:t>                            AETS </a:t>
            </a:r>
            <a:r>
              <a:rPr lang="en-CA" sz="2000" b="1" dirty="0">
                <a:latin typeface="Verdana" panose="020B0604030504040204" pitchFamily="34" charset="0"/>
                <a:ea typeface="Verdana" panose="020B0604030504040204" pitchFamily="34" charset="0"/>
                <a:cs typeface="Verdana" panose="020B0604030504040204" pitchFamily="34" charset="0"/>
              </a:rPr>
              <a:t>Office: </a:t>
            </a:r>
            <a:r>
              <a:rPr lang="en-CA" sz="2000" dirty="0" smtClean="0">
                <a:latin typeface="Verdana" panose="020B0604030504040204" pitchFamily="34" charset="0"/>
                <a:ea typeface="Verdana" panose="020B0604030504040204" pitchFamily="34" charset="0"/>
                <a:cs typeface="Verdana" panose="020B0604030504040204" pitchFamily="34" charset="0"/>
              </a:rPr>
              <a:t>807-346-0307</a:t>
            </a:r>
          </a:p>
          <a:p>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b="1" dirty="0" smtClean="0">
                <a:latin typeface="Verdana" panose="020B0604030504040204" pitchFamily="34" charset="0"/>
                <a:ea typeface="Verdana" panose="020B0604030504040204" pitchFamily="34" charset="0"/>
                <a:cs typeface="Verdana" panose="020B0604030504040204" pitchFamily="34" charset="0"/>
              </a:rPr>
              <a:t>Joni Michano </a:t>
            </a:r>
            <a:r>
              <a:rPr lang="en-CA" sz="2000" dirty="0">
                <a:latin typeface="Verdana" panose="020B0604030504040204" pitchFamily="34" charset="0"/>
                <a:ea typeface="Verdana" panose="020B0604030504040204" pitchFamily="34" charset="0"/>
                <a:cs typeface="Verdana" panose="020B0604030504040204" pitchFamily="34" charset="0"/>
              </a:rPr>
              <a:t>– Eastern Officer 		cell 807-631-5838</a:t>
            </a:r>
          </a:p>
          <a:p>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r>
              <a:rPr lang="en-CA" sz="2000" b="1" dirty="0" smtClean="0">
                <a:latin typeface="Verdana" panose="020B0604030504040204" pitchFamily="34" charset="0"/>
                <a:ea typeface="Verdana" panose="020B0604030504040204" pitchFamily="34" charset="0"/>
                <a:cs typeface="Verdana" panose="020B0604030504040204" pitchFamily="34" charset="0"/>
              </a:rPr>
              <a:t>Bonnie </a:t>
            </a:r>
            <a:r>
              <a:rPr lang="en-CA" sz="2000" b="1" dirty="0">
                <a:latin typeface="Verdana" panose="020B0604030504040204" pitchFamily="34" charset="0"/>
                <a:ea typeface="Verdana" panose="020B0604030504040204" pitchFamily="34" charset="0"/>
                <a:cs typeface="Verdana" panose="020B0604030504040204" pitchFamily="34" charset="0"/>
              </a:rPr>
              <a:t>Cordone </a:t>
            </a:r>
            <a:r>
              <a:rPr lang="en-CA" sz="2000" dirty="0">
                <a:latin typeface="Verdana" panose="020B0604030504040204" pitchFamily="34" charset="0"/>
                <a:ea typeface="Verdana" panose="020B0604030504040204" pitchFamily="34" charset="0"/>
                <a:cs typeface="Verdana" panose="020B0604030504040204" pitchFamily="34" charset="0"/>
              </a:rPr>
              <a:t>– Western Officer 	</a:t>
            </a:r>
            <a:r>
              <a:rPr lang="en-CA" sz="2000" dirty="0" smtClean="0">
                <a:latin typeface="Verdana" panose="020B0604030504040204" pitchFamily="34" charset="0"/>
                <a:ea typeface="Verdana" panose="020B0604030504040204" pitchFamily="34" charset="0"/>
                <a:cs typeface="Verdana" panose="020B0604030504040204" pitchFamily="34" charset="0"/>
              </a:rPr>
              <a:t>cell </a:t>
            </a:r>
            <a:r>
              <a:rPr lang="en-CA" sz="2000" dirty="0">
                <a:latin typeface="Verdana" panose="020B0604030504040204" pitchFamily="34" charset="0"/>
                <a:ea typeface="Verdana" panose="020B0604030504040204" pitchFamily="34" charset="0"/>
                <a:cs typeface="Verdana" panose="020B0604030504040204" pitchFamily="34" charset="0"/>
              </a:rPr>
              <a:t>807-631-9287</a:t>
            </a:r>
          </a:p>
          <a:p>
            <a:endParaRPr lang="en-CA" sz="2000" b="1" dirty="0" smtClean="0">
              <a:latin typeface="Verdana" panose="020B0604030504040204" pitchFamily="34" charset="0"/>
              <a:ea typeface="Verdana" panose="020B0604030504040204" pitchFamily="34" charset="0"/>
              <a:cs typeface="Verdana" panose="020B0604030504040204" pitchFamily="34" charset="0"/>
            </a:endParaRPr>
          </a:p>
          <a:p>
            <a:endParaRPr lang="en-CA" b="1" dirty="0">
              <a:latin typeface="Verdana" panose="020B0604030504040204" pitchFamily="34" charset="0"/>
              <a:ea typeface="Verdana" panose="020B0604030504040204" pitchFamily="34" charset="0"/>
              <a:cs typeface="Verdana" panose="020B0604030504040204" pitchFamily="34" charset="0"/>
            </a:endParaRPr>
          </a:p>
          <a:p>
            <a:endParaRPr lang="en-CA"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407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2167" y="481456"/>
            <a:ext cx="5555496" cy="4870190"/>
          </a:xfrm>
        </p:spPr>
        <p:txBody>
          <a:bodyPr>
            <a:normAutofit fontScale="77500" lnSpcReduction="20000"/>
          </a:bodyPr>
          <a:lstStyle/>
          <a:p>
            <a:pPr marL="0" indent="0" algn="ctr">
              <a:buNone/>
            </a:pPr>
            <a:r>
              <a:rPr lang="en-CA" sz="4000" dirty="0">
                <a:latin typeface="Verdana" panose="020B0604030504040204" pitchFamily="34" charset="0"/>
                <a:ea typeface="Verdana" panose="020B0604030504040204" pitchFamily="34" charset="0"/>
                <a:cs typeface="Verdana" panose="020B0604030504040204" pitchFamily="34" charset="0"/>
              </a:rPr>
              <a:t>Your AETS</a:t>
            </a:r>
          </a:p>
          <a:p>
            <a:pPr marL="0" indent="0">
              <a:lnSpc>
                <a:spcPct val="120000"/>
              </a:lnSpc>
              <a:buNone/>
            </a:pPr>
            <a:r>
              <a:rPr lang="en-CA" sz="2200" dirty="0">
                <a:latin typeface="Verdana" panose="020B0604030504040204" pitchFamily="34" charset="0"/>
                <a:ea typeface="Verdana" panose="020B0604030504040204" pitchFamily="34" charset="0"/>
                <a:cs typeface="Verdana" panose="020B0604030504040204" pitchFamily="34" charset="0"/>
              </a:rPr>
              <a:t>Federally </a:t>
            </a:r>
            <a:r>
              <a:rPr lang="en-CA" sz="2200" dirty="0" smtClean="0">
                <a:latin typeface="Verdana" panose="020B0604030504040204" pitchFamily="34" charset="0"/>
                <a:ea typeface="Verdana" panose="020B0604030504040204" pitchFamily="34" charset="0"/>
                <a:cs typeface="Verdana" panose="020B0604030504040204" pitchFamily="34" charset="0"/>
              </a:rPr>
              <a:t>funded </a:t>
            </a:r>
            <a:r>
              <a:rPr lang="en-CA" sz="2200" dirty="0">
                <a:latin typeface="Verdana" panose="020B0604030504040204" pitchFamily="34" charset="0"/>
                <a:ea typeface="Verdana" panose="020B0604030504040204" pitchFamily="34" charset="0"/>
                <a:cs typeface="Verdana" panose="020B0604030504040204" pitchFamily="34" charset="0"/>
              </a:rPr>
              <a:t>employment &amp; training programs and </a:t>
            </a:r>
            <a:r>
              <a:rPr lang="en-CA" sz="2200" dirty="0" smtClean="0">
                <a:latin typeface="Verdana" panose="020B0604030504040204" pitchFamily="34" charset="0"/>
                <a:ea typeface="Verdana" panose="020B0604030504040204" pitchFamily="34" charset="0"/>
                <a:cs typeface="Verdana" panose="020B0604030504040204" pitchFamily="34" charset="0"/>
              </a:rPr>
              <a:t>services</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a:latin typeface="Verdana" panose="020B0604030504040204" pitchFamily="34" charset="0"/>
                <a:ea typeface="Verdana" panose="020B0604030504040204" pitchFamily="34" charset="0"/>
                <a:cs typeface="Verdana" panose="020B0604030504040204" pitchFamily="34" charset="0"/>
              </a:rPr>
              <a:t>Soft </a:t>
            </a:r>
            <a:r>
              <a:rPr lang="en-CA" sz="2200" dirty="0" smtClean="0">
                <a:latin typeface="Verdana" panose="020B0604030504040204" pitchFamily="34" charset="0"/>
                <a:ea typeface="Verdana" panose="020B0604030504040204" pitchFamily="34" charset="0"/>
                <a:cs typeface="Verdana" panose="020B0604030504040204" pitchFamily="34" charset="0"/>
              </a:rPr>
              <a:t>services</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a:latin typeface="Verdana" panose="020B0604030504040204" pitchFamily="34" charset="0"/>
                <a:ea typeface="Verdana" panose="020B0604030504040204" pitchFamily="34" charset="0"/>
                <a:cs typeface="Verdana" panose="020B0604030504040204" pitchFamily="34" charset="0"/>
              </a:rPr>
              <a:t>Workshops </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smtClean="0">
                <a:latin typeface="Verdana" panose="020B0604030504040204" pitchFamily="34" charset="0"/>
                <a:ea typeface="Verdana" panose="020B0604030504040204" pitchFamily="34" charset="0"/>
                <a:cs typeface="Verdana" panose="020B0604030504040204" pitchFamily="34" charset="0"/>
              </a:rPr>
              <a:t>Sponsored programs</a:t>
            </a:r>
            <a:endParaRPr lang="en-CA" sz="2200" dirty="0">
              <a:latin typeface="Verdana" panose="020B0604030504040204" pitchFamily="34" charset="0"/>
              <a:ea typeface="Verdana" panose="020B0604030504040204" pitchFamily="34" charset="0"/>
              <a:cs typeface="Verdana" panose="020B0604030504040204" pitchFamily="34" charset="0"/>
            </a:endParaRPr>
          </a:p>
          <a:p>
            <a:pPr lvl="1">
              <a:lnSpc>
                <a:spcPct val="120000"/>
              </a:lnSpc>
            </a:pPr>
            <a:r>
              <a:rPr lang="en-CA" sz="2200" dirty="0">
                <a:latin typeface="Verdana" panose="020B0604030504040204" pitchFamily="34" charset="0"/>
                <a:ea typeface="Verdana" panose="020B0604030504040204" pitchFamily="34" charset="0"/>
                <a:cs typeface="Verdana" panose="020B0604030504040204" pitchFamily="34" charset="0"/>
              </a:rPr>
              <a:t>Special </a:t>
            </a:r>
            <a:r>
              <a:rPr lang="en-CA" sz="2200" dirty="0" smtClean="0">
                <a:latin typeface="Verdana" panose="020B0604030504040204" pitchFamily="34" charset="0"/>
                <a:ea typeface="Verdana" panose="020B0604030504040204" pitchFamily="34" charset="0"/>
                <a:cs typeface="Verdana" panose="020B0604030504040204" pitchFamily="34" charset="0"/>
              </a:rPr>
              <a:t>projects</a:t>
            </a:r>
            <a:endParaRPr lang="en-CA" sz="2200"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Content Placeholder 3"/>
          <p:cNvSpPr>
            <a:spLocks noGrp="1"/>
          </p:cNvSpPr>
          <p:nvPr>
            <p:ph sz="half" idx="2"/>
          </p:nvPr>
        </p:nvSpPr>
        <p:spPr>
          <a:xfrm>
            <a:off x="6327808" y="481456"/>
            <a:ext cx="5181600" cy="5860552"/>
          </a:xfrm>
        </p:spPr>
        <p:txBody>
          <a:bodyPr>
            <a:normAutofit fontScale="77500" lnSpcReduction="20000"/>
          </a:bodyPr>
          <a:lstStyle/>
          <a:p>
            <a:pPr marL="0" indent="0" algn="ctr">
              <a:buNone/>
            </a:pPr>
            <a:r>
              <a:rPr lang="en-CA" sz="4000" dirty="0" smtClean="0">
                <a:latin typeface="Verdana" panose="020B0604030504040204" pitchFamily="34" charset="0"/>
                <a:ea typeface="Verdana" panose="020B0604030504040204" pitchFamily="34" charset="0"/>
                <a:cs typeface="Verdana" panose="020B0604030504040204" pitchFamily="34" charset="0"/>
              </a:rPr>
              <a:t>Mino Bimaadiziwin</a:t>
            </a:r>
            <a:endParaRPr lang="en-CA" sz="40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CA" sz="2200" dirty="0" smtClean="0">
                <a:latin typeface="Verdana" panose="020B0604030504040204" pitchFamily="34" charset="0"/>
                <a:ea typeface="Verdana" panose="020B0604030504040204" pitchFamily="34" charset="0"/>
                <a:cs typeface="Verdana" panose="020B0604030504040204" pitchFamily="34" charset="0"/>
              </a:rPr>
              <a:t>Federal Skills Partnership Fund pilot special project (to March 2021) with Life Skills and  accredited training in:</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Aircraft Maintenance Technician,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Industrial Millwright,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Employment Officer,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Forestry &amp; Mechanized Harvesting,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Line Cutter,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Line Crew Ground Support,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Sawmill Worker,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Personal Support Worker, </a:t>
            </a:r>
          </a:p>
          <a:p>
            <a:pPr marL="0" lvl="1" indent="0">
              <a:lnSpc>
                <a:spcPct val="120000"/>
              </a:lnSpc>
              <a:spcBef>
                <a:spcPts val="0"/>
              </a:spcBef>
              <a:spcAft>
                <a:spcPts val="0"/>
              </a:spcAft>
              <a:buNone/>
            </a:pPr>
            <a:r>
              <a:rPr lang="en-CA" sz="2200" dirty="0" smtClean="0">
                <a:latin typeface="Verdana" panose="020B0604030504040204" pitchFamily="34" charset="0"/>
                <a:ea typeface="Verdana" panose="020B0604030504040204" pitchFamily="34" charset="0"/>
                <a:cs typeface="Verdana" panose="020B0604030504040204" pitchFamily="34" charset="0"/>
              </a:rPr>
              <a:t>  Driver’s Licence and Upgrading</a:t>
            </a:r>
          </a:p>
          <a:p>
            <a:pPr marL="457200" lvl="2">
              <a:lnSpc>
                <a:spcPct val="100000"/>
              </a:lnSpc>
              <a:spcBef>
                <a:spcPts val="0"/>
              </a:spcBef>
            </a:pPr>
            <a:endParaRPr lang="en-CA" sz="2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None/>
            </a:pPr>
            <a:r>
              <a:rPr lang="en-US" sz="2200" dirty="0" smtClean="0">
                <a:latin typeface="Verdana" panose="020B0604030504040204" pitchFamily="34" charset="0"/>
                <a:ea typeface="Verdana" panose="020B0604030504040204" pitchFamily="34" charset="0"/>
                <a:cs typeface="Verdana" panose="020B0604030504040204" pitchFamily="34" charset="0"/>
              </a:rPr>
              <a:t>First </a:t>
            </a:r>
            <a:r>
              <a:rPr lang="en-US" sz="2200" dirty="0">
                <a:latin typeface="Verdana" panose="020B0604030504040204" pitchFamily="34" charset="0"/>
                <a:ea typeface="Verdana" panose="020B0604030504040204" pitchFamily="34" charset="0"/>
                <a:cs typeface="Verdana" panose="020B0604030504040204" pitchFamily="34" charset="0"/>
              </a:rPr>
              <a:t>Nations Pre-Employment and Education </a:t>
            </a:r>
            <a:r>
              <a:rPr lang="en-US" sz="2200" dirty="0" smtClean="0">
                <a:latin typeface="Verdana" panose="020B0604030504040204" pitchFamily="34" charset="0"/>
                <a:ea typeface="Verdana" panose="020B0604030504040204" pitchFamily="34" charset="0"/>
                <a:cs typeface="Verdana" panose="020B0604030504040204" pitchFamily="34" charset="0"/>
              </a:rPr>
              <a:t>offers a new, alternative </a:t>
            </a:r>
            <a:r>
              <a:rPr lang="en-US" sz="2200" dirty="0">
                <a:latin typeface="Verdana" panose="020B0604030504040204" pitchFamily="34" charset="0"/>
                <a:ea typeface="Verdana" panose="020B0604030504040204" pitchFamily="34" charset="0"/>
                <a:cs typeface="Verdana" panose="020B0604030504040204" pitchFamily="34" charset="0"/>
              </a:rPr>
              <a:t>education </a:t>
            </a:r>
            <a:r>
              <a:rPr lang="en-US" sz="2200" dirty="0" smtClean="0">
                <a:latin typeface="Verdana" panose="020B0604030504040204" pitchFamily="34" charset="0"/>
                <a:ea typeface="Verdana" panose="020B0604030504040204" pitchFamily="34" charset="0"/>
                <a:cs typeface="Verdana" panose="020B0604030504040204" pitchFamily="34" charset="0"/>
              </a:rPr>
              <a:t>model, </a:t>
            </a:r>
          </a:p>
          <a:p>
            <a:pPr marL="0" indent="0">
              <a:lnSpc>
                <a:spcPct val="120000"/>
              </a:lnSpc>
              <a:spcBef>
                <a:spcPts val="0"/>
              </a:spcBef>
              <a:spcAft>
                <a:spcPts val="0"/>
              </a:spcAft>
              <a:buNone/>
            </a:pPr>
            <a:r>
              <a:rPr lang="en-US" sz="2200" dirty="0" smtClean="0">
                <a:latin typeface="Verdana" panose="020B0604030504040204" pitchFamily="34" charset="0"/>
                <a:ea typeface="Verdana" panose="020B0604030504040204" pitchFamily="34" charset="0"/>
                <a:cs typeface="Verdana" panose="020B0604030504040204" pitchFamily="34" charset="0"/>
              </a:rPr>
              <a:t>  Teacher access, </a:t>
            </a:r>
          </a:p>
          <a:p>
            <a:pPr marL="0" indent="0">
              <a:lnSpc>
                <a:spcPct val="120000"/>
              </a:lnSpc>
              <a:spcBef>
                <a:spcPts val="0"/>
              </a:spcBef>
              <a:spcAft>
                <a:spcPts val="0"/>
              </a:spcAft>
              <a:buNone/>
            </a:pPr>
            <a:r>
              <a:rPr lang="en-US" sz="2200" dirty="0" smtClean="0">
                <a:latin typeface="Verdana" panose="020B0604030504040204" pitchFamily="34" charset="0"/>
                <a:ea typeface="Verdana" panose="020B0604030504040204" pitchFamily="34" charset="0"/>
                <a:cs typeface="Verdana" panose="020B0604030504040204" pitchFamily="34" charset="0"/>
              </a:rPr>
              <a:t>  Prior Learning Assessment Recognition </a:t>
            </a:r>
            <a:r>
              <a:rPr lang="en-US" sz="2200" dirty="0">
                <a:latin typeface="Verdana" panose="020B0604030504040204" pitchFamily="34" charset="0"/>
                <a:ea typeface="Verdana" panose="020B0604030504040204" pitchFamily="34" charset="0"/>
                <a:cs typeface="Verdana" panose="020B0604030504040204" pitchFamily="34" charset="0"/>
              </a:rPr>
              <a:t>and </a:t>
            </a: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Bef>
                <a:spcPts val="0"/>
              </a:spcBef>
              <a:spcAft>
                <a:spcPts val="0"/>
              </a:spcAft>
              <a:buNone/>
            </a:pPr>
            <a:r>
              <a:rPr lang="en-US" sz="2200" dirty="0" smtClean="0">
                <a:latin typeface="Verdana" panose="020B0604030504040204" pitchFamily="34" charset="0"/>
                <a:ea typeface="Verdana" panose="020B0604030504040204" pitchFamily="34" charset="0"/>
                <a:cs typeface="Verdana" panose="020B0604030504040204" pitchFamily="34" charset="0"/>
              </a:rPr>
              <a:t>  classes for high-school </a:t>
            </a:r>
            <a:r>
              <a:rPr lang="en-US" sz="2200" dirty="0">
                <a:latin typeface="Verdana" panose="020B0604030504040204" pitchFamily="34" charset="0"/>
                <a:ea typeface="Verdana" panose="020B0604030504040204" pitchFamily="34" charset="0"/>
                <a:cs typeface="Verdana" panose="020B0604030504040204" pitchFamily="34" charset="0"/>
              </a:rPr>
              <a:t>credits</a:t>
            </a:r>
            <a:endParaRPr lang="en-CA" sz="2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en-CA" sz="1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592728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90805"/>
            <a:ext cx="10515600" cy="622427"/>
          </a:xfrm>
        </p:spPr>
        <p:txBody>
          <a:bodyPr>
            <a:normAutofit fontScale="90000"/>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AETS Communities</a:t>
            </a:r>
            <a:endParaRPr lang="en-CA" dirty="0">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6754" y="2141538"/>
            <a:ext cx="6429517" cy="3649662"/>
          </a:xfrm>
        </p:spPr>
      </p:pic>
      <p:sp>
        <p:nvSpPr>
          <p:cNvPr id="3" name="Slide Number Placeholder 2"/>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822775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30" y="365125"/>
            <a:ext cx="10515600" cy="83803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AMT – Is it right for me?</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2387" y="1372719"/>
            <a:ext cx="10251868" cy="4351338"/>
          </a:xfrm>
        </p:spPr>
        <p:txBody>
          <a:bodyPr>
            <a:noAutofit/>
          </a:bodyPr>
          <a:lstStyle/>
          <a:p>
            <a:pPr marL="0" indent="0">
              <a:spcAft>
                <a:spcPts val="0"/>
              </a:spcAft>
              <a:buNone/>
            </a:pPr>
            <a:r>
              <a:rPr lang="en-CA" sz="2000" b="1" dirty="0">
                <a:latin typeface="Verdana" panose="020B0604030504040204" pitchFamily="34" charset="0"/>
                <a:ea typeface="Verdana" panose="020B0604030504040204" pitchFamily="34" charset="0"/>
                <a:cs typeface="Verdana" panose="020B0604030504040204" pitchFamily="34" charset="0"/>
              </a:rPr>
              <a:t>Looking for a </a:t>
            </a:r>
            <a:r>
              <a:rPr lang="en-CA" sz="2000" b="1" dirty="0" smtClean="0">
                <a:latin typeface="Verdana" panose="020B0604030504040204" pitchFamily="34" charset="0"/>
                <a:ea typeface="Verdana" panose="020B0604030504040204" pitchFamily="34" charset="0"/>
                <a:cs typeface="Verdana" panose="020B0604030504040204" pitchFamily="34" charset="0"/>
              </a:rPr>
              <a:t> ?</a:t>
            </a:r>
            <a:endParaRPr lang="en-CA" sz="2000" b="1" dirty="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CA" sz="2000" dirty="0">
                <a:latin typeface="Verdana" panose="020B0604030504040204" pitchFamily="34" charset="0"/>
                <a:ea typeface="Verdana" panose="020B0604030504040204" pitchFamily="34" charset="0"/>
                <a:cs typeface="Verdana" panose="020B0604030504040204" pitchFamily="34" charset="0"/>
              </a:rPr>
              <a:t>Career in high demand</a:t>
            </a:r>
          </a:p>
          <a:p>
            <a:pPr>
              <a:spcAft>
                <a:spcPts val="0"/>
              </a:spcAft>
            </a:pPr>
            <a:r>
              <a:rPr lang="en-CA" sz="2000" dirty="0">
                <a:latin typeface="Verdana" panose="020B0604030504040204" pitchFamily="34" charset="0"/>
                <a:ea typeface="Verdana" panose="020B0604030504040204" pitchFamily="34" charset="0"/>
                <a:cs typeface="Verdana" panose="020B0604030504040204" pitchFamily="34" charset="0"/>
              </a:rPr>
              <a:t>Vital, valued role in </a:t>
            </a:r>
            <a:r>
              <a:rPr lang="en-CA" sz="2000" dirty="0" smtClean="0">
                <a:latin typeface="Verdana" panose="020B0604030504040204" pitchFamily="34" charset="0"/>
                <a:ea typeface="Verdana" panose="020B0604030504040204" pitchFamily="34" charset="0"/>
                <a:cs typeface="Verdana" panose="020B0604030504040204" pitchFamily="34" charset="0"/>
              </a:rPr>
              <a:t>Aviation inspection </a:t>
            </a:r>
          </a:p>
          <a:p>
            <a:pPr marL="0" indent="0">
              <a:spcAft>
                <a:spcPts val="0"/>
              </a:spcAft>
              <a:buNone/>
            </a:pPr>
            <a:r>
              <a:rPr lang="en-CA" sz="2000" dirty="0">
                <a:latin typeface="Verdana" panose="020B0604030504040204" pitchFamily="34" charset="0"/>
                <a:ea typeface="Verdana" panose="020B0604030504040204" pitchFamily="34" charset="0"/>
                <a:cs typeface="Verdana" panose="020B0604030504040204" pitchFamily="34" charset="0"/>
              </a:rPr>
              <a:t> </a:t>
            </a:r>
            <a:r>
              <a:rPr lang="en-CA" sz="2000" dirty="0" smtClean="0">
                <a:latin typeface="Verdana" panose="020B0604030504040204" pitchFamily="34" charset="0"/>
                <a:ea typeface="Verdana" panose="020B0604030504040204" pitchFamily="34" charset="0"/>
                <a:cs typeface="Verdana" panose="020B0604030504040204" pitchFamily="34" charset="0"/>
              </a:rPr>
              <a:t>  and maintenance</a:t>
            </a:r>
          </a:p>
          <a:p>
            <a:pPr>
              <a:spcAft>
                <a:spcPts val="0"/>
              </a:spcAft>
            </a:pPr>
            <a:endParaRPr lang="en-CA" sz="2000" b="1" dirty="0">
              <a:latin typeface="Verdana" panose="020B0604030504040204" pitchFamily="34" charset="0"/>
              <a:ea typeface="Verdana" panose="020B0604030504040204" pitchFamily="34" charset="0"/>
              <a:cs typeface="Verdana" panose="020B0604030504040204" pitchFamily="34" charset="0"/>
            </a:endParaRPr>
          </a:p>
          <a:p>
            <a:pPr marL="0" indent="0">
              <a:spcAft>
                <a:spcPts val="0"/>
              </a:spcAft>
              <a:buNone/>
            </a:pPr>
            <a:r>
              <a:rPr lang="en-CA" sz="2000" b="1" dirty="0" smtClean="0">
                <a:latin typeface="Verdana" panose="020B0604030504040204" pitchFamily="34" charset="0"/>
                <a:ea typeface="Verdana" panose="020B0604030504040204" pitchFamily="34" charset="0"/>
                <a:cs typeface="Verdana" panose="020B0604030504040204" pitchFamily="34" charset="0"/>
              </a:rPr>
              <a:t>AMTs must be able to</a:t>
            </a:r>
          </a:p>
          <a:p>
            <a:pPr>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Follow Transport Canada regulations</a:t>
            </a:r>
          </a:p>
          <a:p>
            <a:pPr>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Climb ladders, use hoists or crawl into tight </a:t>
            </a:r>
          </a:p>
          <a:p>
            <a:pPr marL="0" indent="0">
              <a:spcAft>
                <a:spcPts val="0"/>
              </a:spcAft>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spaces to inspect and make  repairs </a:t>
            </a:r>
          </a:p>
          <a:p>
            <a:pPr>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Demonstrate high mechanical aptitude.</a:t>
            </a:r>
          </a:p>
          <a:p>
            <a:pPr>
              <a:spcAft>
                <a:spcPts val="0"/>
              </a:spcAft>
            </a:pPr>
            <a:r>
              <a:rPr lang="en-CA" sz="2000" dirty="0">
                <a:latin typeface="Verdana" panose="020B0604030504040204" pitchFamily="34" charset="0"/>
                <a:ea typeface="Verdana" panose="020B0604030504040204" pitchFamily="34" charset="0"/>
                <a:cs typeface="Verdana" panose="020B0604030504040204" pitchFamily="34" charset="0"/>
              </a:rPr>
              <a:t>Problem solve </a:t>
            </a: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CA" sz="2000" dirty="0" smtClean="0">
                <a:latin typeface="Verdana" panose="020B0604030504040204" pitchFamily="34" charset="0"/>
                <a:ea typeface="Verdana" panose="020B0604030504040204" pitchFamily="34" charset="0"/>
                <a:cs typeface="Verdana" panose="020B0604030504040204" pitchFamily="34" charset="0"/>
              </a:rPr>
              <a:t>Time </a:t>
            </a:r>
            <a:r>
              <a:rPr lang="en-CA" sz="2000" dirty="0">
                <a:latin typeface="Verdana" panose="020B0604030504040204" pitchFamily="34" charset="0"/>
                <a:ea typeface="Verdana" panose="020B0604030504040204" pitchFamily="34" charset="0"/>
                <a:cs typeface="Verdana" panose="020B0604030504040204" pitchFamily="34" charset="0"/>
              </a:rPr>
              <a:t>manage</a:t>
            </a:r>
          </a:p>
          <a:p>
            <a:pPr>
              <a:spcAft>
                <a:spcPts val="0"/>
              </a:spcAft>
            </a:pPr>
            <a:r>
              <a:rPr lang="en-CA" sz="2000" dirty="0" smtClean="0">
                <a:latin typeface="Verdana" panose="020B0604030504040204" pitchFamily="34" charset="0"/>
                <a:ea typeface="Verdana" panose="020B0604030504040204" pitchFamily="34" charset="0"/>
                <a:cs typeface="Verdana" panose="020B0604030504040204" pitchFamily="34" charset="0"/>
              </a:rPr>
              <a:t>Communicate in writing and in person</a:t>
            </a:r>
            <a:endParaRPr lang="en-CA" sz="2000" dirty="0">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n-CA" sz="2000" dirty="0" smtClean="0">
                <a:latin typeface="Verdana" panose="020B0604030504040204" pitchFamily="34" charset="0"/>
                <a:ea typeface="Verdana" panose="020B0604030504040204" pitchFamily="34" charset="0"/>
                <a:cs typeface="Verdana" panose="020B0604030504040204" pitchFamily="34" charset="0"/>
              </a:rPr>
              <a:t>Work </a:t>
            </a:r>
            <a:r>
              <a:rPr lang="en-CA" sz="2000" dirty="0">
                <a:latin typeface="Verdana" panose="020B0604030504040204" pitchFamily="34" charset="0"/>
                <a:ea typeface="Verdana" panose="020B0604030504040204" pitchFamily="34" charset="0"/>
                <a:cs typeface="Verdana" panose="020B0604030504040204" pitchFamily="34" charset="0"/>
              </a:rPr>
              <a:t>independently or on a team</a:t>
            </a:r>
          </a:p>
          <a:p>
            <a:pPr>
              <a:spcAft>
                <a:spcPts val="0"/>
              </a:spcAft>
            </a:pPr>
            <a:r>
              <a:rPr lang="en-CA" sz="2000" dirty="0" smtClean="0">
                <a:latin typeface="Verdana" panose="020B0604030504040204" pitchFamily="34" charset="0"/>
                <a:ea typeface="Verdana" panose="020B0604030504040204" pitchFamily="34" charset="0"/>
                <a:cs typeface="Verdana" panose="020B0604030504040204" pitchFamily="34" charset="0"/>
              </a:rPr>
              <a:t>Works shifts </a:t>
            </a:r>
            <a:r>
              <a:rPr lang="en-CA" sz="2000" dirty="0">
                <a:latin typeface="Verdana" panose="020B0604030504040204" pitchFamily="34" charset="0"/>
                <a:ea typeface="Verdana" panose="020B0604030504040204" pitchFamily="34" charset="0"/>
                <a:cs typeface="Verdana" panose="020B0604030504040204" pitchFamily="34" charset="0"/>
              </a:rPr>
              <a:t>and </a:t>
            </a:r>
            <a:r>
              <a:rPr lang="en-CA" sz="2000" dirty="0" smtClean="0">
                <a:latin typeface="Verdana" panose="020B0604030504040204" pitchFamily="34" charset="0"/>
                <a:ea typeface="Verdana" panose="020B0604030504040204" pitchFamily="34" charset="0"/>
                <a:cs typeface="Verdana" panose="020B0604030504040204" pitchFamily="34" charset="0"/>
              </a:rPr>
              <a:t>with a varied workload</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a:blip r:embed="rId3"/>
          <a:stretch>
            <a:fillRect/>
          </a:stretch>
        </p:blipFill>
        <p:spPr>
          <a:xfrm>
            <a:off x="6811616" y="1650934"/>
            <a:ext cx="7696343" cy="4073123"/>
          </a:xfrm>
          <a:prstGeom prst="rect">
            <a:avLst/>
          </a:prstGeom>
        </p:spPr>
      </p:pic>
    </p:spTree>
    <p:extLst>
      <p:ext uri="{BB962C8B-B14F-4D97-AF65-F5344CB8AC3E}">
        <p14:creationId xmlns:p14="http://schemas.microsoft.com/office/powerpoint/2010/main" val="2862524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30" y="304165"/>
            <a:ext cx="10515600" cy="963161"/>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AMT Roles </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689764" y="1414712"/>
            <a:ext cx="7333488" cy="4833687"/>
          </a:xfrm>
        </p:spPr>
        <p:txBody>
          <a:bodyPr>
            <a:normAutofit fontScale="92500" lnSpcReduction="20000"/>
          </a:bodyPr>
          <a:lstStyle/>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AMTS may </a:t>
            </a:r>
            <a:r>
              <a:rPr lang="en-US" sz="2000" dirty="0">
                <a:latin typeface="Verdana" panose="020B0604030504040204" pitchFamily="34" charset="0"/>
                <a:ea typeface="Verdana" panose="020B0604030504040204" pitchFamily="34" charset="0"/>
                <a:cs typeface="Verdana" panose="020B0604030504040204" pitchFamily="34" charset="0"/>
              </a:rPr>
              <a:t>work on one or many </a:t>
            </a:r>
            <a:r>
              <a:rPr lang="en-US" sz="2000" dirty="0" smtClean="0">
                <a:latin typeface="Verdana" panose="020B0604030504040204" pitchFamily="34" charset="0"/>
                <a:ea typeface="Verdana" panose="020B0604030504040204" pitchFamily="34" charset="0"/>
                <a:cs typeface="Verdana" panose="020B0604030504040204" pitchFamily="34" charset="0"/>
              </a:rPr>
              <a:t>types </a:t>
            </a:r>
            <a:r>
              <a:rPr lang="en-US" sz="2000" dirty="0">
                <a:latin typeface="Verdana" panose="020B0604030504040204" pitchFamily="34" charset="0"/>
                <a:ea typeface="Verdana" panose="020B0604030504040204" pitchFamily="34" charset="0"/>
                <a:cs typeface="Verdana" panose="020B0604030504040204" pitchFamily="34" charset="0"/>
              </a:rPr>
              <a:t>of </a:t>
            </a:r>
            <a:r>
              <a:rPr lang="en-US" sz="2000" dirty="0" smtClean="0">
                <a:latin typeface="Verdana" panose="020B0604030504040204" pitchFamily="34" charset="0"/>
                <a:ea typeface="Verdana" panose="020B0604030504040204" pitchFamily="34" charset="0"/>
                <a:cs typeface="Verdana" panose="020B0604030504040204" pitchFamily="34" charset="0"/>
              </a:rPr>
              <a:t>aircraft (jets</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propeller planes</a:t>
            </a:r>
            <a:r>
              <a:rPr lang="en-US" sz="2000" dirty="0">
                <a:latin typeface="Verdana" panose="020B0604030504040204" pitchFamily="34" charset="0"/>
                <a:ea typeface="Verdana" panose="020B0604030504040204" pitchFamily="34" charset="0"/>
                <a:cs typeface="Verdana" panose="020B0604030504040204" pitchFamily="34" charset="0"/>
              </a:rPr>
              <a:t>, and </a:t>
            </a:r>
            <a:r>
              <a:rPr lang="en-US" sz="2000" dirty="0" smtClean="0">
                <a:latin typeface="Verdana" panose="020B0604030504040204" pitchFamily="34" charset="0"/>
                <a:ea typeface="Verdana" panose="020B0604030504040204" pitchFamily="34" charset="0"/>
                <a:cs typeface="Verdana" panose="020B0604030504040204" pitchFamily="34" charset="0"/>
              </a:rPr>
              <a:t>helicopters). </a:t>
            </a:r>
          </a:p>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In larger shops, AMTs can specialize (i.e. </a:t>
            </a:r>
            <a:r>
              <a:rPr lang="en-US" sz="2000" dirty="0">
                <a:latin typeface="Verdana" panose="020B0604030504040204" pitchFamily="34" charset="0"/>
                <a:ea typeface="Verdana" panose="020B0604030504040204" pitchFamily="34" charset="0"/>
                <a:cs typeface="Verdana" panose="020B0604030504040204" pitchFamily="34" charset="0"/>
              </a:rPr>
              <a:t>airframe, engine, hydraulic, or </a:t>
            </a:r>
            <a:r>
              <a:rPr lang="en-US" sz="2000" dirty="0" smtClean="0">
                <a:latin typeface="Verdana" panose="020B0604030504040204" pitchFamily="34" charset="0"/>
                <a:ea typeface="Verdana" panose="020B0604030504040204" pitchFamily="34" charset="0"/>
                <a:cs typeface="Verdana" panose="020B0604030504040204" pitchFamily="34" charset="0"/>
              </a:rPr>
              <a:t>electrical).</a:t>
            </a:r>
          </a:p>
          <a:p>
            <a:pPr marL="0" indent="0">
              <a:buNone/>
            </a:pPr>
            <a:r>
              <a:rPr lang="en-US" sz="2000" dirty="0" smtClean="0">
                <a:latin typeface="Verdana" panose="020B0604030504040204" pitchFamily="34" charset="0"/>
                <a:ea typeface="Verdana" panose="020B0604030504040204" pitchFamily="34" charset="0"/>
                <a:cs typeface="Verdana" panose="020B0604030504040204" pitchFamily="34" charset="0"/>
              </a:rPr>
              <a:t>In smaller shops, AMTs </a:t>
            </a:r>
            <a:r>
              <a:rPr lang="en-US" sz="2000" dirty="0">
                <a:latin typeface="Verdana" panose="020B0604030504040204" pitchFamily="34" charset="0"/>
                <a:ea typeface="Verdana" panose="020B0604030504040204" pitchFamily="34" charset="0"/>
                <a:cs typeface="Verdana" panose="020B0604030504040204" pitchFamily="34" charset="0"/>
              </a:rPr>
              <a:t>work on </a:t>
            </a:r>
            <a:r>
              <a:rPr lang="en-US" sz="2000" dirty="0" smtClean="0">
                <a:latin typeface="Verdana" panose="020B0604030504040204" pitchFamily="34" charset="0"/>
                <a:ea typeface="Verdana" panose="020B0604030504040204" pitchFamily="34" charset="0"/>
                <a:cs typeface="Verdana" panose="020B0604030504040204" pitchFamily="34" charset="0"/>
              </a:rPr>
              <a:t>varied components. </a:t>
            </a:r>
          </a:p>
          <a:p>
            <a:r>
              <a:rPr lang="en-CA" sz="2000" dirty="0" smtClean="0">
                <a:latin typeface="Verdana" panose="020B0604030504040204" pitchFamily="34" charset="0"/>
                <a:ea typeface="Verdana" panose="020B0604030504040204" pitchFamily="34" charset="0"/>
                <a:cs typeface="Verdana" panose="020B0604030504040204" pitchFamily="34" charset="0"/>
              </a:rPr>
              <a:t>It’s ‘up close’ with the equipment.</a:t>
            </a:r>
          </a:p>
          <a:p>
            <a:r>
              <a:rPr lang="en-CA" sz="2000" dirty="0" smtClean="0">
                <a:latin typeface="Verdana" panose="020B0604030504040204" pitchFamily="34" charset="0"/>
                <a:ea typeface="Verdana" panose="020B0604030504040204" pitchFamily="34" charset="0"/>
                <a:cs typeface="Verdana" panose="020B0604030504040204" pitchFamily="34" charset="0"/>
              </a:rPr>
              <a:t>There’s a bond of trust with the Employer, airline, pilots and passengers in your work.</a:t>
            </a:r>
          </a:p>
          <a:p>
            <a:r>
              <a:rPr lang="en-CA" sz="2000" dirty="0" smtClean="0">
                <a:latin typeface="Verdana" panose="020B0604030504040204" pitchFamily="34" charset="0"/>
                <a:ea typeface="Verdana" panose="020B0604030504040204" pitchFamily="34" charset="0"/>
                <a:cs typeface="Verdana" panose="020B0604030504040204" pitchFamily="34" charset="0"/>
              </a:rPr>
              <a:t>AMTs add to the life span of very expensive aircraft.</a:t>
            </a:r>
          </a:p>
          <a:p>
            <a:r>
              <a:rPr lang="en-CA" sz="2000" dirty="0" smtClean="0">
                <a:latin typeface="Verdana" panose="020B0604030504040204" pitchFamily="34" charset="0"/>
                <a:ea typeface="Verdana" panose="020B0604030504040204" pitchFamily="34" charset="0"/>
                <a:cs typeface="Verdana" panose="020B0604030504040204" pitchFamily="34" charset="0"/>
              </a:rPr>
              <a:t>The work </a:t>
            </a:r>
            <a:r>
              <a:rPr lang="en-CA" sz="2000" dirty="0">
                <a:latin typeface="Verdana" panose="020B0604030504040204" pitchFamily="34" charset="0"/>
                <a:ea typeface="Verdana" panose="020B0604030504040204" pitchFamily="34" charset="0"/>
                <a:cs typeface="Verdana" panose="020B0604030504040204" pitchFamily="34" charset="0"/>
              </a:rPr>
              <a:t>includes regular maintenance and unique repair </a:t>
            </a:r>
            <a:r>
              <a:rPr lang="en-CA" sz="2000" dirty="0" smtClean="0">
                <a:latin typeface="Verdana" panose="020B0604030504040204" pitchFamily="34" charset="0"/>
                <a:ea typeface="Verdana" panose="020B0604030504040204" pitchFamily="34" charset="0"/>
                <a:cs typeface="Verdana" panose="020B0604030504040204" pitchFamily="34" charset="0"/>
              </a:rPr>
              <a:t>problems.</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smtClean="0">
                <a:latin typeface="Verdana" panose="020B0604030504040204" pitchFamily="34" charset="0"/>
                <a:ea typeface="Verdana" panose="020B0604030504040204" pitchFamily="34" charset="0"/>
                <a:cs typeface="Verdana" panose="020B0604030504040204" pitchFamily="34" charset="0"/>
              </a:rPr>
              <a:t>AMTS work indoors, sometimes outdoors (in multi-level and unionized settings).</a:t>
            </a:r>
          </a:p>
          <a:p>
            <a:r>
              <a:rPr lang="en-CA" sz="2000" dirty="0" smtClean="0">
                <a:latin typeface="Verdana" panose="020B0604030504040204" pitchFamily="34" charset="0"/>
                <a:ea typeface="Verdana" panose="020B0604030504040204" pitchFamily="34" charset="0"/>
                <a:cs typeface="Verdana" panose="020B0604030504040204" pitchFamily="34" charset="0"/>
              </a:rPr>
              <a:t>With experience and education, AMTS can apply to move into jobs as inspectors, teachers, and engineers.</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30" y="534352"/>
            <a:ext cx="2230265" cy="6004560"/>
          </a:xfrm>
          <a:prstGeom prst="rect">
            <a:avLst/>
          </a:prstGeom>
        </p:spPr>
      </p:pic>
    </p:spTree>
    <p:extLst>
      <p:ext uri="{BB962C8B-B14F-4D97-AF65-F5344CB8AC3E}">
        <p14:creationId xmlns:p14="http://schemas.microsoft.com/office/powerpoint/2010/main" val="359178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309" y="316999"/>
            <a:ext cx="5322771" cy="132556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AMT Duties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5"/>
            <a:ext cx="6998208" cy="4319143"/>
          </a:xfrm>
        </p:spPr>
        <p:txBody>
          <a:bodyPr>
            <a:noAutofit/>
          </a:bodyPr>
          <a:lstStyle/>
          <a:p>
            <a:pPr marL="0" indent="0">
              <a:spcAft>
                <a:spcPts val="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Depending on the setting, AMTS will </a:t>
            </a: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Inspect systems</a:t>
            </a: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Diagnose &amp; troubleshoot systems</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Repair &amp; replacement components</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Perform preventative maintenance</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Check for wear and tear</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Test </a:t>
            </a:r>
            <a:r>
              <a:rPr lang="en-US" sz="2000" dirty="0">
                <a:latin typeface="Verdana" panose="020B0604030504040204" pitchFamily="34" charset="0"/>
                <a:ea typeface="Verdana" panose="020B0604030504040204" pitchFamily="34" charset="0"/>
                <a:cs typeface="Verdana" panose="020B0604030504040204" pitchFamily="34" charset="0"/>
              </a:rPr>
              <a:t>their </a:t>
            </a:r>
            <a:r>
              <a:rPr lang="en-US" sz="2000" dirty="0" smtClean="0">
                <a:latin typeface="Verdana" panose="020B0604030504040204" pitchFamily="34" charset="0"/>
                <a:ea typeface="Verdana" panose="020B0604030504040204" pitchFamily="34" charset="0"/>
                <a:cs typeface="Verdana" panose="020B0604030504040204" pitchFamily="34" charset="0"/>
              </a:rPr>
              <a:t>work</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Keep work records, order parts</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Follow </a:t>
            </a:r>
            <a:r>
              <a:rPr lang="en-US" sz="2000" dirty="0">
                <a:latin typeface="Verdana" panose="020B0604030504040204" pitchFamily="34" charset="0"/>
                <a:ea typeface="Verdana" panose="020B0604030504040204" pitchFamily="34" charset="0"/>
                <a:cs typeface="Verdana" panose="020B0604030504040204" pitchFamily="34" charset="0"/>
              </a:rPr>
              <a:t>technical </a:t>
            </a:r>
            <a:r>
              <a:rPr lang="en-US" sz="2000" dirty="0" smtClean="0">
                <a:latin typeface="Verdana" panose="020B0604030504040204" pitchFamily="34" charset="0"/>
                <a:ea typeface="Verdana" panose="020B0604030504040204" pitchFamily="34" charset="0"/>
                <a:cs typeface="Verdana" panose="020B0604030504040204" pitchFamily="34" charset="0"/>
              </a:rPr>
              <a:t>specifications, </a:t>
            </a:r>
            <a:r>
              <a:rPr lang="en-US" sz="2000" dirty="0">
                <a:latin typeface="Verdana" panose="020B0604030504040204" pitchFamily="34" charset="0"/>
                <a:ea typeface="Verdana" panose="020B0604030504040204" pitchFamily="34" charset="0"/>
                <a:cs typeface="Verdana" panose="020B0604030504040204" pitchFamily="34" charset="0"/>
              </a:rPr>
              <a:t>and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en-US" sz="2000" dirty="0" smtClean="0">
                <a:latin typeface="Verdana" panose="020B0604030504040204" pitchFamily="34" charset="0"/>
                <a:ea typeface="Verdana" panose="020B0604030504040204" pitchFamily="34" charset="0"/>
                <a:cs typeface="Verdana" panose="020B0604030504040204" pitchFamily="34" charset="0"/>
              </a:rPr>
              <a:t>   regulations</a:t>
            </a:r>
            <a:r>
              <a:rPr lang="en-US" sz="20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Wear </a:t>
            </a:r>
            <a:r>
              <a:rPr lang="en-US" sz="2000" dirty="0">
                <a:latin typeface="Verdana" panose="020B0604030504040204" pitchFamily="34" charset="0"/>
                <a:ea typeface="Verdana" panose="020B0604030504040204" pitchFamily="34" charset="0"/>
                <a:cs typeface="Verdana" panose="020B0604030504040204" pitchFamily="34" charset="0"/>
              </a:rPr>
              <a:t>protective </a:t>
            </a:r>
            <a:r>
              <a:rPr lang="en-US" sz="2000" dirty="0" smtClean="0">
                <a:latin typeface="Verdana" panose="020B0604030504040204" pitchFamily="34" charset="0"/>
                <a:ea typeface="Verdana" panose="020B0604030504040204" pitchFamily="34" charset="0"/>
                <a:cs typeface="Verdana" panose="020B0604030504040204" pitchFamily="34" charset="0"/>
              </a:rPr>
              <a:t>gear, </a:t>
            </a:r>
            <a:r>
              <a:rPr lang="en-US" sz="2000" dirty="0">
                <a:latin typeface="Verdana" panose="020B0604030504040204" pitchFamily="34" charset="0"/>
                <a:ea typeface="Verdana" panose="020B0604030504040204" pitchFamily="34" charset="0"/>
                <a:cs typeface="Verdana" panose="020B0604030504040204" pitchFamily="34" charset="0"/>
              </a:rPr>
              <a:t>noise cancelling </a:t>
            </a:r>
            <a:r>
              <a:rPr lang="en-US" sz="2000" dirty="0" smtClean="0">
                <a:latin typeface="Verdana" panose="020B0604030504040204" pitchFamily="34" charset="0"/>
                <a:ea typeface="Verdana" panose="020B0604030504040204" pitchFamily="34" charset="0"/>
                <a:cs typeface="Verdana" panose="020B0604030504040204" pitchFamily="34" charset="0"/>
              </a:rPr>
              <a:t>head</a:t>
            </a:r>
          </a:p>
          <a:p>
            <a:pPr marL="0" indent="0">
              <a:spcBef>
                <a:spcPts val="0"/>
              </a:spcBef>
              <a:spcAft>
                <a:spcPts val="0"/>
              </a:spcAft>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phones and work safely with </a:t>
            </a:r>
            <a:r>
              <a:rPr lang="en-US" sz="2000" dirty="0">
                <a:latin typeface="Verdana" panose="020B0604030504040204" pitchFamily="34" charset="0"/>
                <a:ea typeface="Verdana" panose="020B0604030504040204" pitchFamily="34" charset="0"/>
                <a:cs typeface="Verdana" panose="020B0604030504040204" pitchFamily="34" charset="0"/>
              </a:rPr>
              <a:t>chemicals,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0"/>
              </a:spcAft>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and large </a:t>
            </a:r>
            <a:r>
              <a:rPr lang="en-US" sz="2000" dirty="0">
                <a:latin typeface="Verdana" panose="020B0604030504040204" pitchFamily="34" charset="0"/>
                <a:ea typeface="Verdana" panose="020B0604030504040204" pitchFamily="34" charset="0"/>
                <a:cs typeface="Verdana" panose="020B0604030504040204" pitchFamily="34" charset="0"/>
              </a:rPr>
              <a:t>power </a:t>
            </a:r>
            <a:r>
              <a:rPr lang="en-US" sz="2000" dirty="0" smtClean="0">
                <a:latin typeface="Verdana" panose="020B0604030504040204" pitchFamily="34" charset="0"/>
                <a:ea typeface="Verdana" panose="020B0604030504040204" pitchFamily="34" charset="0"/>
                <a:cs typeface="Verdana" panose="020B0604030504040204" pitchFamily="34" charset="0"/>
              </a:rPr>
              <a:t>tools.</a:t>
            </a:r>
            <a:endParaRPr lang="en-CA"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88" y="1383792"/>
            <a:ext cx="4864608" cy="4864608"/>
          </a:xfrm>
          <a:prstGeom prst="rect">
            <a:avLst/>
          </a:prstGeom>
        </p:spPr>
      </p:pic>
    </p:spTree>
    <p:extLst>
      <p:ext uri="{BB962C8B-B14F-4D97-AF65-F5344CB8AC3E}">
        <p14:creationId xmlns:p14="http://schemas.microsoft.com/office/powerpoint/2010/main" val="380918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81"/>
            <a:ext cx="10515600" cy="979043"/>
          </a:xfrm>
        </p:spPr>
        <p:txBody>
          <a:bodyPr>
            <a:normAutofit/>
          </a:bodyPr>
          <a:lstStyle/>
          <a:p>
            <a:pPr algn="ctr"/>
            <a:r>
              <a:rPr lang="en-CA" sz="4000" dirty="0" smtClean="0">
                <a:latin typeface="Verdana" panose="020B0604030504040204" pitchFamily="34" charset="0"/>
                <a:ea typeface="Verdana" panose="020B0604030504040204" pitchFamily="34" charset="0"/>
                <a:cs typeface="Verdana" panose="020B0604030504040204" pitchFamily="34" charset="0"/>
              </a:rPr>
              <a:t>AMT Job Titles</a:t>
            </a:r>
            <a:endParaRPr lang="en-CA"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76126" y="1274713"/>
            <a:ext cx="11131296" cy="5178391"/>
          </a:xfrm>
        </p:spPr>
        <p:txBody>
          <a:bodyPr>
            <a:noAutofit/>
          </a:bodyPr>
          <a:lstStyle/>
          <a:p>
            <a:pPr marL="0" indent="0">
              <a:spcAft>
                <a:spcPts val="600"/>
              </a:spcAft>
              <a:buNone/>
            </a:pPr>
            <a:r>
              <a:rPr lang="en-CA" sz="2000" b="1" dirty="0" smtClean="0">
                <a:latin typeface="Verdana" panose="020B0604030504040204" pitchFamily="34" charset="0"/>
                <a:ea typeface="Verdana" panose="020B0604030504040204" pitchFamily="34" charset="0"/>
                <a:cs typeface="Verdana" panose="020B0604030504040204" pitchFamily="34" charset="0"/>
              </a:rPr>
              <a:t>Aircraft </a:t>
            </a:r>
            <a:r>
              <a:rPr lang="en-CA" sz="2000" b="1" dirty="0">
                <a:latin typeface="Verdana" panose="020B0604030504040204" pitchFamily="34" charset="0"/>
                <a:ea typeface="Verdana" panose="020B0604030504040204" pitchFamily="34" charset="0"/>
                <a:cs typeface="Verdana" panose="020B0604030504040204" pitchFamily="34" charset="0"/>
              </a:rPr>
              <a:t>mechanics and aircraft inspectors</a:t>
            </a:r>
            <a:r>
              <a:rPr lang="en-CA" sz="2000" dirty="0">
                <a:latin typeface="Verdana" panose="020B0604030504040204" pitchFamily="34" charset="0"/>
                <a:ea typeface="Verdana" panose="020B0604030504040204" pitchFamily="34" charset="0"/>
                <a:cs typeface="Verdana" panose="020B0604030504040204" pitchFamily="34" charset="0"/>
              </a:rPr>
              <a:t> (NOC 7315) </a:t>
            </a: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Accessories </a:t>
            </a:r>
            <a:r>
              <a:rPr lang="en-CA" sz="2000" dirty="0">
                <a:latin typeface="Verdana" panose="020B0604030504040204" pitchFamily="34" charset="0"/>
                <a:ea typeface="Verdana" panose="020B0604030504040204" pitchFamily="34" charset="0"/>
                <a:cs typeface="Verdana" panose="020B0604030504040204" pitchFamily="34" charset="0"/>
              </a:rPr>
              <a:t>overhaul </a:t>
            </a:r>
            <a:r>
              <a:rPr lang="en-CA" sz="2000" dirty="0" smtClean="0">
                <a:latin typeface="Verdana" panose="020B0604030504040204" pitchFamily="34" charset="0"/>
                <a:ea typeface="Verdana" panose="020B0604030504040204" pitchFamily="34" charset="0"/>
                <a:cs typeface="Verdana" panose="020B0604030504040204" pitchFamily="34" charset="0"/>
              </a:rPr>
              <a:t>mechanic (or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Aero-engine mechanic </a:t>
            </a:r>
            <a:r>
              <a:rPr lang="en-CA" sz="2000" dirty="0">
                <a:latin typeface="Verdana" panose="020B0604030504040204" pitchFamily="34" charset="0"/>
                <a:ea typeface="Verdana" panose="020B0604030504040204" pitchFamily="34" charset="0"/>
                <a:cs typeface="Verdana" panose="020B0604030504040204" pitchFamily="34" charset="0"/>
              </a:rPr>
              <a:t>(or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C</a:t>
            </a:r>
            <a:r>
              <a:rPr lang="en-CA" sz="2000" dirty="0" smtClean="0">
                <a:latin typeface="Verdana" panose="020B0604030504040204" pitchFamily="34" charset="0"/>
                <a:ea typeface="Verdana" panose="020B0604030504040204" pitchFamily="34" charset="0"/>
                <a:cs typeface="Verdana" panose="020B0604030504040204" pitchFamily="34" charset="0"/>
              </a:rPr>
              <a:t>omposite </a:t>
            </a:r>
            <a:r>
              <a:rPr lang="en-CA" sz="2000" dirty="0">
                <a:latin typeface="Verdana" panose="020B0604030504040204" pitchFamily="34" charset="0"/>
                <a:ea typeface="Verdana" panose="020B0604030504040204" pitchFamily="34" charset="0"/>
                <a:cs typeface="Verdana" panose="020B0604030504040204" pitchFamily="34" charset="0"/>
              </a:rPr>
              <a:t>repair </a:t>
            </a:r>
            <a:r>
              <a:rPr lang="en-CA" sz="2000" dirty="0" smtClean="0">
                <a:latin typeface="Verdana" panose="020B0604030504040204" pitchFamily="34" charset="0"/>
                <a:ea typeface="Verdana" panose="020B0604030504040204" pitchFamily="34" charset="0"/>
                <a:cs typeface="Verdana" panose="020B0604030504040204" pitchFamily="34" charset="0"/>
              </a:rPr>
              <a:t>technician                     Aircraft </a:t>
            </a:r>
            <a:r>
              <a:rPr lang="en-CA" sz="2000" dirty="0">
                <a:latin typeface="Verdana" panose="020B0604030504040204" pitchFamily="34" charset="0"/>
                <a:ea typeface="Verdana" panose="020B0604030504040204" pitchFamily="34" charset="0"/>
                <a:cs typeface="Verdana" panose="020B0604030504040204" pitchFamily="34" charset="0"/>
              </a:rPr>
              <a:t>accessories </a:t>
            </a:r>
            <a:r>
              <a:rPr lang="en-CA" sz="2000" dirty="0" smtClean="0">
                <a:latin typeface="Verdana" panose="020B0604030504040204" pitchFamily="34" charset="0"/>
                <a:ea typeface="Verdana" panose="020B0604030504040204" pitchFamily="34" charset="0"/>
                <a:cs typeface="Verdana" panose="020B0604030504040204" pitchFamily="34" charset="0"/>
              </a:rPr>
              <a:t>mechanic                    Aircraft </a:t>
            </a:r>
            <a:r>
              <a:rPr lang="en-CA" sz="2000" dirty="0">
                <a:latin typeface="Verdana" panose="020B0604030504040204" pitchFamily="34" charset="0"/>
                <a:ea typeface="Verdana" panose="020B0604030504040204" pitchFamily="34" charset="0"/>
                <a:cs typeface="Verdana" panose="020B0604030504040204" pitchFamily="34" charset="0"/>
              </a:rPr>
              <a:t>accessories overhaul </a:t>
            </a:r>
            <a:r>
              <a:rPr lang="en-CA" sz="2000" dirty="0" smtClean="0">
                <a:latin typeface="Verdana" panose="020B0604030504040204" pitchFamily="34" charset="0"/>
                <a:ea typeface="Verdana" panose="020B0604030504040204" pitchFamily="34" charset="0"/>
                <a:cs typeface="Verdana" panose="020B0604030504040204" pitchFamily="34" charset="0"/>
              </a:rPr>
              <a:t>mechanic     Aircraft </a:t>
            </a:r>
            <a:r>
              <a:rPr lang="en-CA" sz="2000" dirty="0">
                <a:latin typeface="Verdana" panose="020B0604030504040204" pitchFamily="34" charset="0"/>
                <a:ea typeface="Verdana" panose="020B0604030504040204" pitchFamily="34" charset="0"/>
                <a:cs typeface="Verdana" panose="020B0604030504040204" pitchFamily="34" charset="0"/>
              </a:rPr>
              <a:t>accessories </a:t>
            </a:r>
            <a:r>
              <a:rPr lang="en-CA" sz="2000" dirty="0" smtClean="0">
                <a:latin typeface="Verdana" panose="020B0604030504040204" pitchFamily="34" charset="0"/>
                <a:ea typeface="Verdana" panose="020B0604030504040204" pitchFamily="34" charset="0"/>
                <a:cs typeface="Verdana" panose="020B0604030504040204" pitchFamily="34" charset="0"/>
              </a:rPr>
              <a:t>repairer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Aircraft </a:t>
            </a:r>
            <a:r>
              <a:rPr lang="en-CA" sz="2000" dirty="0">
                <a:latin typeface="Verdana" panose="020B0604030504040204" pitchFamily="34" charset="0"/>
                <a:ea typeface="Verdana" panose="020B0604030504040204" pitchFamily="34" charset="0"/>
                <a:cs typeface="Verdana" panose="020B0604030504040204" pitchFamily="34" charset="0"/>
              </a:rPr>
              <a:t>body </a:t>
            </a:r>
            <a:r>
              <a:rPr lang="en-CA" sz="2000" dirty="0" smtClean="0">
                <a:latin typeface="Verdana" panose="020B0604030504040204" pitchFamily="34" charset="0"/>
                <a:ea typeface="Verdana" panose="020B0604030504040204" pitchFamily="34" charset="0"/>
                <a:cs typeface="Verdana" panose="020B0604030504040204" pitchFamily="34" charset="0"/>
              </a:rPr>
              <a:t>repairer                              Engine </a:t>
            </a:r>
            <a:r>
              <a:rPr lang="en-CA" sz="2000" dirty="0">
                <a:latin typeface="Verdana" panose="020B0604030504040204" pitchFamily="34" charset="0"/>
                <a:ea typeface="Verdana" panose="020B0604030504040204" pitchFamily="34" charset="0"/>
                <a:cs typeface="Verdana" panose="020B0604030504040204" pitchFamily="34" charset="0"/>
              </a:rPr>
              <a:t>tester, aircraft				                </a:t>
            </a:r>
            <a:r>
              <a:rPr lang="en-CA" sz="2000" dirty="0" smtClean="0">
                <a:latin typeface="Verdana" panose="020B0604030504040204" pitchFamily="34" charset="0"/>
                <a:ea typeface="Verdana" panose="020B0604030504040204" pitchFamily="34" charset="0"/>
                <a:cs typeface="Verdana" panose="020B0604030504040204" pitchFamily="34" charset="0"/>
              </a:rPr>
              <a:t>Experimental </a:t>
            </a:r>
            <a:r>
              <a:rPr lang="en-CA" sz="2000" dirty="0">
                <a:latin typeface="Verdana" panose="020B0604030504040204" pitchFamily="34" charset="0"/>
                <a:ea typeface="Verdana" panose="020B0604030504040204" pitchFamily="34" charset="0"/>
                <a:cs typeface="Verdana" panose="020B0604030504040204" pitchFamily="34" charset="0"/>
              </a:rPr>
              <a:t>aircraft mechanic </a:t>
            </a:r>
            <a:r>
              <a:rPr lang="en-CA" sz="2000" dirty="0" smtClean="0">
                <a:latin typeface="Verdana" panose="020B0604030504040204" pitchFamily="34" charset="0"/>
                <a:ea typeface="Verdana" panose="020B0604030504040204" pitchFamily="34" charset="0"/>
                <a:cs typeface="Verdana" panose="020B0604030504040204" pitchFamily="34" charset="0"/>
              </a:rPr>
              <a:t>               Engine </a:t>
            </a:r>
            <a:r>
              <a:rPr lang="en-CA" sz="2000" dirty="0">
                <a:latin typeface="Verdana" panose="020B0604030504040204" pitchFamily="34" charset="0"/>
                <a:ea typeface="Verdana" panose="020B0604030504040204" pitchFamily="34" charset="0"/>
                <a:cs typeface="Verdana" panose="020B0604030504040204" pitchFamily="34" charset="0"/>
              </a:rPr>
              <a:t>accessories overhaul </a:t>
            </a:r>
            <a:r>
              <a:rPr lang="en-CA" sz="2000" dirty="0" smtClean="0">
                <a:latin typeface="Verdana" panose="020B0604030504040204" pitchFamily="34" charset="0"/>
                <a:ea typeface="Verdana" panose="020B0604030504040204" pitchFamily="34" charset="0"/>
                <a:cs typeface="Verdana" panose="020B0604030504040204" pitchFamily="34" charset="0"/>
              </a:rPr>
              <a:t>mechanic       Engine </a:t>
            </a:r>
            <a:r>
              <a:rPr lang="en-CA" sz="2000" dirty="0">
                <a:latin typeface="Verdana" panose="020B0604030504040204" pitchFamily="34" charset="0"/>
                <a:ea typeface="Verdana" panose="020B0604030504040204" pitchFamily="34" charset="0"/>
                <a:cs typeface="Verdana" panose="020B0604030504040204" pitchFamily="34" charset="0"/>
              </a:rPr>
              <a:t>overhaul mechanic, aircraft		</a:t>
            </a:r>
            <a:r>
              <a:rPr lang="en-CA" sz="2000" dirty="0" smtClean="0">
                <a:latin typeface="Verdana" panose="020B0604030504040204" pitchFamily="34" charset="0"/>
                <a:ea typeface="Verdana" panose="020B0604030504040204" pitchFamily="34" charset="0"/>
                <a:cs typeface="Verdana" panose="020B0604030504040204" pitchFamily="34" charset="0"/>
              </a:rPr>
              <a:t>    Aircraft </a:t>
            </a:r>
            <a:r>
              <a:rPr lang="en-CA" sz="2000" dirty="0">
                <a:latin typeface="Verdana" panose="020B0604030504040204" pitchFamily="34" charset="0"/>
                <a:ea typeface="Verdana" panose="020B0604030504040204" pitchFamily="34" charset="0"/>
                <a:cs typeface="Verdana" panose="020B0604030504040204" pitchFamily="34" charset="0"/>
              </a:rPr>
              <a:t>composite </a:t>
            </a:r>
            <a:r>
              <a:rPr lang="en-CA" sz="2000" dirty="0" smtClean="0">
                <a:latin typeface="Verdana" panose="020B0604030504040204" pitchFamily="34" charset="0"/>
                <a:ea typeface="Verdana" panose="020B0604030504040204" pitchFamily="34" charset="0"/>
                <a:cs typeface="Verdana" panose="020B0604030504040204" pitchFamily="34" charset="0"/>
              </a:rPr>
              <a:t>&amp; sheet </a:t>
            </a:r>
            <a:r>
              <a:rPr lang="en-CA" sz="2000" dirty="0">
                <a:latin typeface="Verdana" panose="020B0604030504040204" pitchFamily="34" charset="0"/>
                <a:ea typeface="Verdana" panose="020B0604030504040204" pitchFamily="34" charset="0"/>
                <a:cs typeface="Verdana" panose="020B0604030504040204" pitchFamily="34" charset="0"/>
              </a:rPr>
              <a:t>metal </a:t>
            </a:r>
            <a:r>
              <a:rPr lang="en-CA" sz="2000" dirty="0" smtClean="0">
                <a:latin typeface="Verdana" panose="020B0604030504040204" pitchFamily="34" charset="0"/>
                <a:ea typeface="Verdana" panose="020B0604030504040204" pitchFamily="34" charset="0"/>
                <a:cs typeface="Verdana" panose="020B0604030504040204" pitchFamily="34" charset="0"/>
              </a:rPr>
              <a:t>repairer   </a:t>
            </a: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Aircraft </a:t>
            </a:r>
            <a:r>
              <a:rPr lang="en-CA" sz="2000" dirty="0">
                <a:latin typeface="Verdana" panose="020B0604030504040204" pitchFamily="34" charset="0"/>
                <a:ea typeface="Verdana" panose="020B0604030504040204" pitchFamily="34" charset="0"/>
                <a:cs typeface="Verdana" panose="020B0604030504040204" pitchFamily="34" charset="0"/>
              </a:rPr>
              <a:t>engine </a:t>
            </a:r>
            <a:r>
              <a:rPr lang="en-CA" sz="2000" dirty="0" smtClean="0">
                <a:latin typeface="Verdana" panose="020B0604030504040204" pitchFamily="34" charset="0"/>
                <a:ea typeface="Verdana" panose="020B0604030504040204" pitchFamily="34" charset="0"/>
                <a:cs typeface="Verdana" panose="020B0604030504040204" pitchFamily="34" charset="0"/>
              </a:rPr>
              <a:t>inspector,  </a:t>
            </a:r>
            <a:r>
              <a:rPr lang="en-CA" sz="2000" dirty="0" err="1" smtClean="0">
                <a:latin typeface="Verdana" panose="020B0604030504040204" pitchFamily="34" charset="0"/>
                <a:ea typeface="Verdana" panose="020B0604030504040204" pitchFamily="34" charset="0"/>
                <a:cs typeface="Verdana" panose="020B0604030504040204" pitchFamily="34" charset="0"/>
              </a:rPr>
              <a:t>mech</a:t>
            </a:r>
            <a:r>
              <a:rPr lang="en-CA" sz="2000" dirty="0" smtClean="0">
                <a:latin typeface="Verdana" panose="020B0604030504040204" pitchFamily="34" charset="0"/>
                <a:ea typeface="Verdana" panose="020B0604030504040204" pitchFamily="34" charset="0"/>
                <a:cs typeface="Verdana" panose="020B0604030504040204" pitchFamily="34" charset="0"/>
              </a:rPr>
              <a:t> </a:t>
            </a:r>
            <a:r>
              <a:rPr lang="en-CA" sz="2000" dirty="0">
                <a:latin typeface="Verdana" panose="020B0604030504040204" pitchFamily="34" charset="0"/>
                <a:ea typeface="Verdana" panose="020B0604030504040204" pitchFamily="34" charset="0"/>
                <a:cs typeface="Verdana" panose="020B0604030504040204" pitchFamily="34" charset="0"/>
              </a:rPr>
              <a:t>(or </a:t>
            </a:r>
            <a:r>
              <a:rPr lang="en-CA" sz="2000" dirty="0" err="1" smtClean="0">
                <a:latin typeface="Verdana" panose="020B0604030504040204" pitchFamily="34" charset="0"/>
                <a:ea typeface="Verdana" panose="020B0604030504040204" pitchFamily="34" charset="0"/>
                <a:cs typeface="Verdana" panose="020B0604030504040204" pitchFamily="34" charset="0"/>
              </a:rPr>
              <a:t>techn</a:t>
            </a:r>
            <a:r>
              <a:rPr lang="en-CA" sz="2000" dirty="0" smtClean="0">
                <a:latin typeface="Verdana" panose="020B0604030504040204" pitchFamily="34" charset="0"/>
                <a:ea typeface="Verdana" panose="020B0604030504040204" pitchFamily="34" charset="0"/>
                <a:cs typeface="Verdana" panose="020B0604030504040204" pitchFamily="34" charset="0"/>
              </a:rPr>
              <a:t>) 	</a:t>
            </a:r>
          </a:p>
          <a:p>
            <a:pPr marL="0" indent="0">
              <a:spcAft>
                <a:spcPts val="600"/>
              </a:spcAft>
              <a:buNone/>
            </a:pPr>
            <a:r>
              <a:rPr lang="en-CA" sz="2000" dirty="0" smtClean="0">
                <a:latin typeface="Verdana" panose="020B0604030504040204" pitchFamily="34" charset="0"/>
                <a:ea typeface="Verdana" panose="020B0604030504040204" pitchFamily="34" charset="0"/>
                <a:cs typeface="Verdana" panose="020B0604030504040204" pitchFamily="34" charset="0"/>
              </a:rPr>
              <a:t>Engine </a:t>
            </a:r>
            <a:r>
              <a:rPr lang="en-CA" sz="2000" dirty="0">
                <a:latin typeface="Verdana" panose="020B0604030504040204" pitchFamily="34" charset="0"/>
                <a:ea typeface="Verdana" panose="020B0604030504040204" pitchFamily="34" charset="0"/>
                <a:cs typeface="Verdana" panose="020B0604030504040204" pitchFamily="34" charset="0"/>
              </a:rPr>
              <a:t>overhaul inspector, aircraft mechanical systems</a:t>
            </a:r>
          </a:p>
          <a:p>
            <a:pPr marL="0" indent="0">
              <a:buNone/>
            </a:pP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09180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               AMT </a:t>
            </a:r>
            <a:r>
              <a:rPr lang="en-CA" dirty="0">
                <a:latin typeface="Verdana" panose="020B0604030504040204" pitchFamily="34" charset="0"/>
                <a:ea typeface="Verdana" panose="020B0604030504040204" pitchFamily="34" charset="0"/>
                <a:cs typeface="Verdana" panose="020B0604030504040204" pitchFamily="34" charset="0"/>
              </a:rPr>
              <a:t>Job Titles</a:t>
            </a:r>
            <a:endParaRPr lang="en-CA" dirty="0"/>
          </a:p>
        </p:txBody>
      </p:sp>
      <p:sp>
        <p:nvSpPr>
          <p:cNvPr id="3" name="Content Placeholder 2"/>
          <p:cNvSpPr>
            <a:spLocks noGrp="1"/>
          </p:cNvSpPr>
          <p:nvPr>
            <p:ph idx="1"/>
          </p:nvPr>
        </p:nvSpPr>
        <p:spPr>
          <a:xfrm>
            <a:off x="838200" y="1524000"/>
            <a:ext cx="10515600" cy="4652963"/>
          </a:xfrm>
        </p:spPr>
        <p:txBody>
          <a:bodyPr>
            <a:normAutofit fontScale="47500" lnSpcReduction="20000"/>
          </a:bodyPr>
          <a:lstStyle/>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eng.</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a:latin typeface="Verdana" panose="020B0604030504040204" pitchFamily="34" charset="0"/>
                <a:ea typeface="Verdana" panose="020B0604030504040204" pitchFamily="34" charset="0"/>
                <a:cs typeface="Verdana" panose="020B0604030504040204" pitchFamily="34" charset="0"/>
              </a:rPr>
              <a:t>mechanical systems </a:t>
            </a:r>
            <a:r>
              <a:rPr lang="en-CA" sz="4200" dirty="0" smtClean="0">
                <a:latin typeface="Verdana" panose="020B0604030504040204" pitchFamily="34" charset="0"/>
                <a:ea typeface="Verdana" panose="020B0604030504040204" pitchFamily="34" charset="0"/>
                <a:cs typeface="Verdana" panose="020B0604030504040204" pitchFamily="34" charset="0"/>
              </a:rPr>
              <a:t>technician   Aircraft </a:t>
            </a:r>
            <a:r>
              <a:rPr lang="en-CA" sz="4200" dirty="0">
                <a:latin typeface="Verdana" panose="020B0604030504040204" pitchFamily="34" charset="0"/>
                <a:ea typeface="Verdana" panose="020B0604030504040204" pitchFamily="34" charset="0"/>
                <a:cs typeface="Verdana" panose="020B0604030504040204" pitchFamily="34" charset="0"/>
              </a:rPr>
              <a:t>engine overhaul inspector  </a:t>
            </a: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eng.</a:t>
            </a:r>
            <a:r>
              <a:rPr lang="en-CA" sz="4200" dirty="0" smtClean="0">
                <a:latin typeface="Verdana" panose="020B0604030504040204" pitchFamily="34" charset="0"/>
                <a:ea typeface="Verdana" panose="020B0604030504040204" pitchFamily="34" charset="0"/>
                <a:cs typeface="Verdana" panose="020B0604030504040204" pitchFamily="34" charset="0"/>
              </a:rPr>
              <a:t> overhaul </a:t>
            </a:r>
            <a:r>
              <a:rPr lang="en-CA" sz="4200" dirty="0">
                <a:latin typeface="Verdana" panose="020B0604030504040204" pitchFamily="34" charset="0"/>
                <a:ea typeface="Verdana" panose="020B0604030504040204" pitchFamily="34" charset="0"/>
                <a:cs typeface="Verdana" panose="020B0604030504040204" pitchFamily="34" charset="0"/>
              </a:rPr>
              <a:t>inspector, </a:t>
            </a:r>
            <a:r>
              <a:rPr lang="en-CA" sz="4200" dirty="0" err="1" smtClean="0">
                <a:latin typeface="Verdana" panose="020B0604030504040204" pitchFamily="34" charset="0"/>
                <a:ea typeface="Verdana" panose="020B0604030504040204" pitchFamily="34" charset="0"/>
                <a:cs typeface="Verdana" panose="020B0604030504040204" pitchFamily="34" charset="0"/>
              </a:rPr>
              <a:t>mech’l</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err="1" smtClean="0">
                <a:latin typeface="Verdana" panose="020B0604030504040204" pitchFamily="34" charset="0"/>
                <a:ea typeface="Verdana" panose="020B0604030504040204" pitchFamily="34" charset="0"/>
                <a:cs typeface="Verdana" panose="020B0604030504040204" pitchFamily="34" charset="0"/>
              </a:rPr>
              <a:t>syst</a:t>
            </a:r>
            <a:r>
              <a:rPr lang="en-CA" sz="4200" dirty="0" smtClean="0">
                <a:latin typeface="Verdana" panose="020B0604030504040204" pitchFamily="34" charset="0"/>
                <a:ea typeface="Verdana" panose="020B0604030504040204" pitchFamily="34" charset="0"/>
                <a:cs typeface="Verdana" panose="020B0604030504040204" pitchFamily="34" charset="0"/>
              </a:rPr>
              <a:t>   Aircraft </a:t>
            </a:r>
            <a:r>
              <a:rPr lang="en-CA" sz="4200" dirty="0">
                <a:latin typeface="Verdana" panose="020B0604030504040204" pitchFamily="34" charset="0"/>
                <a:ea typeface="Verdana" panose="020B0604030504040204" pitchFamily="34" charset="0"/>
                <a:cs typeface="Verdana" panose="020B0604030504040204" pitchFamily="34" charset="0"/>
              </a:rPr>
              <a:t>engine overhaul mechanic   </a:t>
            </a: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eng.</a:t>
            </a:r>
            <a:r>
              <a:rPr lang="en-CA" sz="4200" dirty="0" smtClean="0">
                <a:latin typeface="Verdana" panose="020B0604030504040204" pitchFamily="34" charset="0"/>
                <a:ea typeface="Verdana" panose="020B0604030504040204" pitchFamily="34" charset="0"/>
                <a:cs typeface="Verdana" panose="020B0604030504040204" pitchFamily="34" charset="0"/>
              </a:rPr>
              <a:t> repair &amp; </a:t>
            </a:r>
            <a:r>
              <a:rPr lang="en-CA" sz="4200" dirty="0">
                <a:latin typeface="Verdana" panose="020B0604030504040204" pitchFamily="34" charset="0"/>
                <a:ea typeface="Verdana" panose="020B0604030504040204" pitchFamily="34" charset="0"/>
                <a:cs typeface="Verdana" panose="020B0604030504040204" pitchFamily="34" charset="0"/>
              </a:rPr>
              <a:t>overhaul </a:t>
            </a:r>
            <a:r>
              <a:rPr lang="en-CA" sz="4200" dirty="0" smtClean="0">
                <a:latin typeface="Verdana" panose="020B0604030504040204" pitchFamily="34" charset="0"/>
                <a:ea typeface="Verdana" panose="020B0604030504040204" pitchFamily="34" charset="0"/>
                <a:cs typeface="Verdana" panose="020B0604030504040204" pitchFamily="34" charset="0"/>
              </a:rPr>
              <a:t>mechanic	    Aircraft </a:t>
            </a:r>
            <a:r>
              <a:rPr lang="en-CA" sz="4200" dirty="0">
                <a:latin typeface="Verdana" panose="020B0604030504040204" pitchFamily="34" charset="0"/>
                <a:ea typeface="Verdana" panose="020B0604030504040204" pitchFamily="34" charset="0"/>
                <a:cs typeface="Verdana" panose="020B0604030504040204" pitchFamily="34" charset="0"/>
              </a:rPr>
              <a:t>engine tester           </a:t>
            </a: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gas turbine engine </a:t>
            </a:r>
            <a:r>
              <a:rPr lang="en-CA" sz="4200" dirty="0" smtClean="0">
                <a:latin typeface="Verdana" panose="020B0604030504040204" pitchFamily="34" charset="0"/>
                <a:ea typeface="Verdana" panose="020B0604030504040204" pitchFamily="34" charset="0"/>
                <a:cs typeface="Verdana" panose="020B0604030504040204" pitchFamily="34" charset="0"/>
              </a:rPr>
              <a:t>technician		    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hydr</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a:latin typeface="Verdana" panose="020B0604030504040204" pitchFamily="34" charset="0"/>
                <a:ea typeface="Verdana" panose="020B0604030504040204" pitchFamily="34" charset="0"/>
                <a:cs typeface="Verdana" panose="020B0604030504040204" pitchFamily="34" charset="0"/>
              </a:rPr>
              <a:t>inspector, or </a:t>
            </a:r>
            <a:r>
              <a:rPr lang="en-CA" sz="4200" dirty="0" err="1" smtClean="0">
                <a:latin typeface="Verdana" panose="020B0604030504040204" pitchFamily="34" charset="0"/>
                <a:ea typeface="Verdana" panose="020B0604030504040204" pitchFamily="34" charset="0"/>
                <a:cs typeface="Verdana" panose="020B0604030504040204" pitchFamily="34" charset="0"/>
              </a:rPr>
              <a:t>mech</a:t>
            </a:r>
            <a:endParaRPr lang="en-CA" sz="4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hydraulics shop </a:t>
            </a:r>
            <a:r>
              <a:rPr lang="en-CA" sz="4200" dirty="0" smtClean="0">
                <a:latin typeface="Verdana" panose="020B0604030504040204" pitchFamily="34" charset="0"/>
                <a:ea typeface="Verdana" panose="020B0604030504040204" pitchFamily="34" charset="0"/>
                <a:cs typeface="Verdana" panose="020B0604030504040204" pitchFamily="34" charset="0"/>
              </a:rPr>
              <a:t>technician    	         Aircraft </a:t>
            </a:r>
            <a:r>
              <a:rPr lang="en-CA" sz="4200" dirty="0">
                <a:latin typeface="Verdana" panose="020B0604030504040204" pitchFamily="34" charset="0"/>
                <a:ea typeface="Verdana" panose="020B0604030504040204" pitchFamily="34" charset="0"/>
                <a:cs typeface="Verdana" panose="020B0604030504040204" pitchFamily="34" charset="0"/>
              </a:rPr>
              <a:t>hydraulics tester     </a:t>
            </a: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smtClean="0">
                <a:latin typeface="Verdana" panose="020B0604030504040204" pitchFamily="34" charset="0"/>
                <a:ea typeface="Verdana" panose="020B0604030504040204" pitchFamily="34" charset="0"/>
                <a:cs typeface="Verdana" panose="020B0604030504040204" pitchFamily="34" charset="0"/>
              </a:rPr>
              <a:t>inspector, mechanical systems		    Aircraft inspector</a:t>
            </a:r>
            <a:endParaRPr lang="en-CA" sz="4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maint</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a:latin typeface="Verdana" panose="020B0604030504040204" pitchFamily="34" charset="0"/>
                <a:ea typeface="Verdana" panose="020B0604030504040204" pitchFamily="34" charset="0"/>
                <a:cs typeface="Verdana" panose="020B0604030504040204" pitchFamily="34" charset="0"/>
              </a:rPr>
              <a:t>engineer (except avionics</a:t>
            </a:r>
            <a:r>
              <a:rPr lang="en-CA" sz="4200" dirty="0" smtClean="0">
                <a:latin typeface="Verdana" panose="020B0604030504040204" pitchFamily="34" charset="0"/>
                <a:ea typeface="Verdana" panose="020B0604030504040204" pitchFamily="34" charset="0"/>
                <a:cs typeface="Verdana" panose="020B0604030504040204" pitchFamily="34" charset="0"/>
              </a:rPr>
              <a:t>)	    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maint</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err="1" smtClean="0">
                <a:latin typeface="Verdana" panose="020B0604030504040204" pitchFamily="34" charset="0"/>
                <a:ea typeface="Verdana" panose="020B0604030504040204" pitchFamily="34" charset="0"/>
                <a:cs typeface="Verdana" panose="020B0604030504040204" pitchFamily="34" charset="0"/>
              </a:rPr>
              <a:t>eng</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err="1" smtClean="0">
                <a:latin typeface="Verdana" panose="020B0604030504040204" pitchFamily="34" charset="0"/>
                <a:ea typeface="Verdana" panose="020B0604030504040204" pitchFamily="34" charset="0"/>
                <a:cs typeface="Verdana" panose="020B0604030504040204" pitchFamily="34" charset="0"/>
              </a:rPr>
              <a:t>mech’l</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err="1" smtClean="0">
                <a:latin typeface="Verdana" panose="020B0604030504040204" pitchFamily="34" charset="0"/>
                <a:ea typeface="Verdana" panose="020B0604030504040204" pitchFamily="34" charset="0"/>
                <a:cs typeface="Verdana" panose="020B0604030504040204" pitchFamily="34" charset="0"/>
              </a:rPr>
              <a:t>systs</a:t>
            </a:r>
            <a:endParaRPr lang="en-CA" sz="4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maint</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a:latin typeface="Verdana" panose="020B0604030504040204" pitchFamily="34" charset="0"/>
                <a:ea typeface="Verdana" panose="020B0604030504040204" pitchFamily="34" charset="0"/>
                <a:cs typeface="Verdana" panose="020B0604030504040204" pitchFamily="34" charset="0"/>
              </a:rPr>
              <a:t>engineer, </a:t>
            </a:r>
            <a:r>
              <a:rPr lang="en-CA" sz="4200" dirty="0" smtClean="0">
                <a:latin typeface="Verdana" panose="020B0604030504040204" pitchFamily="34" charset="0"/>
                <a:ea typeface="Verdana" panose="020B0604030504040204" pitchFamily="34" charset="0"/>
                <a:cs typeface="Verdana" panose="020B0604030504040204" pitchFamily="34" charset="0"/>
              </a:rPr>
              <a:t>rotorcraft	              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maint</a:t>
            </a:r>
            <a:r>
              <a:rPr lang="en-CA" sz="4200" dirty="0" smtClean="0">
                <a:latin typeface="Verdana" panose="020B0604030504040204" pitchFamily="34" charset="0"/>
                <a:ea typeface="Verdana" panose="020B0604030504040204" pitchFamily="34" charset="0"/>
                <a:cs typeface="Verdana" panose="020B0604030504040204" pitchFamily="34" charset="0"/>
              </a:rPr>
              <a:t>. Eng. </a:t>
            </a:r>
            <a:r>
              <a:rPr lang="en-CA" sz="4200" dirty="0">
                <a:latin typeface="Verdana" panose="020B0604030504040204" pitchFamily="34" charset="0"/>
                <a:ea typeface="Verdana" panose="020B0604030504040204" pitchFamily="34" charset="0"/>
                <a:cs typeface="Verdana" panose="020B0604030504040204" pitchFamily="34" charset="0"/>
              </a:rPr>
              <a:t>structures</a:t>
            </a:r>
          </a:p>
          <a:p>
            <a:pPr marL="0" indent="0">
              <a:lnSpc>
                <a:spcPct val="120000"/>
              </a:lnSpc>
              <a:spcAft>
                <a:spcPts val="600"/>
              </a:spcAft>
              <a:buNone/>
            </a:pPr>
            <a:r>
              <a:rPr lang="en-CA" sz="4200" dirty="0">
                <a:latin typeface="Verdana" panose="020B0604030504040204" pitchFamily="34" charset="0"/>
                <a:ea typeface="Verdana" panose="020B0604030504040204" pitchFamily="34" charset="0"/>
                <a:cs typeface="Verdana" panose="020B0604030504040204" pitchFamily="34" charset="0"/>
              </a:rPr>
              <a:t>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maint</a:t>
            </a:r>
            <a:r>
              <a:rPr lang="en-CA" sz="4200" dirty="0" smtClean="0">
                <a:latin typeface="Verdana" panose="020B0604030504040204" pitchFamily="34" charset="0"/>
                <a:ea typeface="Verdana" panose="020B0604030504040204" pitchFamily="34" charset="0"/>
                <a:cs typeface="Verdana" panose="020B0604030504040204" pitchFamily="34" charset="0"/>
              </a:rPr>
              <a:t>. mechanic apprentice		         Aircraft </a:t>
            </a:r>
            <a:r>
              <a:rPr lang="en-CA" sz="4200" dirty="0" err="1" smtClean="0">
                <a:latin typeface="Verdana" panose="020B0604030504040204" pitchFamily="34" charset="0"/>
                <a:ea typeface="Verdana" panose="020B0604030504040204" pitchFamily="34" charset="0"/>
                <a:cs typeface="Verdana" panose="020B0604030504040204" pitchFamily="34" charset="0"/>
              </a:rPr>
              <a:t>maint</a:t>
            </a:r>
            <a:r>
              <a:rPr lang="en-CA" sz="4200" dirty="0" smtClean="0">
                <a:latin typeface="Verdana" panose="020B0604030504040204" pitchFamily="34" charset="0"/>
                <a:ea typeface="Verdana" panose="020B0604030504040204" pitchFamily="34" charset="0"/>
                <a:cs typeface="Verdana" panose="020B0604030504040204" pitchFamily="34" charset="0"/>
              </a:rPr>
              <a:t>. </a:t>
            </a:r>
            <a:r>
              <a:rPr lang="en-CA" sz="4200" dirty="0">
                <a:latin typeface="Verdana" panose="020B0604030504040204" pitchFamily="34" charset="0"/>
                <a:ea typeface="Verdana" panose="020B0604030504040204" pitchFamily="34" charset="0"/>
                <a:cs typeface="Verdana" panose="020B0604030504040204" pitchFamily="34" charset="0"/>
              </a:rPr>
              <a:t>technician</a:t>
            </a:r>
          </a:p>
          <a:p>
            <a:endParaRPr lang="en-CA"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632539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2556</TotalTime>
  <Words>2978</Words>
  <Application>Microsoft Office PowerPoint</Application>
  <PresentationFormat>Widescreen</PresentationFormat>
  <Paragraphs>422</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Verdana</vt:lpstr>
      <vt:lpstr>Celestial</vt:lpstr>
      <vt:lpstr>Aircraft Maintenance Technician (AMT)</vt:lpstr>
      <vt:lpstr>Outline</vt:lpstr>
      <vt:lpstr>PowerPoint Presentation</vt:lpstr>
      <vt:lpstr>AETS Communities</vt:lpstr>
      <vt:lpstr>AMT – Is it right for me?</vt:lpstr>
      <vt:lpstr>AMT Roles </vt:lpstr>
      <vt:lpstr>AMT Duties</vt:lpstr>
      <vt:lpstr>AMT Job Titles</vt:lpstr>
      <vt:lpstr>               AMT Job Titles</vt:lpstr>
      <vt:lpstr>               AMT Job Titles</vt:lpstr>
      <vt:lpstr>               AMT Job Titles</vt:lpstr>
      <vt:lpstr>               AMT Job Titles</vt:lpstr>
      <vt:lpstr>               AMT Job Titles</vt:lpstr>
      <vt:lpstr>               AMT Job Titles</vt:lpstr>
      <vt:lpstr>           Alternate Career Paths</vt:lpstr>
      <vt:lpstr>Labour Market Demand</vt:lpstr>
      <vt:lpstr>                AMTs in Ontario</vt:lpstr>
      <vt:lpstr>        REQUIREMENTS ON THE JOB</vt:lpstr>
      <vt:lpstr>Things you need to know</vt:lpstr>
      <vt:lpstr>Program Courses</vt:lpstr>
      <vt:lpstr>Program Courses</vt:lpstr>
      <vt:lpstr>AETS Supports</vt:lpstr>
      <vt:lpstr>Training Begins – Sept 4th, 2018 </vt:lpstr>
      <vt:lpstr>I’m Interested, How do I Start?</vt:lpstr>
      <vt:lpstr>Admissions Requirements</vt:lpstr>
      <vt:lpstr>Questions –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Technician – Aircraft Maintenance</dc:title>
  <dc:creator>Bonnie Cordone</dc:creator>
  <cp:lastModifiedBy>Paula Bouchard</cp:lastModifiedBy>
  <cp:revision>179</cp:revision>
  <cp:lastPrinted>2018-01-25T13:35:31Z</cp:lastPrinted>
  <dcterms:created xsi:type="dcterms:W3CDTF">2017-12-04T18:56:41Z</dcterms:created>
  <dcterms:modified xsi:type="dcterms:W3CDTF">2018-05-09T19:36:09Z</dcterms:modified>
</cp:coreProperties>
</file>